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3"/>
  </p:notesMasterIdLst>
  <p:handoutMasterIdLst>
    <p:handoutMasterId r:id="rId24"/>
  </p:handoutMasterIdLst>
  <p:sldIdLst>
    <p:sldId id="325" r:id="rId4"/>
    <p:sldId id="365" r:id="rId5"/>
    <p:sldId id="366" r:id="rId6"/>
    <p:sldId id="375" r:id="rId7"/>
    <p:sldId id="458" r:id="rId8"/>
    <p:sldId id="401" r:id="rId9"/>
    <p:sldId id="380" r:id="rId10"/>
    <p:sldId id="373" r:id="rId11"/>
    <p:sldId id="374" r:id="rId12"/>
    <p:sldId id="378" r:id="rId13"/>
    <p:sldId id="381" r:id="rId14"/>
    <p:sldId id="385" r:id="rId15"/>
    <p:sldId id="382" r:id="rId16"/>
    <p:sldId id="384" r:id="rId17"/>
    <p:sldId id="388" r:id="rId18"/>
    <p:sldId id="461" r:id="rId19"/>
    <p:sldId id="383" r:id="rId20"/>
    <p:sldId id="460" r:id="rId21"/>
    <p:sldId id="35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p:cViewPr varScale="1">
        <p:scale>
          <a:sx n="133" d="100"/>
          <a:sy n="133" d="100"/>
        </p:scale>
        <p:origin x="120"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3079-20-0044-00-0000-Session #16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3079-20-0044-00-0000-Session #16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3079-20-0044-00-0000-Session #16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3079-20-0044-00-0000-Session #16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3079-20-0044-00-0000-Session #16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3079-20-0044-00-0000-Session #16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3079-20-0044-00-0000-Session #16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3079-20-0044-00-0000-Session #16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3079-20-0044-00-0000-Session #16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3079-20-0044-00-0000-Session #16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3079-20-0044-00-0000-Session #16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3079-20-0044-00-0000-Session #16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3079-20-0044-00-0000-Session #16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3079-20-0044-00-0000-Session #16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#16</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5334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a:t>
            </a:r>
            <a:r>
              <a:rPr kumimoji="0" lang="en-US" altLang="ko-KR" sz="1400" b="1" i="0" u="none" strike="noStrike" kern="0" cap="none" spc="0" normalizeH="0" baseline="0" noProof="0" dirty="0">
                <a:ln>
                  <a:noFill/>
                </a:ln>
                <a:solidFill>
                  <a:srgbClr val="000000"/>
                </a:solidFill>
                <a:effectLst/>
                <a:uLnTx/>
                <a:uFillTx/>
                <a:latin typeface="Times New Roman"/>
              </a:rPr>
              <a:t>7</a:t>
            </a:r>
            <a:r>
              <a:rPr kumimoji="0" lang="en-US" sz="1400" b="1" i="0" u="none" strike="noStrike" kern="0" cap="none" spc="0" normalizeH="0" baseline="0" noProof="0" dirty="0">
                <a:ln>
                  <a:noFill/>
                </a:ln>
                <a:solidFill>
                  <a:srgbClr val="000000"/>
                </a:solidFill>
                <a:effectLst/>
                <a:uLnTx/>
                <a:uFillTx/>
                <a:latin typeface="Times New Roman"/>
              </a:rPr>
              <a:t> through #1</a:t>
            </a:r>
            <a:r>
              <a:rPr kumimoji="0" lang="en-US" altLang="ko-KR" sz="1400" b="1" i="0" u="none" strike="noStrike" kern="0" cap="none" spc="0" normalizeH="0" baseline="0" noProof="0" dirty="0">
                <a:ln>
                  <a:noFill/>
                </a:ln>
                <a:solidFill>
                  <a:srgbClr val="000000"/>
                </a:solidFill>
                <a:effectLst/>
                <a:uLnTx/>
                <a:uFillTx/>
                <a:latin typeface="Times New Roman"/>
              </a:rPr>
              <a:t>4</a:t>
            </a:r>
            <a:r>
              <a:rPr kumimoji="0" lang="en-US" sz="1400" b="1" i="0" u="none" strike="noStrike" kern="0" cap="none" spc="0" normalizeH="0" baseline="0" noProof="0" dirty="0">
                <a:ln>
                  <a:noFill/>
                </a:ln>
                <a:solidFill>
                  <a:srgbClr val="000000"/>
                </a:solidFill>
                <a:effectLst/>
                <a:uLnTx/>
                <a:uFillTx/>
                <a:latin typeface="Times New Roman"/>
              </a:rPr>
              <a:t>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Update</a:t>
            </a:r>
            <a:r>
              <a:rPr lang="ko-KR" altLang="en-US" sz="2400" kern="0" dirty="0">
                <a:latin typeface="Times New Roman" panose="02020603050405020304" pitchFamily="18" charset="0"/>
                <a:ea typeface="+mn-ea"/>
                <a:cs typeface="Times New Roman" panose="02020603050405020304" pitchFamily="18" charset="0"/>
              </a:rPr>
              <a:t> </a:t>
            </a:r>
            <a:r>
              <a:rPr lang="en-US" altLang="ko-KR" sz="2400" kern="0" dirty="0">
                <a:latin typeface="Times New Roman" panose="02020603050405020304" pitchFamily="18" charset="0"/>
                <a:ea typeface="+mn-ea"/>
                <a:cs typeface="Times New Roman" panose="02020603050405020304" pitchFamily="18" charset="0"/>
              </a:rPr>
              <a:t>on the last </a:t>
            </a:r>
            <a:r>
              <a:rPr lang="en-US" altLang="ko-KR" sz="2400" kern="0" dirty="0" err="1">
                <a:latin typeface="Times New Roman" panose="02020603050405020304" pitchFamily="18" charset="0"/>
                <a:ea typeface="+mn-ea"/>
                <a:cs typeface="Times New Roman" panose="02020603050405020304" pitchFamily="18" charset="0"/>
              </a:rPr>
              <a:t>NesCom</a:t>
            </a:r>
            <a:r>
              <a:rPr lang="en-US" altLang="ko-KR" sz="2400" kern="0" dirty="0">
                <a:latin typeface="Times New Roman" panose="02020603050405020304" pitchFamily="18" charset="0"/>
                <a:ea typeface="+mn-ea"/>
                <a:cs typeface="Times New Roman" panose="02020603050405020304" pitchFamily="18" charset="0"/>
              </a:rPr>
              <a:t>, </a:t>
            </a:r>
            <a:r>
              <a:rPr lang="en-US" altLang="ko-KR" sz="2400" kern="0" dirty="0" err="1">
                <a:latin typeface="Times New Roman" panose="02020603050405020304" pitchFamily="18" charset="0"/>
                <a:ea typeface="+mn-ea"/>
                <a:cs typeface="Times New Roman" panose="02020603050405020304" pitchFamily="18" charset="0"/>
              </a:rPr>
              <a:t>RevCom</a:t>
            </a:r>
            <a:r>
              <a:rPr lang="en-US" altLang="ko-KR" sz="2400" kern="0" dirty="0">
                <a:latin typeface="Times New Roman" panose="02020603050405020304" pitchFamily="18" charset="0"/>
                <a:ea typeface="+mn-ea"/>
                <a:cs typeface="Times New Roman" panose="02020603050405020304" pitchFamily="18" charset="0"/>
              </a:rPr>
              <a:t> and IEEE-SASB in the IEEE-SA meeting</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Restructuring the current IEEE 3079 WG as PARs on IEEE 3079.1 and IEEE 3079.2 are fully approved</a:t>
            </a:r>
          </a:p>
          <a:p>
            <a:pPr marL="717550" lvl="1" indent="-279400">
              <a:lnSpc>
                <a:spcPct val="150000"/>
              </a:lnSpc>
              <a:buFont typeface="Wingdings" panose="05000000000000000000" pitchFamily="2" charset="2"/>
              <a:buChar char="§"/>
            </a:pPr>
            <a:r>
              <a:rPr lang="en-US" altLang="ko-KR" sz="2400" kern="0" dirty="0">
                <a:latin typeface="Times New Roman" panose="02020603050405020304" pitchFamily="18" charset="0"/>
                <a:ea typeface="+mn-ea"/>
                <a:cs typeface="Times New Roman" panose="02020603050405020304" pitchFamily="18" charset="0"/>
              </a:rPr>
              <a:t>Current 7 TG structure to 2 TGs structure</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Official standard development activities of IEEE 3079.1 &amp; IEEE 3079.2 TG begins</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3079-20-0031-00-0000-Session-15-WG-Closing-Plenary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3079.1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Motion to Photon (MTP) Latency in Virtual Environments</a:t>
            </a: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3079.2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Mixed Reality Standard Framework for Motion Learning</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on meeting dates and locations for December 2020 Interim Meeting.</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2021</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3079-20-0031-00-0000-Session-15-WG-Closing-Plenary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01-05 2021, </a:t>
            </a:r>
            <a:r>
              <a:rPr lang="en-US" altLang="ko-KR" sz="2400" b="1" kern="0" dirty="0">
                <a:solidFill>
                  <a:srgbClr val="0000FF"/>
                </a:solidFill>
                <a:latin typeface="Times New Roman"/>
              </a:rPr>
              <a:t>KRISS Office, 267 </a:t>
            </a:r>
            <a:r>
              <a:rPr lang="en-US" altLang="ko-KR" sz="2400" b="1" kern="0" dirty="0" err="1">
                <a:solidFill>
                  <a:srgbClr val="0000FF"/>
                </a:solidFill>
                <a:latin typeface="Times New Roman"/>
              </a:rPr>
              <a:t>Gajeong-ro</a:t>
            </a:r>
            <a:r>
              <a:rPr lang="en-US" altLang="ko-KR" sz="2400" b="1" kern="0" dirty="0">
                <a:solidFill>
                  <a:srgbClr val="0000FF"/>
                </a:solidFill>
                <a:latin typeface="Times New Roman"/>
              </a:rPr>
              <a:t>, </a:t>
            </a:r>
            <a:br>
              <a:rPr lang="en-US" altLang="ko-KR" sz="2400" b="1" kern="0" dirty="0">
                <a:solidFill>
                  <a:srgbClr val="0000FF"/>
                </a:solidFill>
                <a:latin typeface="Times New Roman"/>
              </a:rPr>
            </a:br>
            <a:r>
              <a:rPr lang="en-US" altLang="ko-KR" sz="2400" b="1" kern="0" dirty="0" err="1">
                <a:solidFill>
                  <a:srgbClr val="0000FF"/>
                </a:solidFill>
                <a:latin typeface="Times New Roman"/>
              </a:rPr>
              <a:t>Yuseong</a:t>
            </a:r>
            <a:r>
              <a:rPr lang="en-US" altLang="ko-KR" sz="2400" b="1" kern="0" dirty="0">
                <a:solidFill>
                  <a:srgbClr val="0000FF"/>
                </a:solidFill>
                <a:latin typeface="Times New Roman"/>
              </a:rPr>
              <a:t>-gu, Daejeon, Republic of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19-23 2021, IEEE-SA Office, 1 </a:t>
            </a:r>
            <a:r>
              <a:rPr lang="en-US" altLang="ko-KR" sz="2400" b="1" kern="0" dirty="0" err="1">
                <a:solidFill>
                  <a:srgbClr val="FF0000"/>
                </a:solidFill>
                <a:latin typeface="Times New Roman"/>
              </a:rPr>
              <a:t>Fusionopolis</a:t>
            </a:r>
            <a:r>
              <a:rPr lang="en-US" altLang="ko-KR" sz="2400" b="1" kern="0" dirty="0">
                <a:solidFill>
                  <a:srgbClr val="FF0000"/>
                </a:solidFill>
                <a:latin typeface="Times New Roman"/>
              </a:rPr>
              <a:t> Walk </a:t>
            </a:r>
            <a:br>
              <a:rPr lang="en-US" altLang="ko-KR" sz="2400" b="1" kern="0" dirty="0">
                <a:solidFill>
                  <a:srgbClr val="FF0000"/>
                </a:solidFill>
                <a:latin typeface="Times New Roman"/>
              </a:rPr>
            </a:br>
            <a:r>
              <a:rPr lang="en-US" altLang="ko-KR" sz="2400" b="1" kern="0" dirty="0">
                <a:solidFill>
                  <a:srgbClr val="FF0000"/>
                </a:solidFill>
                <a:latin typeface="Times New Roman"/>
              </a:rPr>
              <a:t>#04-07 South Tower, Solaris, Singapore, Singapore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19-23 2021, Frankfurt, Germany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04-08 2021, Toshkent, Republic of Uzbekistan (TBD)</a:t>
            </a:r>
          </a:p>
        </p:txBody>
      </p:sp>
    </p:spTree>
    <p:extLst>
      <p:ext uri="{BB962C8B-B14F-4D97-AF65-F5344CB8AC3E}">
        <p14:creationId xmlns:p14="http://schemas.microsoft.com/office/powerpoint/2010/main" val="3746616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18276108"/>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07</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03</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Dong Il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dillon.seo@dtcp.capital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Human Factor for Immersive Content Working Group</a:t>
            </a:r>
            <a:br>
              <a:rPr lang="en-US" altLang="ko-KR" sz="1800" dirty="0"/>
            </a:br>
            <a:r>
              <a:rPr lang="en-US" altLang="ko-KR" sz="1800" dirty="0" err="1"/>
              <a:t>Seo</a:t>
            </a:r>
            <a:r>
              <a:rPr lang="en-US" altLang="ko-KR" sz="1800" dirty="0"/>
              <a:t>, Dong Il Dillon, </a:t>
            </a:r>
            <a:r>
              <a:rPr lang="en-US" altLang="ko-KR" sz="1800" dirty="0" err="1"/>
              <a:t>dillon.seo@dtcp.capital</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334000"/>
            <a:ext cx="8382000" cy="738664"/>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2.2 Room, </a:t>
            </a:r>
            <a:r>
              <a:rPr lang="en-US" sz="1400" b="1" dirty="0" err="1">
                <a:solidFill>
                  <a:srgbClr val="000000"/>
                </a:solidFill>
                <a:latin typeface="Times New Roman" pitchFamily="18" charset="0"/>
                <a:ea typeface="+mn-ea"/>
                <a:cs typeface="+mn-cs"/>
              </a:rPr>
              <a:t>ToZ</a:t>
            </a:r>
            <a:r>
              <a:rPr lang="en-US" sz="1400" b="1" dirty="0">
                <a:solidFill>
                  <a:srgbClr val="000000"/>
                </a:solidFill>
                <a:latin typeface="Times New Roman" pitchFamily="18" charset="0"/>
                <a:ea typeface="+mn-ea"/>
                <a:cs typeface="+mn-cs"/>
              </a:rPr>
              <a:t> Gangnam 2nd, Gangnam 2nd </a:t>
            </a:r>
            <a:r>
              <a:rPr lang="en-US" sz="1400" b="1" dirty="0" err="1">
                <a:solidFill>
                  <a:srgbClr val="000000"/>
                </a:solidFill>
                <a:latin typeface="Times New Roman" pitchFamily="18" charset="0"/>
                <a:ea typeface="+mn-ea"/>
                <a:cs typeface="+mn-cs"/>
              </a:rPr>
              <a:t>ToZ</a:t>
            </a:r>
            <a:r>
              <a:rPr lang="en-US" sz="1400" b="1" dirty="0">
                <a:solidFill>
                  <a:srgbClr val="000000"/>
                </a:solidFill>
                <a:latin typeface="Times New Roman" pitchFamily="18" charset="0"/>
                <a:ea typeface="+mn-ea"/>
                <a:cs typeface="+mn-cs"/>
              </a:rPr>
              <a:t> meeting room</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Contact to Video Conference: https://global.gotomeeting.com/join/479737733</a:t>
            </a: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1158366045"/>
              </p:ext>
            </p:extLst>
          </p:nvPr>
        </p:nvGraphicFramePr>
        <p:xfrm>
          <a:off x="380539" y="914400"/>
          <a:ext cx="8382000" cy="4309545"/>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October</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2020)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20,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21,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22,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23,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(Topic: </a:t>
                      </a:r>
                      <a:b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3079.1 PAR submit</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3079.2 PAR submit )</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a:effectLst/>
                          <a:latin typeface="Times New Roman" panose="02020603050405020304" pitchFamily="18" charset="0"/>
                          <a:ea typeface="+mn-ea"/>
                          <a:cs typeface="Times New Roman" panose="02020603050405020304" pitchFamily="18" charset="0"/>
                        </a:rPr>
                        <a:t>3079.1 </a:t>
                      </a:r>
                      <a:r>
                        <a:rPr lang="en-US" altLang="ko-KR" sz="1200" dirty="0">
                          <a:effectLst/>
                          <a:latin typeface="Times New Roman" panose="02020603050405020304" pitchFamily="18" charset="0"/>
                          <a:ea typeface="+mn-ea"/>
                          <a:cs typeface="Times New Roman" panose="02020603050405020304" pitchFamily="18" charset="0"/>
                        </a:rPr>
                        <a:t>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https://imat.ieee.org/attendance</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14</a:t>
            </a:r>
          </a:p>
          <a:p>
            <a:pPr>
              <a:lnSpc>
                <a:spcPct val="130000"/>
              </a:lnSpc>
              <a:defRPr/>
            </a:pPr>
            <a:r>
              <a:rPr lang="en-US" altLang="ko-KR" sz="2400" dirty="0">
                <a:latin typeface="Arial" charset="0"/>
              </a:rPr>
              <a:t>07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3079-20-0044-00-0000-Session #16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8" name="제목 1">
            <a:extLst>
              <a:ext uri="{FF2B5EF4-FFF2-40B4-BE49-F238E27FC236}">
                <a16:creationId xmlns:a16="http://schemas.microsoft.com/office/drawing/2014/main" id="{6FF3A023-0609-413D-BFD9-B351B33AFA9B}"/>
              </a:ext>
            </a:extLst>
          </p:cNvPr>
          <p:cNvSpPr>
            <a:spLocks noGrp="1"/>
          </p:cNvSpPr>
          <p:nvPr>
            <p:ph type="title"/>
          </p:nvPr>
        </p:nvSpPr>
        <p:spPr>
          <a:xfrm>
            <a:off x="457200" y="152401"/>
            <a:ext cx="8229600" cy="625474"/>
          </a:xfrm>
        </p:spPr>
        <p:txBody>
          <a:bodyPr/>
          <a:lstStyle/>
          <a:p>
            <a:r>
              <a:rPr lang="en-US" altLang="ko-KR" dirty="0"/>
              <a:t>Attendance</a:t>
            </a:r>
            <a:endParaRPr lang="ko-KR" altLang="en-US" dirty="0"/>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 ~ 11:00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15:00 ~ 15:30</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3079-20-0044-00-0000-Session #16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5635</TotalTime>
  <Words>2242</Words>
  <Application>Microsoft Office PowerPoint</Application>
  <PresentationFormat>화면 슬라이드 쇼(4:3)</PresentationFormat>
  <Paragraphs>215</Paragraphs>
  <Slides>19</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19</vt:i4>
      </vt:variant>
    </vt:vector>
  </HeadingPairs>
  <TitlesOfParts>
    <vt:vector size="29"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Seo, Dong Il Dillon, dillon.seo@dtcp.capital</vt:lpstr>
      <vt:lpstr>Session Time and Location</vt:lpstr>
      <vt:lpstr>Attendance</vt:lpstr>
      <vt:lpstr>PowerPoint 프레젠테이션</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Items for This Meeting</vt:lpstr>
      <vt:lpstr>Work Status</vt:lpstr>
      <vt:lpstr>Future Sessions – 2021</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244</cp:revision>
  <dcterms:created xsi:type="dcterms:W3CDTF">2014-10-13T13:02:20Z</dcterms:created>
  <dcterms:modified xsi:type="dcterms:W3CDTF">2020-10-18T13:06:07Z</dcterms:modified>
</cp:coreProperties>
</file>