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33"/>
  </p:notesMasterIdLst>
  <p:handoutMasterIdLst>
    <p:handoutMasterId r:id="rId34"/>
  </p:handoutMasterIdLst>
  <p:sldIdLst>
    <p:sldId id="325" r:id="rId4"/>
    <p:sldId id="365" r:id="rId5"/>
    <p:sldId id="366" r:id="rId6"/>
    <p:sldId id="375" r:id="rId7"/>
    <p:sldId id="395" r:id="rId8"/>
    <p:sldId id="414" r:id="rId9"/>
    <p:sldId id="433" r:id="rId10"/>
    <p:sldId id="440" r:id="rId11"/>
    <p:sldId id="441" r:id="rId12"/>
    <p:sldId id="442" r:id="rId13"/>
    <p:sldId id="443" r:id="rId14"/>
    <p:sldId id="444" r:id="rId15"/>
    <p:sldId id="445" r:id="rId16"/>
    <p:sldId id="446" r:id="rId17"/>
    <p:sldId id="447" r:id="rId18"/>
    <p:sldId id="448" r:id="rId19"/>
    <p:sldId id="449" r:id="rId20"/>
    <p:sldId id="452" r:id="rId21"/>
    <p:sldId id="453" r:id="rId22"/>
    <p:sldId id="454" r:id="rId23"/>
    <p:sldId id="455" r:id="rId24"/>
    <p:sldId id="456" r:id="rId25"/>
    <p:sldId id="422" r:id="rId26"/>
    <p:sldId id="394" r:id="rId27"/>
    <p:sldId id="409" r:id="rId28"/>
    <p:sldId id="457" r:id="rId29"/>
    <p:sldId id="383" r:id="rId30"/>
    <p:sldId id="458" r:id="rId31"/>
    <p:sldId id="356" r:id="rId32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1"/>
    <a:srgbClr val="E8E8E8"/>
    <a:srgbClr val="FDC82F"/>
    <a:srgbClr val="009FDA"/>
    <a:srgbClr val="001F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5" autoAdjust="0"/>
    <p:restoredTop sz="94660"/>
  </p:normalViewPr>
  <p:slideViewPr>
    <p:cSldViewPr>
      <p:cViewPr varScale="1">
        <p:scale>
          <a:sx n="98" d="100"/>
          <a:sy n="98" d="100"/>
        </p:scale>
        <p:origin x="19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838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838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3079-20-0015-00-0000-Session-13-WG-Closing-Plenary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3079-20-0015-00-0000-Session-13-WG-Closing-Plenary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3079-20-0015-00-0000-Session-13-WG-Closing-Plenary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3079-20-0015-00-0000-Session-13-WG-Closing-Plenary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3079-20-0015-00-0000-Session-13-WG-Closing-Plenary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3079-20-0015-00-0000-Session-13-WG-Closing-Plenary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3079-20-0015-00-0000-Session-13-WG-Closing-Plenary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3079-20-0015-00-0000-Session-13-WG-Closing-Plenary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3079-20-0015-00-0000-Session-13-WG-Closing-Plenary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0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CE061156-9F7C-44A3-8C58-D8DF487B97C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911" y="138954"/>
            <a:ext cx="833789" cy="68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3079-20-0015-00-0000-Session-13-WG-Closing-Plenary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vents.vtools.ieee.org/m/221359" TargetMode="External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[IEEE</a:t>
            </a:r>
            <a:r>
              <a:rPr lang="ko-KR" altLang="en-US" dirty="0"/>
              <a:t> </a:t>
            </a:r>
            <a:r>
              <a:rPr lang="en-US" altLang="ko-KR" dirty="0"/>
              <a:t>P3079</a:t>
            </a:r>
            <a:r>
              <a:rPr lang="ko-KR" altLang="en-US" dirty="0"/>
              <a:t> </a:t>
            </a:r>
            <a:r>
              <a:rPr lang="en-US" altLang="ko-KR" dirty="0"/>
              <a:t>Session</a:t>
            </a:r>
            <a:r>
              <a:rPr lang="ko-KR" altLang="en-US" dirty="0"/>
              <a:t> </a:t>
            </a:r>
            <a:r>
              <a:rPr lang="en-US" altLang="ko-KR" dirty="0"/>
              <a:t>#13</a:t>
            </a:r>
            <a:r>
              <a:rPr lang="ko-KR" altLang="en-US" dirty="0"/>
              <a:t> </a:t>
            </a:r>
            <a:r>
              <a:rPr lang="en-US" altLang="ko-KR" dirty="0"/>
              <a:t>WG</a:t>
            </a:r>
            <a:r>
              <a:rPr lang="ko-KR" altLang="en-US" dirty="0"/>
              <a:t> </a:t>
            </a:r>
            <a:r>
              <a:rPr lang="en-US" altLang="ko-KR" dirty="0"/>
              <a:t>Closing</a:t>
            </a:r>
            <a:r>
              <a:rPr lang="ko-KR" altLang="en-US" dirty="0"/>
              <a:t> </a:t>
            </a:r>
            <a:r>
              <a:rPr lang="en-US" altLang="ko-KR" dirty="0"/>
              <a:t>Plenary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dirty="0"/>
              <a:t>[Sangkwon Peter Jeong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#5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9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3079-20-0007-00-0003-Low-Latency-AR-VR-Devices-on-5G-MEC’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Lee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Jeong, Sangkwon 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1304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#6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10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327666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3079-20-0008-00-0000-Viewport Tile Selection Experiment Using Test Model for Immersive Video (TMIV)’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Hyun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Kyoon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Dong Soo Choi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2159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#7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11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3079-20-0006-00-0000-The Result of Motion by email’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 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Hyun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Kyoon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9913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#8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12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3079-20-0013-00-0000-Meeting Agenda for MTP Latency IG’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Hyun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Kyoon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Dong Soo Choi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9663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#9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13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327666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3079-20-0010-00-0000-Review of New System to measure motion-to-photon Latency of Virtual Reality Head Mounted Display’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Move: Hyun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Kyoon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Second: Dong Soo Choi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654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#10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14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3079-20-0011-00-0000-Review of Perceptual Tolerance to Motion-To-Photon Latency’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Move: Hyun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Kyoon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Second: Dong Soo Choi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Fails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2169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15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3079-20-0004-00-0000-Propose to new PAR of the ‘Mixed Reality Standard Framework for Motion Learning’’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Move: 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Lee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01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03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</a:t>
            </a: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Fails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5437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16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3079-19-0034-00-0000-The Analysis of Head Tracking Latency in Psychophysics’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Dong Soo Choi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Hyun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Kyoon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</a:t>
            </a: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80860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#13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17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3079-19-0034-00-0000-The review of the MTP latency sensing in complex VE’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Dong Soo Choi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Hyun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Kyoon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</a:t>
            </a: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12918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#14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18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3079-19-0017-00-0002-Database-Construction-for-Quantitative-Analysis-of-VR-Sickness’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Lee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Dong Soo Choi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</a:t>
            </a: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0418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9B4BF5C-71D1-4D4B-BC16-0136A059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#15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19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3079-19-0018-00-0002-Predicting-and-Editing-VR-Sickness-Level’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Lee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Hyun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Kyoon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</a:t>
            </a: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49121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#16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20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3079-20-0014-00-0000-Dataset-for-Quantitative-Analysis-of-VR-Sickness’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Lee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</a:t>
            </a: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67505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#17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21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Publicly open ‘Dataset for Quantitative Analysis of VR Sickness’  to IEEE 3079 web site’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Move: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Lee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Second: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</a:t>
            </a: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6223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E5632A-77EB-45DC-ACBE-8DB6EFBD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Attendees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F7AEEB-8A72-4431-B696-629E7FCC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3079-20-0015-00-0000-Session-13-WG-Closing-Plenary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8D9966E-82BF-4B1B-B2B1-F4293B1D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22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E9AB158F-60BA-45E4-A5F6-0FC698B52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613424"/>
              </p:ext>
            </p:extLst>
          </p:nvPr>
        </p:nvGraphicFramePr>
        <p:xfrm>
          <a:off x="876300" y="1905000"/>
          <a:ext cx="7239000" cy="2423160"/>
        </p:xfrm>
        <a:graphic>
          <a:graphicData uri="http://schemas.openxmlformats.org/drawingml/2006/table">
            <a:tbl>
              <a:tblPr firstRow="1" firstCol="1" bandRow="1"/>
              <a:tblGrid>
                <a:gridCol w="3657600">
                  <a:extLst>
                    <a:ext uri="{9D8B030D-6E8A-4147-A177-3AD203B41FA5}">
                      <a16:colId xmlns:a16="http://schemas.microsoft.com/office/drawing/2014/main" val="2913349118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2375701150"/>
                    </a:ext>
                  </a:extLst>
                </a:gridCol>
              </a:tblGrid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Sangkwon Peter Jeong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JoyFun Inc.,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716804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Beom-Ryeol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Lee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404497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Hyun </a:t>
                      </a:r>
                      <a:r>
                        <a:rPr lang="en-US" altLang="ko-KR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Kyoon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Lim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1" hangingPunct="1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KRISS</a:t>
                      </a: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053699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Dong Soo Choi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Dong-A University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824222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Soonbin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Lee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SUNGKYUNKWAN UNIVERSITY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4492838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1918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8066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D00976C-832B-4306-BA75-AF12551B7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Development Timeline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3ADA7E6-3CE7-426B-921E-66FE1A8E8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23</a:t>
            </a:fld>
            <a:endParaRPr lang="en-US">
              <a:latin typeface="Myriad Pro" charset="0"/>
            </a:endParaRPr>
          </a:p>
        </p:txBody>
      </p:sp>
      <p:sp>
        <p:nvSpPr>
          <p:cNvPr id="66" name="내용 개체 틀 2">
            <a:extLst>
              <a:ext uri="{FF2B5EF4-FFF2-40B4-BE49-F238E27FC236}">
                <a16:creationId xmlns:a16="http://schemas.microsoft.com/office/drawing/2014/main" id="{71AC66EE-8E68-4097-8B9A-1C10F8BD14E9}"/>
              </a:ext>
            </a:extLst>
          </p:cNvPr>
          <p:cNvSpPr txBox="1">
            <a:spLocks/>
          </p:cNvSpPr>
          <p:nvPr/>
        </p:nvSpPr>
        <p:spPr>
          <a:xfrm>
            <a:off x="76200" y="1140691"/>
            <a:ext cx="5562600" cy="203132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444500">
              <a:lnSpc>
                <a:spcPct val="100000"/>
              </a:lnSpc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302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1400" dirty="0"/>
              <a:t>PAR approved: 12/2016</a:t>
            </a:r>
          </a:p>
          <a:p>
            <a:pPr marL="7302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1400" dirty="0"/>
              <a:t>Working Group 1st Letter Ballot: 06/2019 (20 days)</a:t>
            </a:r>
            <a:br>
              <a:rPr lang="en-US" altLang="ko-KR" sz="1400" dirty="0"/>
            </a:br>
            <a:r>
              <a:rPr lang="en-US" altLang="ko-KR" sz="1400" dirty="0"/>
              <a:t>- Before July meeting</a:t>
            </a:r>
          </a:p>
          <a:p>
            <a:pPr marL="7302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1400" dirty="0"/>
              <a:t>Working Group 2nd Letter Ballot: 09/2019 (20 days)</a:t>
            </a:r>
            <a:br>
              <a:rPr lang="en-US" altLang="ko-KR" sz="1400" dirty="0"/>
            </a:br>
            <a:r>
              <a:rPr lang="en-US" altLang="ko-KR" sz="1400" dirty="0"/>
              <a:t>- Before October meeting</a:t>
            </a:r>
          </a:p>
          <a:p>
            <a:pPr marL="7302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endParaRPr lang="ko-KR" altLang="en-US" sz="1400" dirty="0"/>
          </a:p>
        </p:txBody>
      </p:sp>
      <p:sp>
        <p:nvSpPr>
          <p:cNvPr id="67" name="직사각형 66">
            <a:extLst>
              <a:ext uri="{FF2B5EF4-FFF2-40B4-BE49-F238E27FC236}">
                <a16:creationId xmlns:a16="http://schemas.microsoft.com/office/drawing/2014/main" id="{7364D5F4-CAA2-4D88-8E7F-ED0C5F3DEC6E}"/>
              </a:ext>
            </a:extLst>
          </p:cNvPr>
          <p:cNvSpPr/>
          <p:nvPr/>
        </p:nvSpPr>
        <p:spPr>
          <a:xfrm>
            <a:off x="4551775" y="1111237"/>
            <a:ext cx="486299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02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Sponsor Ballot Invitation: 10/2019 (30 days)</a:t>
            </a:r>
          </a:p>
          <a:p>
            <a:pPr marL="7302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 Sponsor Ballot: 12/2019 (30 days)</a:t>
            </a:r>
          </a:p>
          <a:p>
            <a:pPr marL="7302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 Recirculation 1</a:t>
            </a:r>
            <a:r>
              <a:rPr lang="en-US" altLang="ko-KR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Ballot: 03/2020 (10 days)</a:t>
            </a:r>
          </a:p>
          <a:p>
            <a:pPr marL="7302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 Recirculation 2</a:t>
            </a:r>
            <a:r>
              <a:rPr lang="en-US" altLang="ko-KR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Ballot: 06/2020 (10 days)</a:t>
            </a:r>
          </a:p>
          <a:p>
            <a:pPr marL="7302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Submit to </a:t>
            </a:r>
            <a:r>
              <a:rPr lang="en-US" altLang="ko-K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RevCom</a:t>
            </a: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08/2020</a:t>
            </a:r>
          </a:p>
          <a:p>
            <a:pPr marL="7302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Publishing: 01/2021</a:t>
            </a:r>
            <a:endParaRPr lang="ko-KR" altLang="en-US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313E61C8-60E3-4A1C-9503-8F8BFC381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3079-20-0001-00-0000-Session #13 WG Opening Plenary</a:t>
            </a:r>
            <a:endParaRPr lang="en-US" dirty="0"/>
          </a:p>
        </p:txBody>
      </p: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77ACE1DB-40C4-493E-B1E3-CE0A63D75930}"/>
              </a:ext>
            </a:extLst>
          </p:cNvPr>
          <p:cNvCxnSpPr/>
          <p:nvPr/>
        </p:nvCxnSpPr>
        <p:spPr>
          <a:xfrm>
            <a:off x="318545" y="5217948"/>
            <a:ext cx="821342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타원 9">
            <a:extLst>
              <a:ext uri="{FF2B5EF4-FFF2-40B4-BE49-F238E27FC236}">
                <a16:creationId xmlns:a16="http://schemas.microsoft.com/office/drawing/2014/main" id="{72E7BB7C-76E9-4278-BED4-6552CC5E7CA9}"/>
              </a:ext>
            </a:extLst>
          </p:cNvPr>
          <p:cNvSpPr/>
          <p:nvPr/>
        </p:nvSpPr>
        <p:spPr>
          <a:xfrm>
            <a:off x="8531970" y="5122026"/>
            <a:ext cx="179001" cy="191843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F7B22C-E319-4598-92EF-AA6293C13784}"/>
              </a:ext>
            </a:extLst>
          </p:cNvPr>
          <p:cNvSpPr txBox="1"/>
          <p:nvPr/>
        </p:nvSpPr>
        <p:spPr>
          <a:xfrm>
            <a:off x="8281473" y="5313870"/>
            <a:ext cx="6799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dirty="0"/>
              <a:t>01/2021</a:t>
            </a:r>
            <a:endParaRPr lang="ko-KR" altLang="en-US" sz="9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A2114B-323D-43D5-8FB9-775941634094}"/>
              </a:ext>
            </a:extLst>
          </p:cNvPr>
          <p:cNvSpPr txBox="1"/>
          <p:nvPr/>
        </p:nvSpPr>
        <p:spPr>
          <a:xfrm>
            <a:off x="8233383" y="4838492"/>
            <a:ext cx="7761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dirty="0"/>
              <a:t>Publishing</a:t>
            </a:r>
            <a:endParaRPr lang="ko-KR" altLang="en-US" sz="900" dirty="0"/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072B149C-9921-4DE5-B172-897E45B58071}"/>
              </a:ext>
            </a:extLst>
          </p:cNvPr>
          <p:cNvCxnSpPr/>
          <p:nvPr/>
        </p:nvCxnSpPr>
        <p:spPr>
          <a:xfrm>
            <a:off x="7628047" y="5122026"/>
            <a:ext cx="0" cy="19184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FF03276-1976-4161-AD28-B6AC85E67958}"/>
              </a:ext>
            </a:extLst>
          </p:cNvPr>
          <p:cNvSpPr txBox="1"/>
          <p:nvPr/>
        </p:nvSpPr>
        <p:spPr>
          <a:xfrm>
            <a:off x="7288050" y="5313870"/>
            <a:ext cx="6799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dirty="0"/>
              <a:t>10/2020</a:t>
            </a:r>
            <a:endParaRPr lang="ko-KR" altLang="en-US" sz="9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0C91EBF-2AC4-4001-A4CF-DFBDD96A588D}"/>
              </a:ext>
            </a:extLst>
          </p:cNvPr>
          <p:cNvSpPr txBox="1"/>
          <p:nvPr/>
        </p:nvSpPr>
        <p:spPr>
          <a:xfrm>
            <a:off x="7102100" y="4838596"/>
            <a:ext cx="10518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dirty="0"/>
              <a:t>SASB Approval</a:t>
            </a:r>
            <a:endParaRPr lang="ko-KR" altLang="en-US" sz="900" dirty="0"/>
          </a:p>
        </p:txBody>
      </p: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6B5F3C06-DB32-4E5A-B533-BA496827B1E7}"/>
              </a:ext>
            </a:extLst>
          </p:cNvPr>
          <p:cNvCxnSpPr/>
          <p:nvPr/>
        </p:nvCxnSpPr>
        <p:spPr>
          <a:xfrm>
            <a:off x="7082406" y="5122026"/>
            <a:ext cx="0" cy="19184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557E4C2-5A2C-4357-9306-D38E5EA9361C}"/>
              </a:ext>
            </a:extLst>
          </p:cNvPr>
          <p:cNvSpPr txBox="1"/>
          <p:nvPr/>
        </p:nvSpPr>
        <p:spPr>
          <a:xfrm>
            <a:off x="6742409" y="5600843"/>
            <a:ext cx="6799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dirty="0">
                <a:solidFill>
                  <a:schemeClr val="accent6">
                    <a:lumMod val="75000"/>
                  </a:schemeClr>
                </a:solidFill>
              </a:rPr>
              <a:t>09/2020</a:t>
            </a:r>
            <a:endParaRPr lang="ko-KR" altLang="en-US" sz="9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51D7CB7-43EA-46D7-A02C-799944958859}"/>
              </a:ext>
            </a:extLst>
          </p:cNvPr>
          <p:cNvSpPr txBox="1"/>
          <p:nvPr/>
        </p:nvSpPr>
        <p:spPr>
          <a:xfrm>
            <a:off x="6235328" y="4582465"/>
            <a:ext cx="16722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dirty="0" err="1">
                <a:solidFill>
                  <a:schemeClr val="accent6">
                    <a:lumMod val="75000"/>
                  </a:schemeClr>
                </a:solidFill>
              </a:rPr>
              <a:t>RevCom</a:t>
            </a:r>
            <a:r>
              <a:rPr lang="en-US" altLang="ko-KR" sz="900" dirty="0">
                <a:solidFill>
                  <a:schemeClr val="accent6">
                    <a:lumMod val="75000"/>
                  </a:schemeClr>
                </a:solidFill>
              </a:rPr>
              <a:t> comment review</a:t>
            </a:r>
            <a:endParaRPr lang="ko-KR" altLang="en-US" sz="9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CF8842D9-232E-4A10-A6F2-03F2C08B62C8}"/>
              </a:ext>
            </a:extLst>
          </p:cNvPr>
          <p:cNvCxnSpPr>
            <a:cxnSpLocks/>
            <a:endCxn id="17" idx="0"/>
          </p:cNvCxnSpPr>
          <p:nvPr/>
        </p:nvCxnSpPr>
        <p:spPr>
          <a:xfrm flipH="1">
            <a:off x="7082406" y="5175354"/>
            <a:ext cx="2036" cy="4254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id="{100F101C-4DD1-4184-ABF2-5F683E7149A4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7071455" y="4813296"/>
            <a:ext cx="8918" cy="339627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>
            <a:extLst>
              <a:ext uri="{FF2B5EF4-FFF2-40B4-BE49-F238E27FC236}">
                <a16:creationId xmlns:a16="http://schemas.microsoft.com/office/drawing/2014/main" id="{703D14DE-4DF6-4E30-BDD0-E3404E5DD06E}"/>
              </a:ext>
            </a:extLst>
          </p:cNvPr>
          <p:cNvCxnSpPr/>
          <p:nvPr/>
        </p:nvCxnSpPr>
        <p:spPr>
          <a:xfrm>
            <a:off x="6523505" y="5107269"/>
            <a:ext cx="0" cy="19184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C4DDA4B-E55B-40FD-BF9B-C44E242C5EDD}"/>
              </a:ext>
            </a:extLst>
          </p:cNvPr>
          <p:cNvSpPr txBox="1"/>
          <p:nvPr/>
        </p:nvSpPr>
        <p:spPr>
          <a:xfrm>
            <a:off x="6183508" y="5308839"/>
            <a:ext cx="6799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dirty="0">
                <a:solidFill>
                  <a:srgbClr val="FF0000"/>
                </a:solidFill>
              </a:rPr>
              <a:t>08/2020</a:t>
            </a:r>
            <a:endParaRPr lang="ko-KR" altLang="en-US" sz="900" dirty="0">
              <a:solidFill>
                <a:srgbClr val="FF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5C02C34-A2BC-45ED-B3AF-DF68EA178EB9}"/>
              </a:ext>
            </a:extLst>
          </p:cNvPr>
          <p:cNvSpPr txBox="1"/>
          <p:nvPr/>
        </p:nvSpPr>
        <p:spPr>
          <a:xfrm>
            <a:off x="5833253" y="4834301"/>
            <a:ext cx="13805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b="1" dirty="0">
                <a:solidFill>
                  <a:srgbClr val="FF0000"/>
                </a:solidFill>
              </a:rPr>
              <a:t>Submit to </a:t>
            </a:r>
            <a:r>
              <a:rPr lang="en-US" altLang="ko-KR" sz="900" b="1" dirty="0" err="1">
                <a:solidFill>
                  <a:srgbClr val="FF0000"/>
                </a:solidFill>
              </a:rPr>
              <a:t>RevCom</a:t>
            </a:r>
            <a:endParaRPr lang="ko-KR" altLang="en-US" sz="900" b="1" dirty="0">
              <a:solidFill>
                <a:srgbClr val="FF0000"/>
              </a:solidFill>
            </a:endParaRPr>
          </a:p>
        </p:txBody>
      </p:sp>
      <p:cxnSp>
        <p:nvCxnSpPr>
          <p:cNvPr id="24" name="직선 연결선 23">
            <a:extLst>
              <a:ext uri="{FF2B5EF4-FFF2-40B4-BE49-F238E27FC236}">
                <a16:creationId xmlns:a16="http://schemas.microsoft.com/office/drawing/2014/main" id="{588A33E9-B4C3-44BF-B2A4-DCB7D5DC7C30}"/>
              </a:ext>
            </a:extLst>
          </p:cNvPr>
          <p:cNvCxnSpPr/>
          <p:nvPr/>
        </p:nvCxnSpPr>
        <p:spPr>
          <a:xfrm>
            <a:off x="6069117" y="5122026"/>
            <a:ext cx="0" cy="19184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457A2CED-E31B-40E7-8EC6-BD6F0576FF03}"/>
              </a:ext>
            </a:extLst>
          </p:cNvPr>
          <p:cNvSpPr txBox="1"/>
          <p:nvPr/>
        </p:nvSpPr>
        <p:spPr>
          <a:xfrm>
            <a:off x="5729119" y="5600843"/>
            <a:ext cx="6799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dirty="0">
                <a:solidFill>
                  <a:srgbClr val="0070C0"/>
                </a:solidFill>
              </a:rPr>
              <a:t>07/2020</a:t>
            </a:r>
            <a:endParaRPr lang="ko-KR" altLang="en-US" sz="900" dirty="0">
              <a:solidFill>
                <a:srgbClr val="0070C0"/>
              </a:solidFill>
            </a:endParaRPr>
          </a:p>
        </p:txBody>
      </p:sp>
      <p:cxnSp>
        <p:nvCxnSpPr>
          <p:cNvPr id="26" name="직선 연결선 25">
            <a:extLst>
              <a:ext uri="{FF2B5EF4-FFF2-40B4-BE49-F238E27FC236}">
                <a16:creationId xmlns:a16="http://schemas.microsoft.com/office/drawing/2014/main" id="{01BFBE62-858C-414C-B98F-7438C41D1FAA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6069115" y="5308839"/>
            <a:ext cx="1" cy="292004"/>
          </a:xfrm>
          <a:prstGeom prst="line">
            <a:avLst/>
          </a:prstGeom>
          <a:ln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61D6193E-874E-49DA-A5C6-AB3732BAC7E5}"/>
              </a:ext>
            </a:extLst>
          </p:cNvPr>
          <p:cNvSpPr txBox="1"/>
          <p:nvPr/>
        </p:nvSpPr>
        <p:spPr>
          <a:xfrm>
            <a:off x="5209748" y="4177222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dirty="0">
                <a:solidFill>
                  <a:srgbClr val="0070C0"/>
                </a:solidFill>
              </a:rPr>
              <a:t>Sent comment to the WG</a:t>
            </a:r>
          </a:p>
          <a:p>
            <a:pPr algn="ctr"/>
            <a:r>
              <a:rPr lang="en-US" altLang="ko-KR" sz="900" dirty="0">
                <a:solidFill>
                  <a:srgbClr val="0070C0"/>
                </a:solidFill>
              </a:rPr>
              <a:t>Ballot Resolution Telecon1</a:t>
            </a:r>
            <a:endParaRPr lang="ko-KR" altLang="en-US" sz="900" dirty="0">
              <a:solidFill>
                <a:srgbClr val="0070C0"/>
              </a:solidFill>
            </a:endParaRPr>
          </a:p>
        </p:txBody>
      </p: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6EF88702-D6A4-4152-B481-8D3E8F2E2D2F}"/>
              </a:ext>
            </a:extLst>
          </p:cNvPr>
          <p:cNvCxnSpPr>
            <a:cxnSpLocks/>
            <a:stCxn id="27" idx="2"/>
          </p:cNvCxnSpPr>
          <p:nvPr/>
        </p:nvCxnSpPr>
        <p:spPr>
          <a:xfrm flipH="1">
            <a:off x="6069114" y="4546554"/>
            <a:ext cx="4" cy="692991"/>
          </a:xfrm>
          <a:prstGeom prst="line">
            <a:avLst/>
          </a:prstGeom>
          <a:ln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42BF6622-E37F-4230-B91A-7D62B910F362}"/>
              </a:ext>
            </a:extLst>
          </p:cNvPr>
          <p:cNvCxnSpPr/>
          <p:nvPr/>
        </p:nvCxnSpPr>
        <p:spPr>
          <a:xfrm>
            <a:off x="5635382" y="5122026"/>
            <a:ext cx="0" cy="19184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47979952-CBDF-47DC-A65F-5CA1DDE2E465}"/>
              </a:ext>
            </a:extLst>
          </p:cNvPr>
          <p:cNvSpPr txBox="1"/>
          <p:nvPr/>
        </p:nvSpPr>
        <p:spPr>
          <a:xfrm>
            <a:off x="5295384" y="5317749"/>
            <a:ext cx="6799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dirty="0">
                <a:solidFill>
                  <a:srgbClr val="FF0000"/>
                </a:solidFill>
              </a:rPr>
              <a:t>06/2020</a:t>
            </a:r>
            <a:endParaRPr lang="ko-KR" altLang="en-US" sz="900" dirty="0">
              <a:solidFill>
                <a:srgbClr val="FF000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5132929-5C1E-4D5B-B7C7-C0EADA6BC723}"/>
              </a:ext>
            </a:extLst>
          </p:cNvPr>
          <p:cNvSpPr txBox="1"/>
          <p:nvPr/>
        </p:nvSpPr>
        <p:spPr>
          <a:xfrm>
            <a:off x="4936313" y="4600286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b="1" dirty="0">
                <a:solidFill>
                  <a:srgbClr val="FF0000"/>
                </a:solidFill>
              </a:rPr>
              <a:t>Start Recirculation</a:t>
            </a:r>
          </a:p>
          <a:p>
            <a:pPr algn="ctr"/>
            <a:r>
              <a:rPr lang="en-US" altLang="ko-KR" sz="900" b="1" dirty="0">
                <a:solidFill>
                  <a:srgbClr val="FF0000"/>
                </a:solidFill>
              </a:rPr>
              <a:t>2</a:t>
            </a:r>
            <a:r>
              <a:rPr lang="en-US" altLang="ko-KR" sz="900" b="1" baseline="30000" dirty="0">
                <a:solidFill>
                  <a:srgbClr val="FF0000"/>
                </a:solidFill>
              </a:rPr>
              <a:t>nd</a:t>
            </a:r>
            <a:r>
              <a:rPr lang="en-US" altLang="ko-KR" sz="900" b="1" dirty="0">
                <a:solidFill>
                  <a:srgbClr val="FF0000"/>
                </a:solidFill>
              </a:rPr>
              <a:t> Ballot</a:t>
            </a:r>
            <a:endParaRPr lang="ko-KR" altLang="en-US" sz="900" b="1" dirty="0">
              <a:solidFill>
                <a:srgbClr val="FF0000"/>
              </a:solidFill>
            </a:endParaRPr>
          </a:p>
        </p:txBody>
      </p: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3551A3CD-77CC-4288-9E55-50899C2277F4}"/>
              </a:ext>
            </a:extLst>
          </p:cNvPr>
          <p:cNvCxnSpPr>
            <a:cxnSpLocks/>
            <a:stCxn id="31" idx="2"/>
          </p:cNvCxnSpPr>
          <p:nvPr/>
        </p:nvCxnSpPr>
        <p:spPr>
          <a:xfrm flipH="1">
            <a:off x="5635381" y="4969618"/>
            <a:ext cx="2" cy="24833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>
            <a:extLst>
              <a:ext uri="{FF2B5EF4-FFF2-40B4-BE49-F238E27FC236}">
                <a16:creationId xmlns:a16="http://schemas.microsoft.com/office/drawing/2014/main" id="{C440E8B1-C83D-4806-AE09-B689DCF341DE}"/>
              </a:ext>
            </a:extLst>
          </p:cNvPr>
          <p:cNvCxnSpPr/>
          <p:nvPr/>
        </p:nvCxnSpPr>
        <p:spPr>
          <a:xfrm>
            <a:off x="5217210" y="5125905"/>
            <a:ext cx="0" cy="19184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>
            <a:extLst>
              <a:ext uri="{FF2B5EF4-FFF2-40B4-BE49-F238E27FC236}">
                <a16:creationId xmlns:a16="http://schemas.microsoft.com/office/drawing/2014/main" id="{9802760D-761F-47E7-9B67-92375D8F8EAA}"/>
              </a:ext>
            </a:extLst>
          </p:cNvPr>
          <p:cNvCxnSpPr/>
          <p:nvPr/>
        </p:nvCxnSpPr>
        <p:spPr>
          <a:xfrm>
            <a:off x="4774160" y="5128865"/>
            <a:ext cx="0" cy="19184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>
            <a:extLst>
              <a:ext uri="{FF2B5EF4-FFF2-40B4-BE49-F238E27FC236}">
                <a16:creationId xmlns:a16="http://schemas.microsoft.com/office/drawing/2014/main" id="{C5598B47-AD3B-4770-AF12-B063869B1DC7}"/>
              </a:ext>
            </a:extLst>
          </p:cNvPr>
          <p:cNvCxnSpPr/>
          <p:nvPr/>
        </p:nvCxnSpPr>
        <p:spPr>
          <a:xfrm>
            <a:off x="4310082" y="5122026"/>
            <a:ext cx="0" cy="19184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>
            <a:extLst>
              <a:ext uri="{FF2B5EF4-FFF2-40B4-BE49-F238E27FC236}">
                <a16:creationId xmlns:a16="http://schemas.microsoft.com/office/drawing/2014/main" id="{7ECEDB3D-E19E-485B-B235-0D9441DD3F4B}"/>
              </a:ext>
            </a:extLst>
          </p:cNvPr>
          <p:cNvCxnSpPr/>
          <p:nvPr/>
        </p:nvCxnSpPr>
        <p:spPr>
          <a:xfrm>
            <a:off x="3869462" y="5122026"/>
            <a:ext cx="0" cy="19184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DCC578E5-02F8-43A4-BC7D-DBC815E7DDB2}"/>
              </a:ext>
            </a:extLst>
          </p:cNvPr>
          <p:cNvCxnSpPr/>
          <p:nvPr/>
        </p:nvCxnSpPr>
        <p:spPr>
          <a:xfrm>
            <a:off x="3394418" y="5117449"/>
            <a:ext cx="0" cy="19184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>
            <a:extLst>
              <a:ext uri="{FF2B5EF4-FFF2-40B4-BE49-F238E27FC236}">
                <a16:creationId xmlns:a16="http://schemas.microsoft.com/office/drawing/2014/main" id="{52D7E819-60E0-42E4-88FC-51F4097EEE9C}"/>
              </a:ext>
            </a:extLst>
          </p:cNvPr>
          <p:cNvCxnSpPr/>
          <p:nvPr/>
        </p:nvCxnSpPr>
        <p:spPr>
          <a:xfrm>
            <a:off x="2931922" y="5122026"/>
            <a:ext cx="0" cy="19184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>
            <a:extLst>
              <a:ext uri="{FF2B5EF4-FFF2-40B4-BE49-F238E27FC236}">
                <a16:creationId xmlns:a16="http://schemas.microsoft.com/office/drawing/2014/main" id="{9186AC85-573E-42FC-B4CA-59F2E5E21B00}"/>
              </a:ext>
            </a:extLst>
          </p:cNvPr>
          <p:cNvCxnSpPr/>
          <p:nvPr/>
        </p:nvCxnSpPr>
        <p:spPr>
          <a:xfrm>
            <a:off x="2470649" y="5136244"/>
            <a:ext cx="0" cy="19184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34FAE6B0-413A-408E-ADF0-B8D6A38CF2A6}"/>
              </a:ext>
            </a:extLst>
          </p:cNvPr>
          <p:cNvSpPr txBox="1"/>
          <p:nvPr/>
        </p:nvSpPr>
        <p:spPr>
          <a:xfrm>
            <a:off x="4880033" y="5600842"/>
            <a:ext cx="6799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altLang="ko-KR" sz="900" dirty="0"/>
              <a:t>05/2020</a:t>
            </a:r>
            <a:endParaRPr lang="ko-KR" altLang="en-US" sz="9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7243C67-D2EA-4181-9EB7-917060312CBB}"/>
              </a:ext>
            </a:extLst>
          </p:cNvPr>
          <p:cNvSpPr txBox="1"/>
          <p:nvPr/>
        </p:nvSpPr>
        <p:spPr>
          <a:xfrm>
            <a:off x="4432636" y="5317749"/>
            <a:ext cx="6799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dirty="0"/>
              <a:t>04/2020</a:t>
            </a:r>
            <a:endParaRPr lang="ko-KR" altLang="en-US" sz="9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04D6AE-B7AB-430E-AE06-069F42849BE2}"/>
              </a:ext>
            </a:extLst>
          </p:cNvPr>
          <p:cNvSpPr txBox="1"/>
          <p:nvPr/>
        </p:nvSpPr>
        <p:spPr>
          <a:xfrm>
            <a:off x="3970084" y="5600842"/>
            <a:ext cx="6799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dirty="0"/>
              <a:t>03/2020</a:t>
            </a:r>
            <a:endParaRPr lang="ko-KR" altLang="en-US" sz="9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9460CCA-687B-4034-90F9-B74AD2480DC1}"/>
              </a:ext>
            </a:extLst>
          </p:cNvPr>
          <p:cNvSpPr txBox="1"/>
          <p:nvPr/>
        </p:nvSpPr>
        <p:spPr>
          <a:xfrm>
            <a:off x="3531295" y="5317749"/>
            <a:ext cx="6799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dirty="0"/>
              <a:t>02/2020</a:t>
            </a:r>
            <a:endParaRPr lang="ko-KR" altLang="en-US" sz="9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8FAF956-29B9-4C1B-89B6-D864397280F6}"/>
              </a:ext>
            </a:extLst>
          </p:cNvPr>
          <p:cNvSpPr txBox="1"/>
          <p:nvPr/>
        </p:nvSpPr>
        <p:spPr>
          <a:xfrm>
            <a:off x="3054421" y="5600842"/>
            <a:ext cx="6799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dirty="0"/>
              <a:t>12/2019</a:t>
            </a:r>
            <a:endParaRPr lang="ko-KR" altLang="en-US" sz="9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86061FF-27BF-4123-8547-E17A764459A9}"/>
              </a:ext>
            </a:extLst>
          </p:cNvPr>
          <p:cNvSpPr txBox="1"/>
          <p:nvPr/>
        </p:nvSpPr>
        <p:spPr>
          <a:xfrm>
            <a:off x="2594874" y="5327412"/>
            <a:ext cx="6799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sz="900" dirty="0"/>
              <a:t>11/2019</a:t>
            </a:r>
            <a:endParaRPr lang="ko-KR" altLang="en-US" sz="9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A6BD3A5-6472-4883-BEDC-B7B1C536829A}"/>
              </a:ext>
            </a:extLst>
          </p:cNvPr>
          <p:cNvSpPr txBox="1"/>
          <p:nvPr/>
        </p:nvSpPr>
        <p:spPr>
          <a:xfrm>
            <a:off x="2133600" y="5600841"/>
            <a:ext cx="6799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sz="900" dirty="0"/>
              <a:t>12/2019</a:t>
            </a:r>
            <a:endParaRPr lang="ko-KR" altLang="en-US" sz="900" dirty="0"/>
          </a:p>
        </p:txBody>
      </p:sp>
      <p:cxnSp>
        <p:nvCxnSpPr>
          <p:cNvPr id="47" name="직선 연결선 46">
            <a:extLst>
              <a:ext uri="{FF2B5EF4-FFF2-40B4-BE49-F238E27FC236}">
                <a16:creationId xmlns:a16="http://schemas.microsoft.com/office/drawing/2014/main" id="{D5303403-D092-456A-B308-A6CD9DAC1600}"/>
              </a:ext>
            </a:extLst>
          </p:cNvPr>
          <p:cNvCxnSpPr/>
          <p:nvPr/>
        </p:nvCxnSpPr>
        <p:spPr>
          <a:xfrm>
            <a:off x="1241459" y="5128326"/>
            <a:ext cx="0" cy="19184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9761E31B-E680-491B-A95A-2B22D00FB176}"/>
              </a:ext>
            </a:extLst>
          </p:cNvPr>
          <p:cNvSpPr txBox="1"/>
          <p:nvPr/>
        </p:nvSpPr>
        <p:spPr>
          <a:xfrm>
            <a:off x="901462" y="5327410"/>
            <a:ext cx="6799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sz="900" dirty="0"/>
              <a:t>09/2019</a:t>
            </a:r>
            <a:endParaRPr lang="ko-KR" altLang="en-US" sz="900" dirty="0"/>
          </a:p>
        </p:txBody>
      </p:sp>
      <p:cxnSp>
        <p:nvCxnSpPr>
          <p:cNvPr id="49" name="직선 연결선 48">
            <a:extLst>
              <a:ext uri="{FF2B5EF4-FFF2-40B4-BE49-F238E27FC236}">
                <a16:creationId xmlns:a16="http://schemas.microsoft.com/office/drawing/2014/main" id="{85DB8EF0-83E9-4C7A-9343-68209A37DF3D}"/>
              </a:ext>
            </a:extLst>
          </p:cNvPr>
          <p:cNvCxnSpPr/>
          <p:nvPr/>
        </p:nvCxnSpPr>
        <p:spPr>
          <a:xfrm>
            <a:off x="681854" y="5117449"/>
            <a:ext cx="0" cy="19184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FC2918C8-8A75-44D6-A8FB-A37A93B124BE}"/>
              </a:ext>
            </a:extLst>
          </p:cNvPr>
          <p:cNvSpPr txBox="1"/>
          <p:nvPr/>
        </p:nvSpPr>
        <p:spPr>
          <a:xfrm>
            <a:off x="342263" y="5327410"/>
            <a:ext cx="6799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dirty="0"/>
              <a:t>07/2019</a:t>
            </a:r>
            <a:endParaRPr lang="ko-KR" altLang="en-US" sz="9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D022D4D-A4C3-48CD-8281-9C43F8277142}"/>
              </a:ext>
            </a:extLst>
          </p:cNvPr>
          <p:cNvSpPr txBox="1"/>
          <p:nvPr/>
        </p:nvSpPr>
        <p:spPr>
          <a:xfrm>
            <a:off x="3609968" y="4585524"/>
            <a:ext cx="139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b="1" dirty="0">
                <a:solidFill>
                  <a:srgbClr val="FF0000"/>
                </a:solidFill>
              </a:rPr>
              <a:t>Start Recirculation</a:t>
            </a:r>
          </a:p>
          <a:p>
            <a:pPr algn="ctr"/>
            <a:r>
              <a:rPr lang="en-US" altLang="ko-KR" sz="900" b="1" dirty="0">
                <a:solidFill>
                  <a:srgbClr val="FF0000"/>
                </a:solidFill>
              </a:rPr>
              <a:t>1</a:t>
            </a:r>
            <a:r>
              <a:rPr lang="en-US" altLang="ko-KR" sz="900" b="1" baseline="30000" dirty="0">
                <a:solidFill>
                  <a:srgbClr val="FF0000"/>
                </a:solidFill>
              </a:rPr>
              <a:t>st</a:t>
            </a:r>
            <a:r>
              <a:rPr lang="en-US" altLang="ko-KR" sz="900" b="1" dirty="0">
                <a:solidFill>
                  <a:srgbClr val="FF0000"/>
                </a:solidFill>
              </a:rPr>
              <a:t> Ballot</a:t>
            </a:r>
            <a:endParaRPr lang="ko-KR" altLang="en-US" sz="900" b="1" dirty="0">
              <a:solidFill>
                <a:srgbClr val="FF0000"/>
              </a:solidFill>
            </a:endParaRPr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F575237D-282E-4D74-8C24-B811427F50E4}"/>
              </a:ext>
            </a:extLst>
          </p:cNvPr>
          <p:cNvSpPr/>
          <p:nvPr/>
        </p:nvSpPr>
        <p:spPr>
          <a:xfrm>
            <a:off x="4341491" y="3912937"/>
            <a:ext cx="17588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900" dirty="0" err="1">
                <a:solidFill>
                  <a:schemeClr val="accent6">
                    <a:lumMod val="75000"/>
                  </a:schemeClr>
                </a:solidFill>
              </a:rPr>
              <a:t>Ballot</a:t>
            </a:r>
            <a:r>
              <a:rPr lang="ko-KR" altLang="en-US" sz="9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ko-KR" altLang="en-US" sz="900" dirty="0" err="1">
                <a:solidFill>
                  <a:schemeClr val="accent6">
                    <a:lumMod val="75000"/>
                  </a:schemeClr>
                </a:solidFill>
              </a:rPr>
              <a:t>Resolution</a:t>
            </a:r>
            <a:r>
              <a:rPr lang="ko-KR" altLang="en-US" sz="9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ko-KR" altLang="en-US" sz="900" dirty="0" err="1">
                <a:solidFill>
                  <a:schemeClr val="accent6">
                    <a:lumMod val="75000"/>
                  </a:schemeClr>
                </a:solidFill>
              </a:rPr>
              <a:t>Telecon</a:t>
            </a:r>
            <a:r>
              <a:rPr lang="ko-KR" altLang="en-US" sz="900" dirty="0">
                <a:solidFill>
                  <a:schemeClr val="accent6">
                    <a:lumMod val="75000"/>
                  </a:schemeClr>
                </a:solidFill>
              </a:rPr>
              <a:t> 1</a:t>
            </a:r>
          </a:p>
        </p:txBody>
      </p:sp>
      <p:cxnSp>
        <p:nvCxnSpPr>
          <p:cNvPr id="53" name="직선 연결선 52">
            <a:extLst>
              <a:ext uri="{FF2B5EF4-FFF2-40B4-BE49-F238E27FC236}">
                <a16:creationId xmlns:a16="http://schemas.microsoft.com/office/drawing/2014/main" id="{3262EBF3-316B-4BA9-BAD4-ADB49DFE4D5F}"/>
              </a:ext>
            </a:extLst>
          </p:cNvPr>
          <p:cNvCxnSpPr>
            <a:cxnSpLocks/>
            <a:stCxn id="52" idx="2"/>
          </p:cNvCxnSpPr>
          <p:nvPr/>
        </p:nvCxnSpPr>
        <p:spPr>
          <a:xfrm>
            <a:off x="5220899" y="4143769"/>
            <a:ext cx="0" cy="107417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4008C925-FC6E-4443-BCF0-0282B2F7D00C}"/>
              </a:ext>
            </a:extLst>
          </p:cNvPr>
          <p:cNvSpPr txBox="1"/>
          <p:nvPr/>
        </p:nvSpPr>
        <p:spPr>
          <a:xfrm>
            <a:off x="2359528" y="4589570"/>
            <a:ext cx="1074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b="1" dirty="0">
                <a:solidFill>
                  <a:srgbClr val="FF0000"/>
                </a:solidFill>
              </a:rPr>
              <a:t>Start Sponsor</a:t>
            </a:r>
          </a:p>
          <a:p>
            <a:pPr algn="ctr"/>
            <a:r>
              <a:rPr lang="en-US" altLang="ko-KR" sz="900" b="1" dirty="0">
                <a:solidFill>
                  <a:srgbClr val="FF0000"/>
                </a:solidFill>
              </a:rPr>
              <a:t>Ballot</a:t>
            </a:r>
            <a:endParaRPr lang="ko-KR" altLang="en-US" sz="900" b="1" dirty="0">
              <a:solidFill>
                <a:srgbClr val="FF0000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363EE96-D881-45DC-A9F1-10BBBC634D9A}"/>
              </a:ext>
            </a:extLst>
          </p:cNvPr>
          <p:cNvSpPr txBox="1"/>
          <p:nvPr/>
        </p:nvSpPr>
        <p:spPr>
          <a:xfrm>
            <a:off x="1101463" y="3201470"/>
            <a:ext cx="2784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b="1" dirty="0">
                <a:solidFill>
                  <a:srgbClr val="FF0000"/>
                </a:solidFill>
              </a:rPr>
              <a:t>Open Sponsor Ballot Invitation</a:t>
            </a:r>
          </a:p>
          <a:p>
            <a:pPr algn="ctr"/>
            <a:r>
              <a:rPr lang="en-US" altLang="ko-KR" sz="900" dirty="0"/>
              <a:t>Mandatory Editorial Coordination submission</a:t>
            </a:r>
            <a:endParaRPr lang="ko-KR" altLang="en-US" sz="900" dirty="0"/>
          </a:p>
        </p:txBody>
      </p:sp>
      <p:cxnSp>
        <p:nvCxnSpPr>
          <p:cNvPr id="56" name="직선 연결선 55">
            <a:extLst>
              <a:ext uri="{FF2B5EF4-FFF2-40B4-BE49-F238E27FC236}">
                <a16:creationId xmlns:a16="http://schemas.microsoft.com/office/drawing/2014/main" id="{B0190A5C-3DFF-4B45-83AA-F41A674D281E}"/>
              </a:ext>
            </a:extLst>
          </p:cNvPr>
          <p:cNvCxnSpPr>
            <a:cxnSpLocks/>
            <a:stCxn id="55" idx="2"/>
          </p:cNvCxnSpPr>
          <p:nvPr/>
        </p:nvCxnSpPr>
        <p:spPr>
          <a:xfrm>
            <a:off x="2493832" y="3570802"/>
            <a:ext cx="0" cy="1701242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연결선 56">
            <a:extLst>
              <a:ext uri="{FF2B5EF4-FFF2-40B4-BE49-F238E27FC236}">
                <a16:creationId xmlns:a16="http://schemas.microsoft.com/office/drawing/2014/main" id="{28C25C8D-1A28-4783-A1D3-1ED31912650A}"/>
              </a:ext>
            </a:extLst>
          </p:cNvPr>
          <p:cNvCxnSpPr>
            <a:cxnSpLocks/>
          </p:cNvCxnSpPr>
          <p:nvPr/>
        </p:nvCxnSpPr>
        <p:spPr>
          <a:xfrm>
            <a:off x="2929896" y="4958902"/>
            <a:ext cx="9795" cy="30164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CADFC0F9-F015-4A4A-A141-1FD836C20B4C}"/>
              </a:ext>
            </a:extLst>
          </p:cNvPr>
          <p:cNvSpPr txBox="1"/>
          <p:nvPr/>
        </p:nvSpPr>
        <p:spPr>
          <a:xfrm>
            <a:off x="198300" y="4604692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b="1" dirty="0">
                <a:solidFill>
                  <a:srgbClr val="FF0000"/>
                </a:solidFill>
              </a:rPr>
              <a:t>WG 1</a:t>
            </a:r>
            <a:r>
              <a:rPr lang="en-US" altLang="ko-KR" sz="900" b="1" baseline="30000" dirty="0">
                <a:solidFill>
                  <a:srgbClr val="FF0000"/>
                </a:solidFill>
              </a:rPr>
              <a:t>st</a:t>
            </a:r>
          </a:p>
          <a:p>
            <a:pPr algn="ctr"/>
            <a:r>
              <a:rPr lang="en-US" altLang="ko-KR" sz="900" b="1" dirty="0">
                <a:solidFill>
                  <a:srgbClr val="FF0000"/>
                </a:solidFill>
              </a:rPr>
              <a:t>letter Ballot</a:t>
            </a:r>
            <a:endParaRPr lang="ko-KR" altLang="en-US" sz="900" b="1" dirty="0">
              <a:solidFill>
                <a:srgbClr val="FF0000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2E041A9-9705-408A-9FB8-7CD64144FD4B}"/>
              </a:ext>
            </a:extLst>
          </p:cNvPr>
          <p:cNvSpPr txBox="1"/>
          <p:nvPr/>
        </p:nvSpPr>
        <p:spPr>
          <a:xfrm>
            <a:off x="762000" y="3683112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b="1" dirty="0">
                <a:solidFill>
                  <a:srgbClr val="FF0000"/>
                </a:solidFill>
              </a:rPr>
              <a:t>WG 2</a:t>
            </a:r>
            <a:r>
              <a:rPr lang="en-US" altLang="ko-KR" sz="900" b="1" baseline="30000" dirty="0">
                <a:solidFill>
                  <a:srgbClr val="FF0000"/>
                </a:solidFill>
              </a:rPr>
              <a:t>nd</a:t>
            </a:r>
            <a:r>
              <a:rPr lang="en-US" altLang="ko-KR" sz="900" b="1" dirty="0">
                <a:solidFill>
                  <a:srgbClr val="FF0000"/>
                </a:solidFill>
              </a:rPr>
              <a:t> </a:t>
            </a:r>
            <a:endParaRPr lang="en-US" altLang="ko-KR" sz="900" b="1" baseline="30000" dirty="0">
              <a:solidFill>
                <a:srgbClr val="FF0000"/>
              </a:solidFill>
            </a:endParaRPr>
          </a:p>
          <a:p>
            <a:pPr algn="ctr"/>
            <a:r>
              <a:rPr lang="en-US" altLang="ko-KR" sz="900" b="1" dirty="0">
                <a:solidFill>
                  <a:srgbClr val="FF0000"/>
                </a:solidFill>
              </a:rPr>
              <a:t>letter Ballot</a:t>
            </a:r>
            <a:endParaRPr lang="ko-KR" altLang="en-US" sz="900" b="1" dirty="0">
              <a:solidFill>
                <a:srgbClr val="FF0000"/>
              </a:solidFill>
            </a:endParaRPr>
          </a:p>
        </p:txBody>
      </p:sp>
      <p:cxnSp>
        <p:nvCxnSpPr>
          <p:cNvPr id="60" name="직선 연결선 59">
            <a:extLst>
              <a:ext uri="{FF2B5EF4-FFF2-40B4-BE49-F238E27FC236}">
                <a16:creationId xmlns:a16="http://schemas.microsoft.com/office/drawing/2014/main" id="{83F7C4FB-3B13-4823-8341-6FD336EFF8D1}"/>
              </a:ext>
            </a:extLst>
          </p:cNvPr>
          <p:cNvCxnSpPr>
            <a:cxnSpLocks/>
            <a:stCxn id="59" idx="2"/>
          </p:cNvCxnSpPr>
          <p:nvPr/>
        </p:nvCxnSpPr>
        <p:spPr>
          <a:xfrm flipH="1">
            <a:off x="1241458" y="4052444"/>
            <a:ext cx="1" cy="112291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직사각형 60">
            <a:extLst>
              <a:ext uri="{FF2B5EF4-FFF2-40B4-BE49-F238E27FC236}">
                <a16:creationId xmlns:a16="http://schemas.microsoft.com/office/drawing/2014/main" id="{9186AA2F-2FF2-44C2-A38B-DE1CBD792E1C}"/>
              </a:ext>
            </a:extLst>
          </p:cNvPr>
          <p:cNvSpPr/>
          <p:nvPr/>
        </p:nvSpPr>
        <p:spPr>
          <a:xfrm>
            <a:off x="2536225" y="4217980"/>
            <a:ext cx="17219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900" dirty="0" err="1"/>
              <a:t>Sent</a:t>
            </a:r>
            <a:r>
              <a:rPr lang="ko-KR" altLang="en-US" sz="900" dirty="0"/>
              <a:t> </a:t>
            </a:r>
            <a:r>
              <a:rPr lang="ko-KR" altLang="en-US" sz="900" dirty="0" err="1"/>
              <a:t>comments</a:t>
            </a:r>
            <a:r>
              <a:rPr lang="ko-KR" altLang="en-US" sz="900" dirty="0"/>
              <a:t> </a:t>
            </a:r>
            <a:r>
              <a:rPr lang="ko-KR" altLang="en-US" sz="900" dirty="0" err="1"/>
              <a:t>to</a:t>
            </a:r>
            <a:r>
              <a:rPr lang="ko-KR" altLang="en-US" sz="900" dirty="0"/>
              <a:t> </a:t>
            </a:r>
            <a:r>
              <a:rPr lang="ko-KR" altLang="en-US" sz="900" dirty="0" err="1"/>
              <a:t>the</a:t>
            </a:r>
            <a:r>
              <a:rPr lang="ko-KR" altLang="en-US" sz="900" dirty="0"/>
              <a:t> WG</a:t>
            </a:r>
          </a:p>
        </p:txBody>
      </p:sp>
      <p:cxnSp>
        <p:nvCxnSpPr>
          <p:cNvPr id="62" name="직선 연결선 61">
            <a:extLst>
              <a:ext uri="{FF2B5EF4-FFF2-40B4-BE49-F238E27FC236}">
                <a16:creationId xmlns:a16="http://schemas.microsoft.com/office/drawing/2014/main" id="{B1527B15-EF40-4E1F-A479-434B8436548A}"/>
              </a:ext>
            </a:extLst>
          </p:cNvPr>
          <p:cNvCxnSpPr>
            <a:cxnSpLocks/>
            <a:stCxn id="61" idx="2"/>
          </p:cNvCxnSpPr>
          <p:nvPr/>
        </p:nvCxnSpPr>
        <p:spPr>
          <a:xfrm>
            <a:off x="3397198" y="4448812"/>
            <a:ext cx="1" cy="72399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연결선 62">
            <a:extLst>
              <a:ext uri="{FF2B5EF4-FFF2-40B4-BE49-F238E27FC236}">
                <a16:creationId xmlns:a16="http://schemas.microsoft.com/office/drawing/2014/main" id="{AA3ACEEB-D473-4FAC-89EE-8D7BFDEE8ED2}"/>
              </a:ext>
            </a:extLst>
          </p:cNvPr>
          <p:cNvCxnSpPr>
            <a:cxnSpLocks/>
            <a:endCxn id="44" idx="0"/>
          </p:cNvCxnSpPr>
          <p:nvPr/>
        </p:nvCxnSpPr>
        <p:spPr>
          <a:xfrm flipH="1">
            <a:off x="3394418" y="5270211"/>
            <a:ext cx="6812" cy="33063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63">
            <a:extLst>
              <a:ext uri="{FF2B5EF4-FFF2-40B4-BE49-F238E27FC236}">
                <a16:creationId xmlns:a16="http://schemas.microsoft.com/office/drawing/2014/main" id="{7BB5CB5F-EB40-4EBA-87BB-19C909A094B2}"/>
              </a:ext>
            </a:extLst>
          </p:cNvPr>
          <p:cNvCxnSpPr>
            <a:cxnSpLocks/>
          </p:cNvCxnSpPr>
          <p:nvPr/>
        </p:nvCxnSpPr>
        <p:spPr>
          <a:xfrm flipH="1">
            <a:off x="2470648" y="5192185"/>
            <a:ext cx="6779" cy="408656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연결선 64">
            <a:extLst>
              <a:ext uri="{FF2B5EF4-FFF2-40B4-BE49-F238E27FC236}">
                <a16:creationId xmlns:a16="http://schemas.microsoft.com/office/drawing/2014/main" id="{E2C5E2E9-588C-42DA-A0B3-1880430E9FC2}"/>
              </a:ext>
            </a:extLst>
          </p:cNvPr>
          <p:cNvCxnSpPr>
            <a:cxnSpLocks/>
            <a:endCxn id="42" idx="0"/>
          </p:cNvCxnSpPr>
          <p:nvPr/>
        </p:nvCxnSpPr>
        <p:spPr>
          <a:xfrm flipH="1">
            <a:off x="4310081" y="5235491"/>
            <a:ext cx="2310" cy="365351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직선 연결선 67">
            <a:extLst>
              <a:ext uri="{FF2B5EF4-FFF2-40B4-BE49-F238E27FC236}">
                <a16:creationId xmlns:a16="http://schemas.microsoft.com/office/drawing/2014/main" id="{CC69339C-AB72-4B46-93F2-66FE0B6C618E}"/>
              </a:ext>
            </a:extLst>
          </p:cNvPr>
          <p:cNvCxnSpPr>
            <a:cxnSpLocks/>
            <a:endCxn id="40" idx="0"/>
          </p:cNvCxnSpPr>
          <p:nvPr/>
        </p:nvCxnSpPr>
        <p:spPr>
          <a:xfrm flipH="1">
            <a:off x="5220030" y="5239544"/>
            <a:ext cx="5315" cy="36129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직사각형 69">
            <a:extLst>
              <a:ext uri="{FF2B5EF4-FFF2-40B4-BE49-F238E27FC236}">
                <a16:creationId xmlns:a16="http://schemas.microsoft.com/office/drawing/2014/main" id="{49FAEA2B-8E13-4DD7-9C10-56D1320D6ED8}"/>
              </a:ext>
            </a:extLst>
          </p:cNvPr>
          <p:cNvSpPr/>
          <p:nvPr/>
        </p:nvSpPr>
        <p:spPr>
          <a:xfrm>
            <a:off x="2786875" y="3650344"/>
            <a:ext cx="218040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900" dirty="0">
                <a:solidFill>
                  <a:srgbClr val="0070C0"/>
                </a:solidFill>
              </a:rPr>
              <a:t>WG </a:t>
            </a:r>
            <a:r>
              <a:rPr lang="ko-KR" altLang="en-US" sz="900" dirty="0" err="1">
                <a:solidFill>
                  <a:srgbClr val="0070C0"/>
                </a:solidFill>
              </a:rPr>
              <a:t>Meeting</a:t>
            </a:r>
            <a:r>
              <a:rPr lang="ko-KR" altLang="en-US" sz="900" dirty="0">
                <a:solidFill>
                  <a:srgbClr val="0070C0"/>
                </a:solidFill>
              </a:rPr>
              <a:t> </a:t>
            </a:r>
            <a:r>
              <a:rPr lang="ko-KR" altLang="en-US" sz="900" dirty="0" err="1">
                <a:solidFill>
                  <a:srgbClr val="0070C0"/>
                </a:solidFill>
              </a:rPr>
              <a:t>to</a:t>
            </a:r>
            <a:r>
              <a:rPr lang="ko-KR" altLang="en-US" sz="900" dirty="0">
                <a:solidFill>
                  <a:srgbClr val="0070C0"/>
                </a:solidFill>
              </a:rPr>
              <a:t> </a:t>
            </a:r>
            <a:r>
              <a:rPr lang="ko-KR" altLang="en-US" sz="900" dirty="0" err="1">
                <a:solidFill>
                  <a:srgbClr val="0070C0"/>
                </a:solidFill>
              </a:rPr>
              <a:t>address</a:t>
            </a:r>
            <a:r>
              <a:rPr lang="ko-KR" altLang="en-US" sz="900" dirty="0">
                <a:solidFill>
                  <a:srgbClr val="0070C0"/>
                </a:solidFill>
              </a:rPr>
              <a:t> </a:t>
            </a:r>
            <a:r>
              <a:rPr lang="ko-KR" altLang="en-US" sz="900" dirty="0" err="1">
                <a:solidFill>
                  <a:srgbClr val="0070C0"/>
                </a:solidFill>
              </a:rPr>
              <a:t>comments</a:t>
            </a:r>
            <a:endParaRPr lang="ko-KR" altLang="en-US" sz="900" dirty="0">
              <a:solidFill>
                <a:srgbClr val="0070C0"/>
              </a:solidFill>
            </a:endParaRPr>
          </a:p>
        </p:txBody>
      </p:sp>
      <p:cxnSp>
        <p:nvCxnSpPr>
          <p:cNvPr id="71" name="직선 연결선 70">
            <a:extLst>
              <a:ext uri="{FF2B5EF4-FFF2-40B4-BE49-F238E27FC236}">
                <a16:creationId xmlns:a16="http://schemas.microsoft.com/office/drawing/2014/main" id="{9AC81E36-012E-4749-A100-08DDD4139B04}"/>
              </a:ext>
            </a:extLst>
          </p:cNvPr>
          <p:cNvCxnSpPr>
            <a:cxnSpLocks/>
            <a:stCxn id="70" idx="2"/>
          </p:cNvCxnSpPr>
          <p:nvPr/>
        </p:nvCxnSpPr>
        <p:spPr>
          <a:xfrm>
            <a:off x="3877078" y="3881176"/>
            <a:ext cx="0" cy="1336772"/>
          </a:xfrm>
          <a:prstGeom prst="line">
            <a:avLst/>
          </a:prstGeom>
          <a:ln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직선 연결선 71">
            <a:extLst>
              <a:ext uri="{FF2B5EF4-FFF2-40B4-BE49-F238E27FC236}">
                <a16:creationId xmlns:a16="http://schemas.microsoft.com/office/drawing/2014/main" id="{F8E8EA46-D612-435A-A6C6-53739227D60F}"/>
              </a:ext>
            </a:extLst>
          </p:cNvPr>
          <p:cNvCxnSpPr/>
          <p:nvPr/>
        </p:nvCxnSpPr>
        <p:spPr>
          <a:xfrm>
            <a:off x="1806542" y="5132684"/>
            <a:ext cx="0" cy="19184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0CDC9D84-07AF-4E24-98B2-3C0F462FEBD6}"/>
              </a:ext>
            </a:extLst>
          </p:cNvPr>
          <p:cNvSpPr txBox="1"/>
          <p:nvPr/>
        </p:nvSpPr>
        <p:spPr>
          <a:xfrm>
            <a:off x="1466545" y="5331768"/>
            <a:ext cx="6799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sz="900" dirty="0"/>
              <a:t>10/2019</a:t>
            </a:r>
            <a:endParaRPr lang="ko-KR" altLang="en-US" sz="900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C1BA16F-DDCE-41D9-A4C6-F22D3826CB2F}"/>
              </a:ext>
            </a:extLst>
          </p:cNvPr>
          <p:cNvSpPr txBox="1"/>
          <p:nvPr/>
        </p:nvSpPr>
        <p:spPr>
          <a:xfrm>
            <a:off x="1327083" y="4119744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00" b="1" dirty="0">
                <a:solidFill>
                  <a:srgbClr val="FF0000"/>
                </a:solidFill>
              </a:rPr>
              <a:t>WG 3</a:t>
            </a:r>
            <a:r>
              <a:rPr lang="en-US" altLang="ko-KR" sz="900" b="1" baseline="30000" dirty="0">
                <a:solidFill>
                  <a:srgbClr val="FF0000"/>
                </a:solidFill>
              </a:rPr>
              <a:t>rd</a:t>
            </a:r>
            <a:r>
              <a:rPr lang="en-US" altLang="ko-KR" sz="900" b="1" dirty="0">
                <a:solidFill>
                  <a:srgbClr val="FF0000"/>
                </a:solidFill>
              </a:rPr>
              <a:t> </a:t>
            </a:r>
            <a:endParaRPr lang="en-US" altLang="ko-KR" sz="900" b="1" baseline="30000" dirty="0">
              <a:solidFill>
                <a:srgbClr val="FF0000"/>
              </a:solidFill>
            </a:endParaRPr>
          </a:p>
          <a:p>
            <a:pPr algn="ctr"/>
            <a:r>
              <a:rPr lang="en-US" altLang="ko-KR" sz="900" b="1" dirty="0">
                <a:solidFill>
                  <a:srgbClr val="FF0000"/>
                </a:solidFill>
              </a:rPr>
              <a:t>letter Ballot</a:t>
            </a:r>
            <a:endParaRPr lang="ko-KR" altLang="en-US" sz="900" b="1" dirty="0">
              <a:solidFill>
                <a:srgbClr val="FF0000"/>
              </a:solidFill>
            </a:endParaRPr>
          </a:p>
        </p:txBody>
      </p:sp>
      <p:cxnSp>
        <p:nvCxnSpPr>
          <p:cNvPr id="75" name="직선 연결선 74">
            <a:extLst>
              <a:ext uri="{FF2B5EF4-FFF2-40B4-BE49-F238E27FC236}">
                <a16:creationId xmlns:a16="http://schemas.microsoft.com/office/drawing/2014/main" id="{92E881DC-9AA5-480D-9E0B-EF4A80FB0A93}"/>
              </a:ext>
            </a:extLst>
          </p:cNvPr>
          <p:cNvCxnSpPr>
            <a:cxnSpLocks/>
            <a:stCxn id="74" idx="2"/>
          </p:cNvCxnSpPr>
          <p:nvPr/>
        </p:nvCxnSpPr>
        <p:spPr>
          <a:xfrm>
            <a:off x="1806542" y="4489076"/>
            <a:ext cx="0" cy="764742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43630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BD31F89-9171-4646-B447-5404334B3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2020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87C2660-401A-4D25-B89E-044ADA4E5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24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75E6E10-AD74-4B00-8EB0-39ED9BEA7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0EF9049-D236-4B89-957C-296AAF9B7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066800"/>
            <a:ext cx="8610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April 20-24, 2020, KRISS Office, 267 </a:t>
            </a:r>
            <a:r>
              <a:rPr lang="en-US" altLang="ko-KR" sz="2400" b="1" kern="0" dirty="0" err="1">
                <a:solidFill>
                  <a:srgbClr val="FF0000"/>
                </a:solidFill>
                <a:latin typeface="Times New Roman"/>
              </a:rPr>
              <a:t>Gajeong-ro</a:t>
            </a: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, </a:t>
            </a:r>
            <a:r>
              <a:rPr lang="en-US" altLang="ko-KR" sz="2400" b="1" kern="0" dirty="0" err="1">
                <a:solidFill>
                  <a:srgbClr val="FF0000"/>
                </a:solidFill>
                <a:latin typeface="Times New Roman"/>
              </a:rPr>
              <a:t>Yuseong-gu</a:t>
            </a: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, Daejeon, Republic of Korea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July 6-10, 2020, IEEE-SA Office, E-1904 Aoyama-Twin Tower Bldg., 1-1-1 Minami-</a:t>
            </a:r>
            <a:r>
              <a:rPr lang="en-US" altLang="ko-KR" sz="2400" b="1" kern="0" dirty="0" err="1">
                <a:solidFill>
                  <a:srgbClr val="0000FF"/>
                </a:solidFill>
                <a:latin typeface="Times New Roman"/>
              </a:rPr>
              <a:t>aoyama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, Minato-ku, Tokyo, Japan</a:t>
            </a:r>
          </a:p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October 19-23, 2020, ETRI Office, Busan Cultural Content Complex, Busan, Republic of Korea</a:t>
            </a:r>
          </a:p>
        </p:txBody>
      </p:sp>
    </p:spTree>
    <p:extLst>
      <p:ext uri="{BB962C8B-B14F-4D97-AF65-F5344CB8AC3E}">
        <p14:creationId xmlns:p14="http://schemas.microsoft.com/office/powerpoint/2010/main" val="8339056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95B354D-2371-4859-878C-BE1628559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Information of next meeting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B515C96-36BA-4761-BD09-EBBE4E090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8A0480F-6D50-4F65-961B-DE7F1F1F9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25</a:t>
            </a:fld>
            <a:endParaRPr lang="en-US">
              <a:latin typeface="Myriad Pro" charset="0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4C79DA6E-F71C-44D5-A522-8C4B1A3A34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778" y="2547021"/>
            <a:ext cx="5040022" cy="30793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BDB9066-3DAF-4FD2-9DE8-6101E29061A8}"/>
              </a:ext>
            </a:extLst>
          </p:cNvPr>
          <p:cNvSpPr txBox="1"/>
          <p:nvPr/>
        </p:nvSpPr>
        <p:spPr>
          <a:xfrm>
            <a:off x="3810000" y="5638800"/>
            <a:ext cx="5075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kern="0" dirty="0">
                <a:latin typeface="Times New Roman"/>
              </a:rPr>
              <a:t>Location: 267 </a:t>
            </a:r>
            <a:r>
              <a:rPr lang="en-US" altLang="ko-KR" b="1" kern="0" dirty="0" err="1">
                <a:latin typeface="Times New Roman"/>
              </a:rPr>
              <a:t>Gajeong-ro</a:t>
            </a:r>
            <a:r>
              <a:rPr lang="en-US" altLang="ko-KR" b="1" kern="0" dirty="0">
                <a:latin typeface="Times New Roman"/>
              </a:rPr>
              <a:t>, </a:t>
            </a:r>
            <a:r>
              <a:rPr lang="en-US" altLang="ko-KR" b="1" kern="0" dirty="0" err="1">
                <a:latin typeface="Times New Roman"/>
              </a:rPr>
              <a:t>Yuseong-gu</a:t>
            </a:r>
            <a:r>
              <a:rPr lang="en-US" altLang="ko-KR" b="1" kern="0" dirty="0">
                <a:latin typeface="Times New Roman"/>
              </a:rPr>
              <a:t>, Daejeon</a:t>
            </a:r>
            <a:endParaRPr lang="ko-KR" altLang="en-US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0CF8D576-B96E-4683-8EC2-6002940D4820}"/>
              </a:ext>
            </a:extLst>
          </p:cNvPr>
          <p:cNvSpPr/>
          <p:nvPr/>
        </p:nvSpPr>
        <p:spPr>
          <a:xfrm>
            <a:off x="457200" y="618583"/>
            <a:ext cx="5241235" cy="2449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179388" algn="l"/>
              </a:tabLst>
            </a:pPr>
            <a:r>
              <a:rPr lang="en-US" altLang="ko-KR" sz="1600" b="1" kern="0" dirty="0">
                <a:latin typeface="Arial" charset="0"/>
              </a:rPr>
              <a:t>WG Documents:</a:t>
            </a:r>
          </a:p>
          <a:p>
            <a:pPr marL="536575" lvl="1" indent="-2857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179388" algn="l"/>
              </a:tabLst>
            </a:pPr>
            <a:r>
              <a:rPr lang="en-US" altLang="ko-KR" sz="1400" kern="0" dirty="0">
                <a:latin typeface="Arial" charset="0"/>
              </a:rPr>
              <a:t>https://mentor.ieee.org/3079/documents</a:t>
            </a:r>
          </a:p>
          <a:p>
            <a:pPr>
              <a:lnSpc>
                <a:spcPct val="150000"/>
              </a:lnSpc>
            </a:pPr>
            <a:r>
              <a:rPr lang="en-US" altLang="ko-KR" sz="1600" b="1" kern="0" dirty="0">
                <a:latin typeface="Arial" charset="0"/>
              </a:rPr>
              <a:t>Food and Beverages</a:t>
            </a:r>
            <a:r>
              <a:rPr lang="en-US" altLang="ko-KR" sz="1600" kern="0" dirty="0">
                <a:latin typeface="Arial" charset="0"/>
              </a:rPr>
              <a:t>:</a:t>
            </a:r>
          </a:p>
          <a:p>
            <a:pPr marL="536575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kern="0" dirty="0">
                <a:latin typeface="Arial" charset="0"/>
              </a:rPr>
              <a:t>Lunch Time: 12:30PM –1:30PM</a:t>
            </a:r>
          </a:p>
          <a:p>
            <a:pPr marL="536575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kern="0" dirty="0">
                <a:latin typeface="Arial" charset="0"/>
              </a:rPr>
              <a:t>Afternoon Coffee break: 3:30PM-4:00PM</a:t>
            </a:r>
          </a:p>
          <a:p>
            <a:pPr>
              <a:lnSpc>
                <a:spcPct val="150000"/>
              </a:lnSpc>
            </a:pPr>
            <a:r>
              <a:rPr lang="en-US" altLang="ko-KR" sz="1600" b="1" kern="0" dirty="0">
                <a:latin typeface="Arial" charset="0"/>
              </a:rPr>
              <a:t>Registration</a:t>
            </a:r>
            <a:r>
              <a:rPr lang="en-US" altLang="ko-KR" sz="1600" kern="0" dirty="0">
                <a:latin typeface="Arial" charset="0"/>
              </a:rPr>
              <a:t>: </a:t>
            </a:r>
            <a:r>
              <a:rPr lang="en-US" altLang="ko-KR" sz="1400" dirty="0">
                <a:hlinkClick r:id="rId3"/>
              </a:rPr>
              <a:t>https://events.vtools.ieee.org/m/221359</a:t>
            </a:r>
            <a:endParaRPr lang="ko-KR" altLang="en-US" sz="1400" dirty="0"/>
          </a:p>
          <a:p>
            <a:pPr marL="536575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2247548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30DF074-FF5D-4E5A-AC8B-042AD25AD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Work item for next meeting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CE324C8-F855-4283-B62B-98CDAC62D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26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E76205C-0F98-4111-8053-34447FB24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14400"/>
            <a:ext cx="8382000" cy="514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>
              <a:lnSpc>
                <a:spcPct val="150000"/>
              </a:lnSpc>
              <a:buChar char="•"/>
            </a:pPr>
            <a:r>
              <a:rPr lang="en-US" altLang="ko-KR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Comment received and Resolution by result of the 1st Sponsor Ballot of the P3079 draft document</a:t>
            </a:r>
          </a:p>
          <a:p>
            <a:pPr marL="342900" lvl="1" indent="-342900">
              <a:lnSpc>
                <a:spcPct val="150000"/>
              </a:lnSpc>
              <a:buChar char="•"/>
            </a:pPr>
            <a:r>
              <a:rPr lang="en-US" altLang="ko-KR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Start to the new PAR for the ‘Mixed Reality Standard Framework for Motion Learning’</a:t>
            </a:r>
          </a:p>
          <a:p>
            <a:pPr marL="342900" lvl="1" indent="-342900">
              <a:lnSpc>
                <a:spcPct val="150000"/>
              </a:lnSpc>
              <a:buChar char="•"/>
            </a:pPr>
            <a:r>
              <a:rPr lang="en-US" altLang="ko-KR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Decision for submit of the new PAR for the ‘Motion to Photon (MTP) Latency in Virtual Environments’</a:t>
            </a: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FCE108BF-456F-49DF-BDAA-74B5AC0B0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3079-20-0001-00-0000-Session #13 WG Opening Plenary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0512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27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BC99F8-D7CB-48D8-8984-2577769A2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9" name="Text Box 47">
            <a:extLst>
              <a:ext uri="{FF2B5EF4-FFF2-40B4-BE49-F238E27FC236}">
                <a16:creationId xmlns:a16="http://schemas.microsoft.com/office/drawing/2014/main" id="{79C388CD-2C39-4E85-B431-9C095B148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029200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KRISS Office, 267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Gajeong-ro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,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Yuseong-gu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, Daejeon, Republic of Korea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3573B78D-37F0-4141-A89B-A5A4E05EC1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244930"/>
              </p:ext>
            </p:extLst>
          </p:nvPr>
        </p:nvGraphicFramePr>
        <p:xfrm>
          <a:off x="380539" y="974426"/>
          <a:ext cx="8382000" cy="3842348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531567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(April 20, 2020)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April 21,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April 22,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April 23,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April 24,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722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AM-1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MTP Latency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MTP Latency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MTP Latency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165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AM-2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11:00a-12:30p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587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PM-1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3:30p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35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PM-2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4:00 – 6:00p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567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931122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-84" charset="0"/>
                          <a:cs typeface="Times New Roman" panose="02020603050405020304" pitchFamily="18" charset="0"/>
                        </a:rPr>
                        <a:t>IEEE 3079 Session #13 WG Closing Plenary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2020-02-06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HMD Based VR Sickness Reducing Technology</a:t>
            </a:r>
            <a:br>
              <a:rPr lang="en-US" altLang="ko-KR" sz="1800" dirty="0"/>
            </a:br>
            <a:r>
              <a:rPr lang="en-US" altLang="ko-KR" sz="1800" dirty="0" err="1"/>
              <a:t>Dongil</a:t>
            </a:r>
            <a:r>
              <a:rPr lang="en-US" altLang="ko-KR" sz="1800" dirty="0"/>
              <a:t> Dillon </a:t>
            </a:r>
            <a:r>
              <a:rPr lang="en-US" altLang="ko-KR" sz="1800" dirty="0" err="1"/>
              <a:t>Seo</a:t>
            </a:r>
            <a:r>
              <a:rPr lang="en-US" altLang="ko-KR" sz="1800" dirty="0"/>
              <a:t>, </a:t>
            </a:r>
            <a:r>
              <a:rPr lang="en-US" altLang="ko-KR" sz="1800" dirty="0" err="1"/>
              <a:t>dillon@volercreative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D1ED674-1241-4F05-88B4-474F1F022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BC99F8-D7CB-48D8-8984-2577769A2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9" name="Text Box 47">
            <a:extLst>
              <a:ext uri="{FF2B5EF4-FFF2-40B4-BE49-F238E27FC236}">
                <a16:creationId xmlns:a16="http://schemas.microsoft.com/office/drawing/2014/main" id="{79C388CD-2C39-4E85-B431-9C095B148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029200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SAPPHIRE</a:t>
            </a:r>
            <a:r>
              <a:rPr lang="ko-KR" alt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Room</a:t>
            </a:r>
            <a:r>
              <a:rPr lang="ko-KR" alt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Ⅲ, </a:t>
            </a:r>
            <a:r>
              <a:rPr lang="pt-BR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SONO Calm Yeosu Hotel, 111, Odongdo-ro, Yeosu, Jeollanam-Do, KOREA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3573B78D-37F0-4141-A89B-A5A4E05EC1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480677"/>
              </p:ext>
            </p:extLst>
          </p:nvPr>
        </p:nvGraphicFramePr>
        <p:xfrm>
          <a:off x="380539" y="974426"/>
          <a:ext cx="8382000" cy="3842348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531567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(February 3, 2020)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4,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5,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6,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7,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722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AM-1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8:00-10:00a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165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AM-2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10:30-12:30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MTP Latency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MTP Latency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MTP Latency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587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PM-1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3:30p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35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PM-2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4:00 – 6:00p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22275" y="2959100"/>
            <a:ext cx="8270875" cy="685800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WG Motions  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4119591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696998"/>
            <a:ext cx="8686800" cy="323229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‘3079-20-0002-00-0000-Session-13-Agenda’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Peter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130573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327666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Meeting minutes ‘3079-19-0063-02-0002-Status of the Immersive Media Standard: Related to Test Model for Immersive Video (TMIV) for 3DoF+’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Hyun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Dong Soo Choi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518893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327666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3079-19-0037-02-0002-SHVC(Scalable HEVC) Experiment: 360 VR Video Service with 16K Resolution based on Tiled Adaptive Streaming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Move:  Hyun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Kyoon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Lim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Second: Dong Soo Choi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6964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#4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3079-20-0015-00-0000-Session-13-WG-Closing-Plenary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3079-20-0005-00-0000-Voting Members Status of the IEEE 3079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Dong Soo Choi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04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178671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5230</TotalTime>
  <Words>1619</Words>
  <Application>Microsoft Office PowerPoint</Application>
  <PresentationFormat>화면 슬라이드 쇼(4:3)</PresentationFormat>
  <Paragraphs>426</Paragraphs>
  <Slides>29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29</vt:i4>
      </vt:variant>
    </vt:vector>
  </HeadingPairs>
  <TitlesOfParts>
    <vt:vector size="39" baseType="lpstr">
      <vt:lpstr>Myriad Pro</vt:lpstr>
      <vt:lpstr>맑은 고딕</vt:lpstr>
      <vt:lpstr>Arial</vt:lpstr>
      <vt:lpstr>Calibri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HMD Based VR Sickness Reducing Technology Dongil Dillon Seo, dillon@volercreative</vt:lpstr>
      <vt:lpstr>Session Time and Location</vt:lpstr>
      <vt:lpstr>WG Motions  </vt:lpstr>
      <vt:lpstr>WG Motion #1</vt:lpstr>
      <vt:lpstr>WG Motion #2</vt:lpstr>
      <vt:lpstr>WG Motion #3</vt:lpstr>
      <vt:lpstr>WG Motion #4</vt:lpstr>
      <vt:lpstr>WG Motion #5</vt:lpstr>
      <vt:lpstr>WG Motion #6</vt:lpstr>
      <vt:lpstr>WG Motion #7</vt:lpstr>
      <vt:lpstr>WG Motion #8</vt:lpstr>
      <vt:lpstr>WG Motion #9</vt:lpstr>
      <vt:lpstr>WG Motion #10</vt:lpstr>
      <vt:lpstr>WG Motion #11</vt:lpstr>
      <vt:lpstr>WG Motion #12</vt:lpstr>
      <vt:lpstr>WG Motion #13</vt:lpstr>
      <vt:lpstr>WG Motion #14</vt:lpstr>
      <vt:lpstr>WG Motion #15</vt:lpstr>
      <vt:lpstr>WG Motion #16</vt:lpstr>
      <vt:lpstr>WG Motion #17</vt:lpstr>
      <vt:lpstr>Attendees</vt:lpstr>
      <vt:lpstr>Development Timeline</vt:lpstr>
      <vt:lpstr>Future Sessions – 2020</vt:lpstr>
      <vt:lpstr>Information of next meeting</vt:lpstr>
      <vt:lpstr>Work item for next meeting</vt:lpstr>
      <vt:lpstr>Session Time and Location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Sangkwon Jeong</cp:lastModifiedBy>
  <cp:revision>217</cp:revision>
  <cp:lastPrinted>2018-02-28T09:01:45Z</cp:lastPrinted>
  <dcterms:created xsi:type="dcterms:W3CDTF">2014-10-13T13:02:20Z</dcterms:created>
  <dcterms:modified xsi:type="dcterms:W3CDTF">2020-02-07T00:13:34Z</dcterms:modified>
</cp:coreProperties>
</file>