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  <p:sldMasterId id="2147483899" r:id="rId2"/>
  </p:sldMasterIdLst>
  <p:notesMasterIdLst>
    <p:notesMasterId r:id="rId22"/>
  </p:notesMasterIdLst>
  <p:handoutMasterIdLst>
    <p:handoutMasterId r:id="rId23"/>
  </p:handoutMasterIdLst>
  <p:sldIdLst>
    <p:sldId id="325" r:id="rId3"/>
    <p:sldId id="365" r:id="rId4"/>
    <p:sldId id="366" r:id="rId5"/>
    <p:sldId id="421" r:id="rId6"/>
    <p:sldId id="286" r:id="rId7"/>
    <p:sldId id="269" r:id="rId8"/>
    <p:sldId id="444" r:id="rId9"/>
    <p:sldId id="445" r:id="rId10"/>
    <p:sldId id="446" r:id="rId11"/>
    <p:sldId id="447" r:id="rId12"/>
    <p:sldId id="448" r:id="rId13"/>
    <p:sldId id="449" r:id="rId14"/>
    <p:sldId id="450" r:id="rId15"/>
    <p:sldId id="451" r:id="rId16"/>
    <p:sldId id="452" r:id="rId17"/>
    <p:sldId id="454" r:id="rId18"/>
    <p:sldId id="455" r:id="rId19"/>
    <p:sldId id="436" r:id="rId20"/>
    <p:sldId id="356" r:id="rId21"/>
  </p:sldIdLst>
  <p:sldSz cx="9144000" cy="6858000" type="screen4x3"/>
  <p:notesSz cx="6807200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pitchFamily="-84" charset="0"/>
        <a:ea typeface="ＭＳ Ｐゴシック" pitchFamily="-84" charset="-128"/>
        <a:cs typeface="ＭＳ Ｐゴシック" pitchFamily="-8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E8E8E8"/>
    <a:srgbClr val="FDC82F"/>
    <a:srgbClr val="009FDA"/>
    <a:srgbClr val="001FA1"/>
    <a:srgbClr val="E37222"/>
    <a:srgbClr val="69BE28"/>
    <a:srgbClr val="6B1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5" autoAdjust="0"/>
    <p:restoredTop sz="94660"/>
  </p:normalViewPr>
  <p:slideViewPr>
    <p:cSldViewPr>
      <p:cViewPr varScale="1">
        <p:scale>
          <a:sx n="72" d="100"/>
          <a:sy n="7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280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838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646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838" y="9440646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B6451FB5-4252-AA4F-BE74-2C59450FA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96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413" y="0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627" y="4721186"/>
            <a:ext cx="4991947" cy="447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371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413" y="9442371"/>
            <a:ext cx="2949787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-84" charset="0"/>
              </a:defRPr>
            </a:lvl1pPr>
          </a:lstStyle>
          <a:p>
            <a:pPr>
              <a:defRPr/>
            </a:pPr>
            <a:fld id="{7FCCA5F2-1146-D048-AEE3-411CEBD21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507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Geneva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9656C4-EB93-4304-8A14-93735C71600A}" type="slidenum">
              <a:rPr lang="en-US"/>
              <a:pPr/>
              <a:t>0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5700" cy="3725863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>
              <a:ea typeface="Geneva" pitchFamily="34" charset="0"/>
              <a:cs typeface="Genev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6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A6CD46-3A29-4E88-98AC-2FEFB3A5BD5F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0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CA5F2-1146-D048-AEE3-411CEBD21B4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8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27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bg>
      <p:bgPr>
        <a:solidFill>
          <a:srgbClr val="1088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attern_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91440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pattern_0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pattern_0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0"/>
            <a:ext cx="71818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336801"/>
            <a:ext cx="6858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37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547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ko-KR" altLang="en-US" sz="2800" b="1">
                <a:solidFill>
                  <a:schemeClr val="tx2"/>
                </a:solidFill>
                <a:cs typeface="ＭＳ Ｐゴシック" pitchFamily="-112" charset="-128"/>
              </a:defRPr>
            </a:lvl1pPr>
          </a:lstStyle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0535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pic>
        <p:nvPicPr>
          <p:cNvPr id="7" name="Picture 23" descr="IEEE_SA_Bar_Graphic_long_rgb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4" descr="IEEE_white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sp>
        <p:nvSpPr>
          <p:cNvPr id="12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3079-18-0053-00-0002-framework-of-evaluation-and-assessment-for-the-VR-sockness-of-VR-content</a:t>
            </a:r>
          </a:p>
        </p:txBody>
      </p:sp>
    </p:spTree>
    <p:extLst>
      <p:ext uri="{BB962C8B-B14F-4D97-AF65-F5344CB8AC3E}">
        <p14:creationId xmlns:p14="http://schemas.microsoft.com/office/powerpoint/2010/main" val="251812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3079-18-0053-00-0002-framework-of-evaluation-and-assessment-for-the-VR-sockness-of-VR-content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47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3079-18-0053-00-0002-framework-of-evaluation-and-assessment-for-the-VR-sockness-of-VR-content</a:t>
            </a:r>
          </a:p>
        </p:txBody>
      </p:sp>
    </p:spTree>
    <p:extLst>
      <p:ext uri="{BB962C8B-B14F-4D97-AF65-F5344CB8AC3E}">
        <p14:creationId xmlns:p14="http://schemas.microsoft.com/office/powerpoint/2010/main" val="1387050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7203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72200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Insert Date here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3079-18-0053-00-0002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>
                <a:solidFill>
                  <a:srgbClr val="000000"/>
                </a:solidFill>
                <a:latin typeface="Arial" pitchFamily="-84" charset="0"/>
              </a:defRPr>
            </a:lvl1pPr>
          </a:lstStyle>
          <a:p>
            <a:pPr>
              <a:defRPr/>
            </a:pPr>
            <a:fld id="{2E8BD8E8-FEBE-4B48-A872-D5E72F1EB77B}" type="slidenum">
              <a:rPr lang="en-US"/>
              <a:pPr>
                <a:defRPr/>
              </a:pPr>
              <a:t>‹#›</a:t>
            </a:fld>
            <a:endParaRPr lang="en-US" sz="1400">
              <a:latin typeface="Myriad Pro" charset="0"/>
            </a:endParaRPr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915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543800" y="6610350"/>
            <a:ext cx="1485900" cy="247650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‹#›</a:t>
            </a:fld>
            <a:endParaRPr lang="en-US">
              <a:latin typeface="Myriad Pro" charset="0"/>
            </a:endParaRPr>
          </a:p>
        </p:txBody>
      </p:sp>
      <p:pic>
        <p:nvPicPr>
          <p:cNvPr id="10" name="Picture 23" descr="IEEE_SA_Bar_Graphic_long_rgb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6172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IEEE_white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E061156-9F7C-44A3-8C58-D8DF487B97C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911" y="138954"/>
            <a:ext cx="833789" cy="680196"/>
          </a:xfrm>
          <a:prstGeom prst="rect">
            <a:avLst/>
          </a:prstGeom>
        </p:spPr>
      </p:pic>
      <p:sp>
        <p:nvSpPr>
          <p:cNvPr id="12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7086600" cy="247650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3079-18-0053-00-0002-framework-of-evaluation-and-assessment-for-the-VR-sockness-of-VR-content</a:t>
            </a:r>
          </a:p>
        </p:txBody>
      </p:sp>
    </p:spTree>
    <p:extLst>
      <p:ext uri="{BB962C8B-B14F-4D97-AF65-F5344CB8AC3E}">
        <p14:creationId xmlns:p14="http://schemas.microsoft.com/office/powerpoint/2010/main" val="121174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5" r:id="rId2"/>
    <p:sldLayoutId id="2147483906" r:id="rId3"/>
    <p:sldLayoutId id="2147483911" r:id="rId4"/>
  </p:sldLayoutIdLst>
  <p:hf hdr="0" dt="0"/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lang="ko-KR" altLang="en-US"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etmanias.com/ko/?m=view&amp;id=blog&amp;no=13939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netmanias.com/ko/?m=view&amp;id=blog&amp;no=13939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netmanias.com/ko/?m=view&amp;id=blog&amp;no=13939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manias.com/en/?m=view&amp;id=oneshot&amp;no=14276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netmanias.com/en/?m=view&amp;id=oneshot&amp;no=14276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ds.ieee.org/guides/bylaws/sect6-7.html#6" TargetMode="External"/><Relationship Id="rId2" Type="http://schemas.openxmlformats.org/officeDocument/2006/relationships/hyperlink" Target="http://standards.ieee.org/develop/policies/bylaws/sect6-7.html#7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tmanias.com/ko/?m=view&amp;id=blog&amp;no=13939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etmanias.com/ko/?m=view&amp;id=blog&amp;no=13939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[Low</a:t>
            </a:r>
            <a:r>
              <a:rPr lang="en-US" altLang="ko-KR" dirty="0"/>
              <a:t> latency AR/VR devices on 5G MEC</a:t>
            </a:r>
            <a:r>
              <a:rPr lang="en-US" dirty="0"/>
              <a:t>]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90600" y="2181449"/>
            <a:ext cx="7467600" cy="828675"/>
          </a:xfrm>
        </p:spPr>
        <p:txBody>
          <a:bodyPr/>
          <a:lstStyle/>
          <a:p>
            <a:r>
              <a:rPr lang="en-US" dirty="0"/>
              <a:t>[</a:t>
            </a:r>
            <a:r>
              <a:rPr lang="en-US" dirty="0" err="1"/>
              <a:t>Beom-Ryeol</a:t>
            </a:r>
            <a:r>
              <a:rPr lang="en-US" dirty="0"/>
              <a:t> Lee, </a:t>
            </a:r>
            <a:r>
              <a:rPr lang="en-US" dirty="0" err="1"/>
              <a:t>Youngho</a:t>
            </a:r>
            <a:r>
              <a:rPr lang="en-US" dirty="0"/>
              <a:t> Lee, </a:t>
            </a:r>
            <a:r>
              <a:rPr lang="en-US" dirty="0" err="1"/>
              <a:t>Wookho</a:t>
            </a:r>
            <a:r>
              <a:rPr lang="ko-KR" altLang="en-US" dirty="0"/>
              <a:t> </a:t>
            </a:r>
            <a:r>
              <a:rPr lang="en-US" altLang="ko-KR" dirty="0"/>
              <a:t>Son</a:t>
            </a:r>
            <a:r>
              <a:rPr lang="en-US" dirty="0"/>
              <a:t> / ETRI]</a:t>
            </a:r>
          </a:p>
        </p:txBody>
      </p:sp>
    </p:spTree>
    <p:extLst>
      <p:ext uri="{BB962C8B-B14F-4D97-AF65-F5344CB8AC3E}">
        <p14:creationId xmlns:p14="http://schemas.microsoft.com/office/powerpoint/2010/main" val="4271947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F9E1025-0D19-4E9E-93B8-CD26E78F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9</a:t>
            </a:fld>
            <a:endParaRPr lang="en-US">
              <a:latin typeface="Myriad Pro" charset="0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01B93BF2-1409-47D2-A401-44BF70F373C7}"/>
              </a:ext>
            </a:extLst>
          </p:cNvPr>
          <p:cNvSpPr txBox="1">
            <a:spLocks/>
          </p:cNvSpPr>
          <p:nvPr/>
        </p:nvSpPr>
        <p:spPr>
          <a:xfrm>
            <a:off x="457200" y="152401"/>
            <a:ext cx="8229600" cy="609599"/>
          </a:xfrm>
          <a:prstGeom prst="rect">
            <a:avLst/>
          </a:prstGeom>
        </p:spPr>
        <p:txBody>
          <a:bodyPr/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Motion processing and Rendering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12B112-1C4D-494F-8A57-405F14B3638F}"/>
              </a:ext>
            </a:extLst>
          </p:cNvPr>
          <p:cNvSpPr txBox="1"/>
          <p:nvPr/>
        </p:nvSpPr>
        <p:spPr>
          <a:xfrm>
            <a:off x="427383" y="838200"/>
            <a:ext cx="6241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2. VR streaming – Full view streaming/transmission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B27DDC6-B0F7-4B6A-8C09-D895B7212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32" y="1289160"/>
            <a:ext cx="9079955" cy="45020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E6A9CE-5F30-4BCA-8407-1832F5CBAC17}"/>
              </a:ext>
            </a:extLst>
          </p:cNvPr>
          <p:cNvSpPr txBox="1"/>
          <p:nvPr/>
        </p:nvSpPr>
        <p:spPr>
          <a:xfrm>
            <a:off x="0" y="5791200"/>
            <a:ext cx="5490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/>
              <a:t>※ </a:t>
            </a:r>
            <a:r>
              <a:rPr lang="en-US" altLang="ko-KR" sz="1200" b="1" i="1" dirty="0">
                <a:hlinkClick r:id="rId3"/>
              </a:rPr>
              <a:t>https://netmanias.com/ko/?m=view&amp;id=blog&amp;no=13939</a:t>
            </a:r>
            <a:r>
              <a:rPr lang="en-US" altLang="ko-KR" sz="1200" b="1" i="1" dirty="0"/>
              <a:t> </a:t>
            </a:r>
          </a:p>
          <a:p>
            <a:r>
              <a:rPr lang="en-US" altLang="ko-KR" sz="1200" b="1" i="1" dirty="0"/>
              <a:t>VR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and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Edge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Computing,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Dec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12,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2018</a:t>
            </a:r>
            <a:r>
              <a:rPr lang="ko-KR" altLang="en-US" sz="1200" b="1" i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58C2C3-9493-4B69-844D-F37C5DD06169}"/>
              </a:ext>
            </a:extLst>
          </p:cNvPr>
          <p:cNvSpPr txBox="1"/>
          <p:nvPr/>
        </p:nvSpPr>
        <p:spPr>
          <a:xfrm>
            <a:off x="2209800" y="4904601"/>
            <a:ext cx="1676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0070C0"/>
                </a:solidFill>
              </a:rPr>
              <a:t>Current FOV region</a:t>
            </a:r>
            <a:endParaRPr lang="ko-KR" altLang="en-US" sz="1200" dirty="0">
              <a:solidFill>
                <a:srgbClr val="0070C0"/>
              </a:solidFill>
            </a:endParaRPr>
          </a:p>
        </p:txBody>
      </p:sp>
      <p:sp>
        <p:nvSpPr>
          <p:cNvPr id="9" name="바닥글 개체 틀 2">
            <a:extLst>
              <a:ext uri="{FF2B5EF4-FFF2-40B4-BE49-F238E27FC236}">
                <a16:creationId xmlns:a16="http://schemas.microsoft.com/office/drawing/2014/main" id="{259EF150-20C2-4024-93A4-2541F8D47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29400"/>
            <a:ext cx="4800600" cy="247650"/>
          </a:xfrm>
        </p:spPr>
        <p:txBody>
          <a:bodyPr/>
          <a:lstStyle/>
          <a:p>
            <a:pPr>
              <a:defRPr/>
            </a:pPr>
            <a:r>
              <a:rPr lang="en-US" dirty="0"/>
              <a:t>3079-20-0001-00-0000-</a:t>
            </a:r>
            <a:r>
              <a:rPr lang="en-US" altLang="ko-KR" dirty="0"/>
              <a:t>low</a:t>
            </a:r>
            <a:r>
              <a:rPr lang="ko-KR" altLang="en-US" dirty="0"/>
              <a:t> </a:t>
            </a:r>
            <a:r>
              <a:rPr lang="en-US" altLang="ko-KR" dirty="0"/>
              <a:t>Latency AR/VR devices on 5G MEC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16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F9E1025-0D19-4E9E-93B8-CD26E78F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10</a:t>
            </a:fld>
            <a:endParaRPr lang="en-US">
              <a:latin typeface="Myriad Pro" charset="0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01B93BF2-1409-47D2-A401-44BF70F373C7}"/>
              </a:ext>
            </a:extLst>
          </p:cNvPr>
          <p:cNvSpPr txBox="1">
            <a:spLocks/>
          </p:cNvSpPr>
          <p:nvPr/>
        </p:nvSpPr>
        <p:spPr>
          <a:xfrm>
            <a:off x="457200" y="152401"/>
            <a:ext cx="8229600" cy="609599"/>
          </a:xfrm>
          <a:prstGeom prst="rect">
            <a:avLst/>
          </a:prstGeom>
        </p:spPr>
        <p:txBody>
          <a:bodyPr/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Motion processing and Rendering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FC603D-C274-43C3-B71C-4E0FEF614005}"/>
              </a:ext>
            </a:extLst>
          </p:cNvPr>
          <p:cNvSpPr txBox="1"/>
          <p:nvPr/>
        </p:nvSpPr>
        <p:spPr>
          <a:xfrm>
            <a:off x="427383" y="838200"/>
            <a:ext cx="5659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3. VR streaming – FOV streaming/transmission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2BFD9C-458D-4524-9017-5F168F3B03FE}"/>
              </a:ext>
            </a:extLst>
          </p:cNvPr>
          <p:cNvSpPr txBox="1"/>
          <p:nvPr/>
        </p:nvSpPr>
        <p:spPr>
          <a:xfrm>
            <a:off x="0" y="5791200"/>
            <a:ext cx="5490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/>
              <a:t>※ </a:t>
            </a:r>
            <a:r>
              <a:rPr lang="en-US" altLang="ko-KR" sz="1200" b="1" i="1" dirty="0">
                <a:hlinkClick r:id="rId2"/>
              </a:rPr>
              <a:t>https://netmanias.com/ko/?m=view&amp;id=blog&amp;no=13939</a:t>
            </a:r>
            <a:r>
              <a:rPr lang="en-US" altLang="ko-KR" sz="1200" b="1" i="1" dirty="0"/>
              <a:t> </a:t>
            </a:r>
          </a:p>
          <a:p>
            <a:r>
              <a:rPr lang="en-US" altLang="ko-KR" sz="1200" b="1" i="1" dirty="0"/>
              <a:t>VR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and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Edge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Computing,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Dec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12,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2018</a:t>
            </a:r>
            <a:r>
              <a:rPr lang="ko-KR" altLang="en-US" sz="1200" b="1" i="1" dirty="0"/>
              <a:t> 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D9D05CC-B537-4F17-B058-1DAB6B9FF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8" y="1283732"/>
            <a:ext cx="8940458" cy="42026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1D1A04-0F8C-438C-B864-9E6C371437B5}"/>
              </a:ext>
            </a:extLst>
          </p:cNvPr>
          <p:cNvSpPr txBox="1"/>
          <p:nvPr/>
        </p:nvSpPr>
        <p:spPr>
          <a:xfrm>
            <a:off x="7429500" y="2481590"/>
            <a:ext cx="16002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0070C0"/>
                </a:solidFill>
              </a:rPr>
              <a:t>Current FOV region</a:t>
            </a:r>
            <a:endParaRPr lang="ko-KR" altLang="en-US" sz="1100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45D526-55A7-45F1-940E-F129503A31A1}"/>
              </a:ext>
            </a:extLst>
          </p:cNvPr>
          <p:cNvSpPr txBox="1"/>
          <p:nvPr/>
        </p:nvSpPr>
        <p:spPr>
          <a:xfrm>
            <a:off x="7848600" y="3683913"/>
            <a:ext cx="10287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0070C0"/>
                </a:solidFill>
              </a:rPr>
              <a:t>Create new FOV frame</a:t>
            </a:r>
            <a:endParaRPr lang="ko-KR" altLang="en-US" sz="1100" dirty="0">
              <a:solidFill>
                <a:srgbClr val="0070C0"/>
              </a:solidFill>
            </a:endParaRPr>
          </a:p>
        </p:txBody>
      </p:sp>
      <p:sp>
        <p:nvSpPr>
          <p:cNvPr id="11" name="바닥글 개체 틀 2">
            <a:extLst>
              <a:ext uri="{FF2B5EF4-FFF2-40B4-BE49-F238E27FC236}">
                <a16:creationId xmlns:a16="http://schemas.microsoft.com/office/drawing/2014/main" id="{C1B48ADF-F536-4F7F-BDF0-F40045698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29400"/>
            <a:ext cx="4800600" cy="247650"/>
          </a:xfrm>
        </p:spPr>
        <p:txBody>
          <a:bodyPr/>
          <a:lstStyle/>
          <a:p>
            <a:pPr>
              <a:defRPr/>
            </a:pPr>
            <a:r>
              <a:rPr lang="en-US" dirty="0"/>
              <a:t>3079-20-0001-00-0000-</a:t>
            </a:r>
            <a:r>
              <a:rPr lang="en-US" altLang="ko-KR" dirty="0"/>
              <a:t>low</a:t>
            </a:r>
            <a:r>
              <a:rPr lang="ko-KR" altLang="en-US" dirty="0"/>
              <a:t> </a:t>
            </a:r>
            <a:r>
              <a:rPr lang="en-US" altLang="ko-KR" dirty="0"/>
              <a:t>Latency AR/VR devices on 5G MEC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444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F9E1025-0D19-4E9E-93B8-CD26E78F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11</a:t>
            </a:fld>
            <a:endParaRPr lang="en-US">
              <a:latin typeface="Myriad Pro" charset="0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01B93BF2-1409-47D2-A401-44BF70F373C7}"/>
              </a:ext>
            </a:extLst>
          </p:cNvPr>
          <p:cNvSpPr txBox="1">
            <a:spLocks/>
          </p:cNvSpPr>
          <p:nvPr/>
        </p:nvSpPr>
        <p:spPr>
          <a:xfrm>
            <a:off x="457200" y="152401"/>
            <a:ext cx="8229600" cy="609599"/>
          </a:xfrm>
          <a:prstGeom prst="rect">
            <a:avLst/>
          </a:prstGeom>
        </p:spPr>
        <p:txBody>
          <a:bodyPr/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Motion processing and Rendering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FC603D-C274-43C3-B71C-4E0FEF614005}"/>
              </a:ext>
            </a:extLst>
          </p:cNvPr>
          <p:cNvSpPr txBox="1"/>
          <p:nvPr/>
        </p:nvSpPr>
        <p:spPr>
          <a:xfrm>
            <a:off x="427383" y="838200"/>
            <a:ext cx="7047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4. VR streaming – FOV + Foveated Rendering transmission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508B59-8BC3-4139-9C17-45004E41D189}"/>
              </a:ext>
            </a:extLst>
          </p:cNvPr>
          <p:cNvSpPr txBox="1"/>
          <p:nvPr/>
        </p:nvSpPr>
        <p:spPr>
          <a:xfrm>
            <a:off x="0" y="5791200"/>
            <a:ext cx="5490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/>
              <a:t>※ </a:t>
            </a:r>
            <a:r>
              <a:rPr lang="en-US" altLang="ko-KR" sz="1200" b="1" i="1" dirty="0">
                <a:hlinkClick r:id="rId2"/>
              </a:rPr>
              <a:t>https://netmanias.com/ko/?m=view&amp;id=blog&amp;no=13939</a:t>
            </a:r>
            <a:r>
              <a:rPr lang="en-US" altLang="ko-KR" sz="1200" b="1" i="1" dirty="0"/>
              <a:t> </a:t>
            </a:r>
          </a:p>
          <a:p>
            <a:r>
              <a:rPr lang="en-US" altLang="ko-KR" sz="1200" b="1" i="1" dirty="0"/>
              <a:t>VR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and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Edge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Computing,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Dec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12,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2018</a:t>
            </a:r>
            <a:r>
              <a:rPr lang="ko-KR" altLang="en-US" sz="1200" b="1" i="1" dirty="0"/>
              <a:t> 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CCF0D2D-1A9D-41FB-8274-FF0D7886C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83" y="1388165"/>
            <a:ext cx="8422061" cy="39575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0C92EE-6563-4653-BE1D-E0C9E6165879}"/>
              </a:ext>
            </a:extLst>
          </p:cNvPr>
          <p:cNvSpPr txBox="1"/>
          <p:nvPr/>
        </p:nvSpPr>
        <p:spPr>
          <a:xfrm>
            <a:off x="7162800" y="2341409"/>
            <a:ext cx="16002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0070C0"/>
                </a:solidFill>
              </a:rPr>
              <a:t>Current FOV region</a:t>
            </a:r>
            <a:endParaRPr lang="ko-KR" altLang="en-US" sz="11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06B9E3-5850-494D-A349-06B207745FDB}"/>
              </a:ext>
            </a:extLst>
          </p:cNvPr>
          <p:cNvSpPr txBox="1"/>
          <p:nvPr/>
        </p:nvSpPr>
        <p:spPr>
          <a:xfrm>
            <a:off x="7687917" y="3674261"/>
            <a:ext cx="1028700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0070C0"/>
                </a:solidFill>
              </a:rPr>
              <a:t>Create new Foveated FOV frame</a:t>
            </a:r>
            <a:endParaRPr lang="ko-KR" altLang="en-US" sz="1100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7C367F-FBD5-4E37-8AC6-97A518924429}"/>
              </a:ext>
            </a:extLst>
          </p:cNvPr>
          <p:cNvSpPr txBox="1"/>
          <p:nvPr/>
        </p:nvSpPr>
        <p:spPr>
          <a:xfrm>
            <a:off x="7012056" y="2580477"/>
            <a:ext cx="190168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chemeClr val="accent2"/>
                </a:solidFill>
              </a:rPr>
              <a:t>Current viewing area</a:t>
            </a:r>
            <a:endParaRPr lang="ko-KR" altLang="en-US" sz="1100" dirty="0">
              <a:solidFill>
                <a:schemeClr val="accent2"/>
              </a:solidFill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C32E4D87-69E3-4924-B58C-870745C20737}"/>
              </a:ext>
            </a:extLst>
          </p:cNvPr>
          <p:cNvCxnSpPr>
            <a:cxnSpLocks/>
          </p:cNvCxnSpPr>
          <p:nvPr/>
        </p:nvCxnSpPr>
        <p:spPr>
          <a:xfrm flipH="1" flipV="1">
            <a:off x="7239000" y="4191000"/>
            <a:ext cx="790313" cy="352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E1120214-1F05-4089-82CE-DA05C3A079F7}"/>
              </a:ext>
            </a:extLst>
          </p:cNvPr>
          <p:cNvCxnSpPr>
            <a:cxnSpLocks/>
          </p:cNvCxnSpPr>
          <p:nvPr/>
        </p:nvCxnSpPr>
        <p:spPr>
          <a:xfrm flipH="1" flipV="1">
            <a:off x="7353299" y="4530263"/>
            <a:ext cx="609600" cy="260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BA4BDC9-970E-4CE5-BC7C-0E2F88882A60}"/>
              </a:ext>
            </a:extLst>
          </p:cNvPr>
          <p:cNvSpPr txBox="1"/>
          <p:nvPr/>
        </p:nvSpPr>
        <p:spPr>
          <a:xfrm>
            <a:off x="7734300" y="4366530"/>
            <a:ext cx="10287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0070C0"/>
                </a:solidFill>
              </a:rPr>
              <a:t>Low Quality</a:t>
            </a:r>
            <a:endParaRPr lang="ko-KR" altLang="en-US" sz="1100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39F9C2-86AE-4B18-8F03-D1CD02E0FB9A}"/>
              </a:ext>
            </a:extLst>
          </p:cNvPr>
          <p:cNvSpPr txBox="1"/>
          <p:nvPr/>
        </p:nvSpPr>
        <p:spPr>
          <a:xfrm>
            <a:off x="7706444" y="4662610"/>
            <a:ext cx="114299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0070C0"/>
                </a:solidFill>
              </a:rPr>
              <a:t>High Quality</a:t>
            </a:r>
            <a:endParaRPr lang="ko-KR" altLang="en-US" sz="1100" dirty="0">
              <a:solidFill>
                <a:srgbClr val="0070C0"/>
              </a:solidFill>
            </a:endParaRPr>
          </a:p>
        </p:txBody>
      </p:sp>
      <p:sp>
        <p:nvSpPr>
          <p:cNvPr id="14" name="바닥글 개체 틀 2">
            <a:extLst>
              <a:ext uri="{FF2B5EF4-FFF2-40B4-BE49-F238E27FC236}">
                <a16:creationId xmlns:a16="http://schemas.microsoft.com/office/drawing/2014/main" id="{FF408ADC-C324-4E02-9950-0ADAA1136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29400"/>
            <a:ext cx="4800600" cy="247650"/>
          </a:xfrm>
        </p:spPr>
        <p:txBody>
          <a:bodyPr/>
          <a:lstStyle/>
          <a:p>
            <a:pPr>
              <a:defRPr/>
            </a:pPr>
            <a:r>
              <a:rPr lang="en-US" dirty="0"/>
              <a:t>3079-20-0001-00-0000-</a:t>
            </a:r>
            <a:r>
              <a:rPr lang="en-US" altLang="ko-KR" dirty="0"/>
              <a:t>low</a:t>
            </a:r>
            <a:r>
              <a:rPr lang="ko-KR" altLang="en-US" dirty="0"/>
              <a:t> </a:t>
            </a:r>
            <a:r>
              <a:rPr lang="en-US" altLang="ko-KR" dirty="0"/>
              <a:t>Latency AR/VR devices on 5G MEC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397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13571E1-D1DD-48CA-8888-6C2148AAE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12</a:t>
            </a:fld>
            <a:endParaRPr lang="en-US">
              <a:latin typeface="Myriad Pro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811CBAB-7483-4AE6-BC0E-F92CEC0FB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33450"/>
            <a:ext cx="7848600" cy="48062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266BA6-5033-4404-9992-558B2120EA6D}"/>
              </a:ext>
            </a:extLst>
          </p:cNvPr>
          <p:cNvSpPr txBox="1"/>
          <p:nvPr/>
        </p:nvSpPr>
        <p:spPr>
          <a:xfrm>
            <a:off x="0" y="5791200"/>
            <a:ext cx="7143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/>
              <a:t>※ </a:t>
            </a:r>
            <a:r>
              <a:rPr lang="en-US" altLang="ko-KR" sz="1200" b="1" i="1" dirty="0">
                <a:hlinkClick r:id="rId3"/>
              </a:rPr>
              <a:t>https://www.netmanias.com/en/?m=view&amp;id=oneshot&amp;no=14276</a:t>
            </a:r>
            <a:r>
              <a:rPr lang="en-US" altLang="ko-KR" sz="1200" b="1" i="1" dirty="0"/>
              <a:t> </a:t>
            </a:r>
          </a:p>
          <a:p>
            <a:r>
              <a:rPr lang="en-US" altLang="ko-KR" sz="1200" b="1" i="1" dirty="0"/>
              <a:t>MEC Concept and deployment Architecture in 4G and 5G Network,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May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22,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2019</a:t>
            </a:r>
            <a:r>
              <a:rPr lang="ko-KR" altLang="en-US" sz="1200" b="1" i="1" dirty="0"/>
              <a:t> </a:t>
            </a: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ACA01D98-9AF9-4883-9DA1-EB677630AFAB}"/>
              </a:ext>
            </a:extLst>
          </p:cNvPr>
          <p:cNvSpPr txBox="1">
            <a:spLocks/>
          </p:cNvSpPr>
          <p:nvPr/>
        </p:nvSpPr>
        <p:spPr>
          <a:xfrm>
            <a:off x="457200" y="152401"/>
            <a:ext cx="8229600" cy="609599"/>
          </a:xfrm>
          <a:prstGeom prst="rect">
            <a:avLst/>
          </a:prstGeom>
        </p:spPr>
        <p:txBody>
          <a:bodyPr/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Mobile Edge Computing(MEC)</a:t>
            </a:r>
          </a:p>
        </p:txBody>
      </p:sp>
      <p:sp>
        <p:nvSpPr>
          <p:cNvPr id="7" name="바닥글 개체 틀 2">
            <a:extLst>
              <a:ext uri="{FF2B5EF4-FFF2-40B4-BE49-F238E27FC236}">
                <a16:creationId xmlns:a16="http://schemas.microsoft.com/office/drawing/2014/main" id="{3D8A25F3-1073-4E04-BFB7-9FB874562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29400"/>
            <a:ext cx="4800600" cy="247650"/>
          </a:xfrm>
        </p:spPr>
        <p:txBody>
          <a:bodyPr/>
          <a:lstStyle/>
          <a:p>
            <a:pPr>
              <a:defRPr/>
            </a:pPr>
            <a:r>
              <a:rPr lang="en-US" dirty="0"/>
              <a:t>3079-20-0001-00-0000-</a:t>
            </a:r>
            <a:r>
              <a:rPr lang="en-US" altLang="ko-KR" dirty="0"/>
              <a:t>low</a:t>
            </a:r>
            <a:r>
              <a:rPr lang="ko-KR" altLang="en-US" dirty="0"/>
              <a:t> </a:t>
            </a:r>
            <a:r>
              <a:rPr lang="en-US" altLang="ko-KR" dirty="0"/>
              <a:t>Latency AR/VR devices on 5G MEC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063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4536230-EF7D-463B-81B9-C91208108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13</a:t>
            </a:fld>
            <a:endParaRPr lang="en-US">
              <a:latin typeface="Myriad Pro" charset="0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28D6BFE5-E9AC-4CF4-94AA-645685AE5B7F}"/>
              </a:ext>
            </a:extLst>
          </p:cNvPr>
          <p:cNvSpPr txBox="1">
            <a:spLocks/>
          </p:cNvSpPr>
          <p:nvPr/>
        </p:nvSpPr>
        <p:spPr>
          <a:xfrm>
            <a:off x="457200" y="152401"/>
            <a:ext cx="8229600" cy="609599"/>
          </a:xfrm>
          <a:prstGeom prst="rect">
            <a:avLst/>
          </a:prstGeom>
        </p:spPr>
        <p:txBody>
          <a:bodyPr/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MEC Deployment in 5G Networks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163956-03C5-4086-BC0D-D4AFCD96C0A4}"/>
              </a:ext>
            </a:extLst>
          </p:cNvPr>
          <p:cNvSpPr txBox="1"/>
          <p:nvPr/>
        </p:nvSpPr>
        <p:spPr>
          <a:xfrm>
            <a:off x="0" y="5791200"/>
            <a:ext cx="7143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/>
              <a:t>※ </a:t>
            </a:r>
            <a:r>
              <a:rPr lang="en-US" altLang="ko-KR" sz="1200" b="1" i="1" dirty="0">
                <a:hlinkClick r:id="rId2"/>
              </a:rPr>
              <a:t>https://www.netmanias.com/en/?m=view&amp;id=oneshot&amp;no=14276</a:t>
            </a:r>
            <a:r>
              <a:rPr lang="en-US" altLang="ko-KR" sz="1200" b="1" i="1" dirty="0"/>
              <a:t> </a:t>
            </a:r>
          </a:p>
          <a:p>
            <a:r>
              <a:rPr lang="en-US" altLang="ko-KR" sz="1200" b="1" i="1" dirty="0"/>
              <a:t>MEC Concept and deployment Architecture in 4G and 5G Network,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May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22,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2019</a:t>
            </a:r>
            <a:r>
              <a:rPr lang="ko-KR" altLang="en-US" sz="1200" b="1" i="1" dirty="0"/>
              <a:t> 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77BB922-2101-4927-81D1-21BC7B7A8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4121"/>
            <a:ext cx="9144000" cy="60600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1AC60B-E9FB-47F2-AD56-9C6729483D8D}"/>
              </a:ext>
            </a:extLst>
          </p:cNvPr>
          <p:cNvSpPr txBox="1"/>
          <p:nvPr/>
        </p:nvSpPr>
        <p:spPr>
          <a:xfrm>
            <a:off x="4986001" y="5159543"/>
            <a:ext cx="4314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i="1" dirty="0"/>
              <a:t>※ </a:t>
            </a:r>
            <a:r>
              <a:rPr lang="en-US" altLang="ko-KR" sz="1200" b="1" i="1" dirty="0">
                <a:hlinkClick r:id="rId2"/>
              </a:rPr>
              <a:t>https://www.netmanias.com/en/?m=view&amp;id=oneshot&amp;no=14276</a:t>
            </a:r>
            <a:r>
              <a:rPr lang="en-US" altLang="ko-KR" sz="1200" b="1" i="1" dirty="0"/>
              <a:t> </a:t>
            </a:r>
          </a:p>
          <a:p>
            <a:r>
              <a:rPr lang="en-US" altLang="ko-KR" sz="1200" b="1" i="1" dirty="0"/>
              <a:t>MEC Concept and deployment Architecture in 4G and 5G Network,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May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22,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2019</a:t>
            </a:r>
            <a:r>
              <a:rPr lang="ko-KR" altLang="en-US" sz="1200" b="1" i="1" dirty="0"/>
              <a:t> </a:t>
            </a:r>
          </a:p>
        </p:txBody>
      </p:sp>
      <p:sp>
        <p:nvSpPr>
          <p:cNvPr id="8" name="바닥글 개체 틀 2">
            <a:extLst>
              <a:ext uri="{FF2B5EF4-FFF2-40B4-BE49-F238E27FC236}">
                <a16:creationId xmlns:a16="http://schemas.microsoft.com/office/drawing/2014/main" id="{CA41AFBF-698F-4303-8A67-445E69C4F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29400"/>
            <a:ext cx="4800600" cy="247650"/>
          </a:xfrm>
        </p:spPr>
        <p:txBody>
          <a:bodyPr/>
          <a:lstStyle/>
          <a:p>
            <a:pPr>
              <a:defRPr/>
            </a:pPr>
            <a:r>
              <a:rPr lang="en-US" dirty="0"/>
              <a:t>3079-20-0001-00-0000-</a:t>
            </a:r>
            <a:r>
              <a:rPr lang="en-US" altLang="ko-KR" dirty="0"/>
              <a:t>low</a:t>
            </a:r>
            <a:r>
              <a:rPr lang="ko-KR" altLang="en-US" dirty="0"/>
              <a:t> </a:t>
            </a:r>
            <a:r>
              <a:rPr lang="en-US" altLang="ko-KR" dirty="0"/>
              <a:t>Latency AR/VR devices on 5G MEC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9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CFB2338-0F3F-4F2E-8F33-03517CF0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14</a:t>
            </a:fld>
            <a:endParaRPr lang="en-US">
              <a:latin typeface="Myriad Pro" charset="0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14D20C23-AA68-469C-AE65-D1CA2E3546C9}"/>
              </a:ext>
            </a:extLst>
          </p:cNvPr>
          <p:cNvSpPr txBox="1">
            <a:spLocks/>
          </p:cNvSpPr>
          <p:nvPr/>
        </p:nvSpPr>
        <p:spPr>
          <a:xfrm>
            <a:off x="457200" y="152401"/>
            <a:ext cx="6172200" cy="609599"/>
          </a:xfrm>
          <a:prstGeom prst="rect">
            <a:avLst/>
          </a:prstGeom>
        </p:spPr>
        <p:txBody>
          <a:bodyPr/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URLLC(Ultra Reliable Low Latency Communication)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19CCE8E-EF8C-43E2-AF0F-7B22D3892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" y="1395412"/>
            <a:ext cx="8886825" cy="4067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F1D528-3BD7-4434-9792-8F43DA835C9D}"/>
              </a:ext>
            </a:extLst>
          </p:cNvPr>
          <p:cNvSpPr txBox="1"/>
          <p:nvPr/>
        </p:nvSpPr>
        <p:spPr>
          <a:xfrm>
            <a:off x="0" y="5791200"/>
            <a:ext cx="4738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/>
              <a:t>※ Technical trends of Mobile Edge Computing,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KAIST</a:t>
            </a:r>
            <a:endParaRPr lang="ko-KR" altLang="en-US" sz="1200" b="1" i="1" dirty="0"/>
          </a:p>
        </p:txBody>
      </p:sp>
      <p:sp>
        <p:nvSpPr>
          <p:cNvPr id="7" name="바닥글 개체 틀 2">
            <a:extLst>
              <a:ext uri="{FF2B5EF4-FFF2-40B4-BE49-F238E27FC236}">
                <a16:creationId xmlns:a16="http://schemas.microsoft.com/office/drawing/2014/main" id="{E1A785E3-62EC-4901-A2B8-A568A1B1E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29400"/>
            <a:ext cx="4800600" cy="247650"/>
          </a:xfrm>
        </p:spPr>
        <p:txBody>
          <a:bodyPr/>
          <a:lstStyle/>
          <a:p>
            <a:pPr>
              <a:defRPr/>
            </a:pPr>
            <a:r>
              <a:rPr lang="en-US" dirty="0"/>
              <a:t>3079-20-0001-00-0000-</a:t>
            </a:r>
            <a:r>
              <a:rPr lang="en-US" altLang="ko-KR" dirty="0"/>
              <a:t>low</a:t>
            </a:r>
            <a:r>
              <a:rPr lang="ko-KR" altLang="en-US" dirty="0"/>
              <a:t> </a:t>
            </a:r>
            <a:r>
              <a:rPr lang="en-US" altLang="ko-KR" dirty="0"/>
              <a:t>Latency AR/VR devices on 5G MEC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432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CFB2338-0F3F-4F2E-8F33-03517CF0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15</a:t>
            </a:fld>
            <a:endParaRPr lang="en-US">
              <a:latin typeface="Myriad Pro" charset="0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14D20C23-AA68-469C-AE65-D1CA2E3546C9}"/>
              </a:ext>
            </a:extLst>
          </p:cNvPr>
          <p:cNvSpPr txBox="1">
            <a:spLocks/>
          </p:cNvSpPr>
          <p:nvPr/>
        </p:nvSpPr>
        <p:spPr>
          <a:xfrm>
            <a:off x="457200" y="152401"/>
            <a:ext cx="6400800" cy="609599"/>
          </a:xfrm>
          <a:prstGeom prst="rect">
            <a:avLst/>
          </a:prstGeom>
        </p:spPr>
        <p:txBody>
          <a:bodyPr/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ETSI Standardization: MEC </a:t>
            </a:r>
            <a:r>
              <a:rPr lang="en-US" dirty="0" err="1"/>
              <a:t>Referece</a:t>
            </a:r>
            <a:r>
              <a:rPr lang="en-US" dirty="0"/>
              <a:t> Architecture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1D528-3BD7-4434-9792-8F43DA835C9D}"/>
              </a:ext>
            </a:extLst>
          </p:cNvPr>
          <p:cNvSpPr txBox="1"/>
          <p:nvPr/>
        </p:nvSpPr>
        <p:spPr>
          <a:xfrm>
            <a:off x="0" y="5791200"/>
            <a:ext cx="80730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/>
              <a:t>※ ETSI “ETSI GS MEC 003v Mobile edge Computing Framework and Reference Architecture”</a:t>
            </a:r>
            <a:endParaRPr lang="ko-KR" altLang="en-US" sz="1200" b="1" i="1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379A0EB-1751-4F30-BA5E-D01BF5200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066800"/>
            <a:ext cx="7086600" cy="4409964"/>
          </a:xfrm>
          <a:prstGeom prst="rect">
            <a:avLst/>
          </a:prstGeom>
        </p:spPr>
      </p:pic>
      <p:sp>
        <p:nvSpPr>
          <p:cNvPr id="8" name="바닥글 개체 틀 2">
            <a:extLst>
              <a:ext uri="{FF2B5EF4-FFF2-40B4-BE49-F238E27FC236}">
                <a16:creationId xmlns:a16="http://schemas.microsoft.com/office/drawing/2014/main" id="{62377FF3-2AAC-4C3D-ACF1-44AC789AE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29400"/>
            <a:ext cx="4800600" cy="247650"/>
          </a:xfrm>
        </p:spPr>
        <p:txBody>
          <a:bodyPr/>
          <a:lstStyle/>
          <a:p>
            <a:pPr>
              <a:defRPr/>
            </a:pPr>
            <a:r>
              <a:rPr lang="en-US" dirty="0"/>
              <a:t>3079-20-0001-00-0000-</a:t>
            </a:r>
            <a:r>
              <a:rPr lang="en-US" altLang="ko-KR" dirty="0"/>
              <a:t>low</a:t>
            </a:r>
            <a:r>
              <a:rPr lang="ko-KR" altLang="en-US" dirty="0"/>
              <a:t> </a:t>
            </a:r>
            <a:r>
              <a:rPr lang="en-US" altLang="ko-KR" dirty="0"/>
              <a:t>Latency AR/VR devices on 5G MEC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04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CFB2338-0F3F-4F2E-8F33-03517CF0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16</a:t>
            </a:fld>
            <a:endParaRPr lang="en-US">
              <a:latin typeface="Myriad Pro" charset="0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14D20C23-AA68-469C-AE65-D1CA2E3546C9}"/>
              </a:ext>
            </a:extLst>
          </p:cNvPr>
          <p:cNvSpPr txBox="1">
            <a:spLocks/>
          </p:cNvSpPr>
          <p:nvPr/>
        </p:nvSpPr>
        <p:spPr>
          <a:xfrm>
            <a:off x="457200" y="152401"/>
            <a:ext cx="6400800" cy="609599"/>
          </a:xfrm>
          <a:prstGeom prst="rect">
            <a:avLst/>
          </a:prstGeom>
        </p:spPr>
        <p:txBody>
          <a:bodyPr/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HW Acceleration for Low Latency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4F6E803-76CA-421A-BF82-AAEB37589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1847850"/>
            <a:ext cx="9029700" cy="3162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E640B4-513A-4278-B86E-C114D5C2AC8D}"/>
              </a:ext>
            </a:extLst>
          </p:cNvPr>
          <p:cNvSpPr txBox="1"/>
          <p:nvPr/>
        </p:nvSpPr>
        <p:spPr>
          <a:xfrm>
            <a:off x="0" y="5819001"/>
            <a:ext cx="4738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/>
              <a:t>※ Technical trends of Mobile Edge Computing,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KAIST</a:t>
            </a:r>
            <a:endParaRPr lang="ko-KR" altLang="en-US" sz="1200" b="1" i="1" dirty="0"/>
          </a:p>
        </p:txBody>
      </p:sp>
      <p:sp>
        <p:nvSpPr>
          <p:cNvPr id="7" name="바닥글 개체 틀 2">
            <a:extLst>
              <a:ext uri="{FF2B5EF4-FFF2-40B4-BE49-F238E27FC236}">
                <a16:creationId xmlns:a16="http://schemas.microsoft.com/office/drawing/2014/main" id="{E8E33056-CC23-4565-B867-338D12880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29400"/>
            <a:ext cx="4800600" cy="247650"/>
          </a:xfrm>
        </p:spPr>
        <p:txBody>
          <a:bodyPr/>
          <a:lstStyle/>
          <a:p>
            <a:pPr>
              <a:defRPr/>
            </a:pPr>
            <a:r>
              <a:rPr lang="en-US" dirty="0"/>
              <a:t>3079-20-0001-00-0000-</a:t>
            </a:r>
            <a:r>
              <a:rPr lang="en-US" altLang="ko-KR" dirty="0"/>
              <a:t>low</a:t>
            </a:r>
            <a:r>
              <a:rPr lang="ko-KR" altLang="en-US" dirty="0"/>
              <a:t> </a:t>
            </a:r>
            <a:r>
              <a:rPr lang="en-US" altLang="ko-KR" dirty="0"/>
              <a:t>Latency AR/VR devices on 5G MEC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727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AC0A3B7-BC06-42E9-A8DC-C376A22F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17</a:t>
            </a:fld>
            <a:endParaRPr lang="en-US">
              <a:latin typeface="Myriad Pro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Conclusions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1219200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2400" dirty="0"/>
              <a:t>Req. of MTP Latency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2400" dirty="0"/>
              <a:t>Reference model of MEC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2400" dirty="0"/>
              <a:t>Consider low latency key factors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sz="24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2400" dirty="0"/>
              <a:t>Further issues : Req. of Low latency on 5G MEC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sz="2400" dirty="0"/>
          </a:p>
          <a:p>
            <a:endParaRPr lang="en-US" altLang="ko-KR" sz="2400" dirty="0"/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sz="2400" dirty="0"/>
          </a:p>
        </p:txBody>
      </p:sp>
      <p:sp>
        <p:nvSpPr>
          <p:cNvPr id="5" name="바닥글 개체 틀 2">
            <a:extLst>
              <a:ext uri="{FF2B5EF4-FFF2-40B4-BE49-F238E27FC236}">
                <a16:creationId xmlns:a16="http://schemas.microsoft.com/office/drawing/2014/main" id="{BD618576-2B62-47BF-98A6-E60503B7A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29400"/>
            <a:ext cx="4800600" cy="247650"/>
          </a:xfrm>
        </p:spPr>
        <p:txBody>
          <a:bodyPr/>
          <a:lstStyle/>
          <a:p>
            <a:pPr>
              <a:defRPr/>
            </a:pPr>
            <a:r>
              <a:rPr lang="en-US" dirty="0"/>
              <a:t>3079-20-0001-00-0000-</a:t>
            </a:r>
            <a:r>
              <a:rPr lang="en-US" altLang="ko-KR" dirty="0"/>
              <a:t>low</a:t>
            </a:r>
            <a:r>
              <a:rPr lang="ko-KR" altLang="en-US" dirty="0"/>
              <a:t> </a:t>
            </a:r>
            <a:r>
              <a:rPr lang="en-US" altLang="ko-KR" dirty="0"/>
              <a:t>Latency AR/VR devices on 5G MEC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401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025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BEED3A-6D63-9244-B6A1-DC72C373F3D9}" type="slidenum">
              <a:rPr lang="en-US"/>
              <a:pPr/>
              <a:t>1</a:t>
            </a:fld>
            <a:endParaRPr lang="en-US" sz="1400">
              <a:latin typeface="Myriad Pro" charset="0"/>
            </a:endParaRPr>
          </a:p>
        </p:txBody>
      </p:sp>
      <p:sp>
        <p:nvSpPr>
          <p:cNvPr id="17411" name="Text Box 4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400" y="1066800"/>
            <a:ext cx="8763000" cy="4191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n-US" altLang="ja-JP" sz="16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sz="1600" b="1" dirty="0" err="1"/>
              <a:t>Subclause</a:t>
            </a:r>
            <a:r>
              <a:rPr lang="en-US" sz="1600" b="1" dirty="0"/>
              <a:t> 5.2.1 of the </a:t>
            </a:r>
            <a:r>
              <a:rPr lang="en-US" sz="1600" b="1" i="1" dirty="0"/>
              <a:t>IEEE-SA Standards Board Bylaws </a:t>
            </a:r>
            <a:r>
              <a:rPr lang="en-US" sz="1600" b="1" dirty="0"/>
              <a:t>states, "While participating in IEEE standards development activities, all participants...shall act in accordance with all applicable laws (nation-based and international), the IEEE Code of Ethics, and with IEEE Standards policies and procedures."</a:t>
            </a:r>
            <a:endParaRPr lang="en-US" altLang="ja-JP" sz="1600" b="1" dirty="0">
              <a:cs typeface="ＭＳ Ｐゴシック" pitchFamily="-84" charset="-128"/>
            </a:endParaRPr>
          </a:p>
          <a:p>
            <a:pPr eaLnBrk="1" hangingPunct="1">
              <a:buFontTx/>
              <a:buChar char="•"/>
            </a:pPr>
            <a:endParaRPr lang="en-US" altLang="ja-JP" sz="1600" dirty="0">
              <a:cs typeface="ＭＳ Ｐゴシック" pitchFamily="-84" charset="-128"/>
            </a:endParaRPr>
          </a:p>
          <a:p>
            <a:pPr marL="0" indent="0" eaLnBrk="1" hangingPunct="1"/>
            <a:r>
              <a:rPr lang="en-US" altLang="ja-JP" sz="1600" dirty="0">
                <a:cs typeface="ＭＳ Ｐゴシック" pitchFamily="-84" charset="-128"/>
              </a:rPr>
              <a:t>The contributor acknowledges and accepts that this contribution is subject to </a:t>
            </a:r>
          </a:p>
          <a:p>
            <a:pPr eaLnBrk="1" hangingPunct="1">
              <a:buFontTx/>
              <a:buChar char="•"/>
            </a:pPr>
            <a:r>
              <a:rPr lang="en-US" altLang="ja-JP" sz="1600" dirty="0">
                <a:cs typeface="ＭＳ Ｐゴシック" pitchFamily="-84" charset="-128"/>
              </a:rPr>
              <a:t>The IEEE Standards copyright policy as stated in the </a:t>
            </a:r>
            <a:r>
              <a:rPr lang="en-US" altLang="ja-JP" sz="16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600" dirty="0">
                <a:cs typeface="ＭＳ Ｐゴシック" pitchFamily="-84" charset="-128"/>
              </a:rPr>
              <a:t>, section 7, </a:t>
            </a:r>
            <a:r>
              <a:rPr lang="en-US" altLang="ja-JP" sz="1600" dirty="0">
                <a:cs typeface="ＭＳ Ｐゴシック" pitchFamily="-84" charset="-128"/>
                <a:hlinkClick r:id="rId2"/>
              </a:rPr>
              <a:t>http://standards.ieee.org/develop/policies/bylaws/sect6-7.html#7</a:t>
            </a:r>
            <a:r>
              <a:rPr lang="en-US" altLang="ja-JP" sz="1600" dirty="0">
                <a:cs typeface="ＭＳ Ｐゴシック" pitchFamily="-84" charset="-128"/>
              </a:rPr>
              <a:t>, and the </a:t>
            </a:r>
            <a:r>
              <a:rPr lang="en-US" altLang="ja-JP" sz="16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600" dirty="0">
                <a:cs typeface="ＭＳ Ｐゴシック" pitchFamily="-84" charset="-128"/>
              </a:rPr>
              <a:t>, section 6.1, http://standards.ieee.org/develop/policies/opman/sect6.html</a:t>
            </a:r>
          </a:p>
          <a:p>
            <a:pPr eaLnBrk="1" hangingPunct="1">
              <a:buFontTx/>
              <a:buChar char="•"/>
            </a:pPr>
            <a:r>
              <a:rPr lang="en-US" altLang="ja-JP" sz="1600" dirty="0">
                <a:cs typeface="ＭＳ Ｐゴシック" pitchFamily="-84" charset="-128"/>
              </a:rPr>
              <a:t>The IEEE Standards patent policy as stated in the </a:t>
            </a:r>
            <a:r>
              <a:rPr lang="en-US" altLang="ja-JP" sz="1600" i="1" dirty="0">
                <a:cs typeface="ＭＳ Ｐゴシック" pitchFamily="-84" charset="-128"/>
              </a:rPr>
              <a:t>IEEE-SA Standards Board Bylaws</a:t>
            </a:r>
            <a:r>
              <a:rPr lang="en-US" altLang="ja-JP" sz="1600" dirty="0">
                <a:cs typeface="ＭＳ Ｐゴシック" pitchFamily="-84" charset="-128"/>
              </a:rPr>
              <a:t>, section 6, </a:t>
            </a:r>
            <a:r>
              <a:rPr lang="en-US" altLang="ja-JP" sz="1600" dirty="0">
                <a:cs typeface="ＭＳ Ｐゴシック" pitchFamily="-84" charset="-128"/>
                <a:hlinkClick r:id="rId3"/>
              </a:rPr>
              <a:t>http://standards.ieee.org/guides/bylaws/sect6-7.html#6</a:t>
            </a:r>
            <a:r>
              <a:rPr lang="en-US" altLang="ja-JP" sz="1600" dirty="0">
                <a:cs typeface="ＭＳ Ｐゴシック" pitchFamily="-84" charset="-128"/>
              </a:rPr>
              <a:t>, and the </a:t>
            </a:r>
            <a:r>
              <a:rPr lang="en-US" altLang="ja-JP" sz="1600" i="1" dirty="0">
                <a:cs typeface="ＭＳ Ｐゴシック" pitchFamily="-84" charset="-128"/>
              </a:rPr>
              <a:t>IEEE-SA Standards Board Operations Manual</a:t>
            </a:r>
            <a:r>
              <a:rPr lang="en-US" altLang="ja-JP" sz="1600" dirty="0">
                <a:cs typeface="ＭＳ Ｐゴシック" pitchFamily="-84" charset="-128"/>
              </a:rPr>
              <a:t>, section 6.3, http://standards.ieee.org/develop/policies/opman/sect6.html</a:t>
            </a:r>
          </a:p>
          <a:p>
            <a:pPr eaLnBrk="1" hangingPunct="1">
              <a:buFontTx/>
              <a:buChar char="•"/>
            </a:pPr>
            <a:endParaRPr lang="en-US" sz="1600" dirty="0">
              <a:cs typeface="ＭＳ Ｐゴシック" pitchFamily="-84" charset="-128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Compliance with </a:t>
            </a:r>
            <a:br>
              <a:rPr lang="en-US" dirty="0">
                <a:cs typeface="ＭＳ Ｐゴシック" pitchFamily="-84" charset="-128"/>
              </a:rPr>
            </a:br>
            <a:r>
              <a:rPr lang="en-US" dirty="0">
                <a:cs typeface="ＭＳ Ｐゴシック" pitchFamily="-84" charset="-128"/>
              </a:rPr>
              <a:t>IEEE Standards Policies and Procedures</a:t>
            </a:r>
          </a:p>
        </p:txBody>
      </p:sp>
      <p:sp>
        <p:nvSpPr>
          <p:cNvPr id="6" name="바닥글 개체 틀 2">
            <a:extLst>
              <a:ext uri="{FF2B5EF4-FFF2-40B4-BE49-F238E27FC236}">
                <a16:creationId xmlns:a16="http://schemas.microsoft.com/office/drawing/2014/main" id="{37213437-32AE-42B4-8534-18C4C3502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29400"/>
            <a:ext cx="4800600" cy="247650"/>
          </a:xfrm>
        </p:spPr>
        <p:txBody>
          <a:bodyPr/>
          <a:lstStyle/>
          <a:p>
            <a:pPr>
              <a:defRPr/>
            </a:pPr>
            <a:r>
              <a:rPr lang="en-US" dirty="0"/>
              <a:t>3079-20-0001-00-0000-</a:t>
            </a:r>
            <a:r>
              <a:rPr lang="en-US" altLang="ko-KR" dirty="0"/>
              <a:t>low</a:t>
            </a:r>
            <a:r>
              <a:rPr lang="ko-KR" altLang="en-US" dirty="0"/>
              <a:t> </a:t>
            </a:r>
            <a:r>
              <a:rPr lang="en-US" altLang="ko-KR" dirty="0"/>
              <a:t>Latency AR/VR devices on 5G MEC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1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224435"/>
              </p:ext>
            </p:extLst>
          </p:nvPr>
        </p:nvGraphicFramePr>
        <p:xfrm>
          <a:off x="228600" y="1371600"/>
          <a:ext cx="8686800" cy="3752534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06488">
                <a:tc gridSpan="4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itchFamily="-84" charset="0"/>
                          <a:cs typeface="Times New Roman" panose="02020603050405020304" pitchFamily="18" charset="0"/>
                        </a:rPr>
                        <a:t>Low latency AR/VR devices on 5G MEC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1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Date: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 2020-02-03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Author(s):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Name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Affiliation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Phone [optional]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Email [optional]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84" charset="0"/>
                        <a:ea typeface="Times New Roman" pitchFamily="-84" charset="0"/>
                        <a:cs typeface="Times New Roman" pitchFamily="-8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Beom-Ryeol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Lee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ETRI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+82 10 8880 3347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lbr@etri.re.kr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3505727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Youngho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Lee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ETRI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+82 10 3008 5770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jason0720@etri.re.kr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Wookho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 Son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ETRI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+82 10 8759 3602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84" charset="0"/>
                          <a:ea typeface="Times New Roman" pitchFamily="-84" charset="0"/>
                          <a:cs typeface="Times New Roman" pitchFamily="-84" charset="0"/>
                        </a:rPr>
                        <a:t>whson@etri.re.kr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612002"/>
                  </a:ext>
                </a:extLst>
              </a:tr>
            </a:tbl>
          </a:graphicData>
        </a:graphic>
      </p:graphicFrame>
      <p:sp>
        <p:nvSpPr>
          <p:cNvPr id="1846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914399"/>
          </a:xfrm>
        </p:spPr>
        <p:txBody>
          <a:bodyPr/>
          <a:lstStyle/>
          <a:p>
            <a:pPr eaLnBrk="0" hangingPunct="0"/>
            <a:r>
              <a:rPr lang="en-GB" altLang="ko-KR" sz="1800" dirty="0"/>
              <a:t>IEEE 3079</a:t>
            </a:r>
            <a:br>
              <a:rPr lang="en-GB" altLang="ko-KR" sz="1800" dirty="0"/>
            </a:br>
            <a:r>
              <a:rPr lang="en-US" altLang="ko-KR" sz="1800" dirty="0"/>
              <a:t>HMD Based VR Sickness Reducing Technology</a:t>
            </a:r>
            <a:br>
              <a:rPr lang="en-US" altLang="ko-KR" sz="1800" dirty="0"/>
            </a:br>
            <a:r>
              <a:rPr lang="en-US" altLang="ko-KR" sz="1800" dirty="0" err="1"/>
              <a:t>Dongil</a:t>
            </a:r>
            <a:r>
              <a:rPr lang="en-US" altLang="ko-KR" sz="1800" dirty="0"/>
              <a:t> Dillon </a:t>
            </a:r>
            <a:r>
              <a:rPr lang="en-US" altLang="ko-KR" sz="1800" dirty="0" err="1"/>
              <a:t>Seo</a:t>
            </a:r>
            <a:r>
              <a:rPr lang="en-US" altLang="ko-KR" sz="1800" dirty="0"/>
              <a:t>, </a:t>
            </a:r>
            <a:r>
              <a:rPr lang="en-US" altLang="ko-KR" sz="1800" dirty="0" err="1"/>
              <a:t>dillon@volercreative</a:t>
            </a:r>
            <a:endParaRPr lang="ko-KR" altLang="en-US" sz="18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2</a:t>
            </a:fld>
            <a:endParaRPr lang="en-US">
              <a:latin typeface="Myriad Pro" charset="0"/>
            </a:endParaRPr>
          </a:p>
        </p:txBody>
      </p:sp>
      <p:sp>
        <p:nvSpPr>
          <p:cNvPr id="7" name="바닥글 개체 틀 2">
            <a:extLst>
              <a:ext uri="{FF2B5EF4-FFF2-40B4-BE49-F238E27FC236}">
                <a16:creationId xmlns:a16="http://schemas.microsoft.com/office/drawing/2014/main" id="{2E88CEAB-302A-4330-8E5C-1C73B6668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29400"/>
            <a:ext cx="4800600" cy="247650"/>
          </a:xfrm>
        </p:spPr>
        <p:txBody>
          <a:bodyPr/>
          <a:lstStyle/>
          <a:p>
            <a:pPr>
              <a:defRPr/>
            </a:pPr>
            <a:r>
              <a:rPr lang="en-US" dirty="0"/>
              <a:t>3079-20-0001-00-0000-</a:t>
            </a:r>
            <a:r>
              <a:rPr lang="en-US" altLang="ko-KR" dirty="0"/>
              <a:t>low</a:t>
            </a:r>
            <a:r>
              <a:rPr lang="ko-KR" altLang="en-US" dirty="0"/>
              <a:t> </a:t>
            </a:r>
            <a:r>
              <a:rPr lang="en-US" altLang="ko-KR" dirty="0"/>
              <a:t>Latency AR/VR devices on 5G MEC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71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AC0A3B7-BC06-42E9-A8DC-C376A22F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3</a:t>
            </a:fld>
            <a:endParaRPr lang="en-US">
              <a:latin typeface="Myriad Pro" charset="0"/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625474"/>
          </a:xfrm>
        </p:spPr>
        <p:txBody>
          <a:bodyPr/>
          <a:lstStyle/>
          <a:p>
            <a:r>
              <a:rPr lang="en-US" altLang="ko-KR" sz="3200" dirty="0"/>
              <a:t>Contents</a:t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371600"/>
            <a:ext cx="784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altLang="ko-KR" sz="2400" dirty="0"/>
              <a:t>MTP Latency</a:t>
            </a:r>
          </a:p>
          <a:p>
            <a:pPr marL="457200" indent="-457200">
              <a:buAutoNum type="arabicParenR"/>
            </a:pPr>
            <a:endParaRPr lang="en-US" altLang="ko-KR" sz="2400" dirty="0"/>
          </a:p>
          <a:p>
            <a:pPr marL="457200" indent="-457200">
              <a:buAutoNum type="arabicParenR"/>
            </a:pPr>
            <a:r>
              <a:rPr lang="en-US" altLang="ko-KR" sz="2400" dirty="0"/>
              <a:t>Motion Processing and Rendering</a:t>
            </a:r>
          </a:p>
          <a:p>
            <a:pPr marL="457200" indent="-457200">
              <a:buAutoNum type="arabicParenR"/>
            </a:pPr>
            <a:endParaRPr lang="en-US" altLang="ko-KR" sz="2400" dirty="0"/>
          </a:p>
          <a:p>
            <a:pPr marL="457200" indent="-457200">
              <a:buAutoNum type="arabicParenR"/>
            </a:pPr>
            <a:r>
              <a:rPr lang="en-US" altLang="ko-KR" sz="2400" dirty="0"/>
              <a:t>Mobile Edge Computing</a:t>
            </a:r>
          </a:p>
          <a:p>
            <a:pPr marL="457200" indent="-457200">
              <a:buAutoNum type="arabicParenR"/>
            </a:pPr>
            <a:endParaRPr lang="en-US" altLang="ko-KR" sz="2400" dirty="0"/>
          </a:p>
          <a:p>
            <a:pPr marL="457200" indent="-457200">
              <a:buAutoNum type="arabicParenR"/>
            </a:pPr>
            <a:r>
              <a:rPr lang="en-US" altLang="ko-KR" sz="2400" dirty="0"/>
              <a:t>HW acceleration for Low Latency</a:t>
            </a:r>
          </a:p>
        </p:txBody>
      </p:sp>
      <p:sp>
        <p:nvSpPr>
          <p:cNvPr id="5" name="바닥글 개체 틀 2">
            <a:extLst>
              <a:ext uri="{FF2B5EF4-FFF2-40B4-BE49-F238E27FC236}">
                <a16:creationId xmlns:a16="http://schemas.microsoft.com/office/drawing/2014/main" id="{483C00EA-BA95-4842-B499-03B67F3F3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29400"/>
            <a:ext cx="4800600" cy="247650"/>
          </a:xfrm>
        </p:spPr>
        <p:txBody>
          <a:bodyPr/>
          <a:lstStyle/>
          <a:p>
            <a:pPr>
              <a:defRPr/>
            </a:pPr>
            <a:r>
              <a:rPr lang="en-US" dirty="0"/>
              <a:t>3079-20-0001-00-0000-</a:t>
            </a:r>
            <a:r>
              <a:rPr lang="en-US" altLang="ko-KR" dirty="0"/>
              <a:t>low</a:t>
            </a:r>
            <a:r>
              <a:rPr lang="ko-KR" altLang="en-US" dirty="0"/>
              <a:t> </a:t>
            </a:r>
            <a:r>
              <a:rPr lang="en-US" altLang="ko-KR" dirty="0"/>
              <a:t>Latency AR/VR devices on 5G MEC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86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E8C11F0-3746-438E-ABD6-FD3C7F25AFEE}"/>
              </a:ext>
            </a:extLst>
          </p:cNvPr>
          <p:cNvSpPr/>
          <p:nvPr/>
        </p:nvSpPr>
        <p:spPr>
          <a:xfrm>
            <a:off x="2557408" y="1863773"/>
            <a:ext cx="745946" cy="3210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Motion</a:t>
            </a:r>
          </a:p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Input</a:t>
            </a:r>
            <a:endParaRPr kumimoji="0" lang="ko-KR" alt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69071CF-BDB8-4552-B04B-48510C59B132}"/>
              </a:ext>
            </a:extLst>
          </p:cNvPr>
          <p:cNvSpPr/>
          <p:nvPr/>
        </p:nvSpPr>
        <p:spPr>
          <a:xfrm>
            <a:off x="2557408" y="2531086"/>
            <a:ext cx="745946" cy="3210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IMU</a:t>
            </a:r>
            <a:endParaRPr kumimoji="0" lang="ko-KR" alt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FBB315C-A758-4165-AD68-EE3AD6FF9C21}"/>
              </a:ext>
            </a:extLst>
          </p:cNvPr>
          <p:cNvSpPr/>
          <p:nvPr/>
        </p:nvSpPr>
        <p:spPr>
          <a:xfrm>
            <a:off x="3569767" y="3950274"/>
            <a:ext cx="1975403" cy="28077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Data Processing Unit</a:t>
            </a: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E334B8C-A9B3-42A6-92F5-95DBD896BD2D}"/>
              </a:ext>
            </a:extLst>
          </p:cNvPr>
          <p:cNvSpPr/>
          <p:nvPr/>
        </p:nvSpPr>
        <p:spPr>
          <a:xfrm>
            <a:off x="5636536" y="2978177"/>
            <a:ext cx="859119" cy="2786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Write Display</a:t>
            </a:r>
            <a:endParaRPr kumimoji="0" lang="ko-KR" alt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FAD0EB6-B4C7-40E3-84F4-013B837C751B}"/>
              </a:ext>
            </a:extLst>
          </p:cNvPr>
          <p:cNvSpPr/>
          <p:nvPr/>
        </p:nvSpPr>
        <p:spPr>
          <a:xfrm>
            <a:off x="5639747" y="2375056"/>
            <a:ext cx="858518" cy="35358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Pixel</a:t>
            </a:r>
          </a:p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Switching</a:t>
            </a:r>
            <a:endParaRPr kumimoji="0" lang="ko-KR" alt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A72359E4-443F-49FA-A28C-E3F13AED39CB}"/>
              </a:ext>
            </a:extLst>
          </p:cNvPr>
          <p:cNvSpPr/>
          <p:nvPr/>
        </p:nvSpPr>
        <p:spPr>
          <a:xfrm>
            <a:off x="5639747" y="1816940"/>
            <a:ext cx="859119" cy="32101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New Image</a:t>
            </a:r>
          </a:p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8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Output</a:t>
            </a:r>
            <a:endParaRPr kumimoji="0" lang="ko-KR" alt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AEE0EFD0-8BD8-44C7-9020-989E2220F1D0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flipH="1">
            <a:off x="2930381" y="2184785"/>
            <a:ext cx="1" cy="3463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연결선: 꺾임 20">
            <a:extLst>
              <a:ext uri="{FF2B5EF4-FFF2-40B4-BE49-F238E27FC236}">
                <a16:creationId xmlns:a16="http://schemas.microsoft.com/office/drawing/2014/main" id="{23479D42-A3B6-4B3B-9E66-5F6B49115C48}"/>
              </a:ext>
            </a:extLst>
          </p:cNvPr>
          <p:cNvCxnSpPr>
            <a:cxnSpLocks/>
            <a:stCxn id="8" idx="0"/>
            <a:endCxn id="9" idx="2"/>
          </p:cNvCxnSpPr>
          <p:nvPr/>
        </p:nvCxnSpPr>
        <p:spPr>
          <a:xfrm rot="5400000" flipH="1" flipV="1">
            <a:off x="5942783" y="2851954"/>
            <a:ext cx="249536" cy="291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:a16="http://schemas.microsoft.com/office/drawing/2014/main" id="{16FE2DBE-255A-472C-BCBA-7DD498914EB6}"/>
              </a:ext>
            </a:extLst>
          </p:cNvPr>
          <p:cNvCxnSpPr>
            <a:cxnSpLocks/>
            <a:stCxn id="9" idx="0"/>
            <a:endCxn id="10" idx="2"/>
          </p:cNvCxnSpPr>
          <p:nvPr/>
        </p:nvCxnSpPr>
        <p:spPr>
          <a:xfrm flipV="1">
            <a:off x="6069006" y="2137952"/>
            <a:ext cx="300" cy="2371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7B043A5-2AEE-44D3-81EA-DFFEB1074556}"/>
              </a:ext>
            </a:extLst>
          </p:cNvPr>
          <p:cNvSpPr/>
          <p:nvPr/>
        </p:nvSpPr>
        <p:spPr>
          <a:xfrm>
            <a:off x="1479988" y="3811775"/>
            <a:ext cx="6118859" cy="551309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C951529B-5946-43E5-9F8D-132A3F9E1019}"/>
              </a:ext>
            </a:extLst>
          </p:cNvPr>
          <p:cNvSpPr/>
          <p:nvPr/>
        </p:nvSpPr>
        <p:spPr>
          <a:xfrm>
            <a:off x="1479989" y="1702751"/>
            <a:ext cx="6118859" cy="170422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6B1EF4-C769-4746-8011-13146466D1A5}"/>
              </a:ext>
            </a:extLst>
          </p:cNvPr>
          <p:cNvSpPr txBox="1"/>
          <p:nvPr/>
        </p:nvSpPr>
        <p:spPr>
          <a:xfrm>
            <a:off x="1186025" y="1447165"/>
            <a:ext cx="59182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</a:lstStyle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HMD</a:t>
            </a:r>
            <a:endParaRPr kumimoji="0" lang="ko-KR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1CA57E-34D9-411A-BFBF-97C977363A55}"/>
              </a:ext>
            </a:extLst>
          </p:cNvPr>
          <p:cNvSpPr txBox="1"/>
          <p:nvPr/>
        </p:nvSpPr>
        <p:spPr>
          <a:xfrm>
            <a:off x="2498630" y="1233196"/>
            <a:ext cx="41176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Total Motion-to-Photon Latency</a:t>
            </a:r>
            <a:r>
              <a: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≤</a:t>
            </a:r>
            <a:r>
              <a:rPr kumimoji="0" lang="en-US" altLang="ko-K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20ms</a:t>
            </a:r>
            <a:endParaRPr kumimoji="0" lang="ko-KR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DDFD4B-E993-4475-8EC5-A066EC668BAA}"/>
              </a:ext>
            </a:extLst>
          </p:cNvPr>
          <p:cNvSpPr txBox="1"/>
          <p:nvPr/>
        </p:nvSpPr>
        <p:spPr>
          <a:xfrm>
            <a:off x="597049" y="3540833"/>
            <a:ext cx="18263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Local</a:t>
            </a:r>
            <a:r>
              <a: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 Server</a:t>
            </a:r>
            <a:endParaRPr kumimoji="0" lang="ko-KR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9C6C5D56-AC26-4B26-BF8B-CC2D6A10371B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2921945" y="2852098"/>
            <a:ext cx="8436" cy="9984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CD9B0520-DA8A-4722-8C43-F5EB29A18EE9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6066095" y="3256874"/>
            <a:ext cx="0" cy="5549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3E621786-EE05-47F6-9189-A6D6B7E2C9AF}"/>
              </a:ext>
            </a:extLst>
          </p:cNvPr>
          <p:cNvSpPr/>
          <p:nvPr/>
        </p:nvSpPr>
        <p:spPr>
          <a:xfrm>
            <a:off x="705965" y="1011992"/>
            <a:ext cx="7732070" cy="4495800"/>
          </a:xfrm>
          <a:prstGeom prst="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71BE92-A545-40E4-B0A9-C00177329003}"/>
              </a:ext>
            </a:extLst>
          </p:cNvPr>
          <p:cNvSpPr txBox="1"/>
          <p:nvPr/>
        </p:nvSpPr>
        <p:spPr>
          <a:xfrm>
            <a:off x="3911944" y="804135"/>
            <a:ext cx="12910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VR System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3F5246EA-9D74-4A47-B4A5-E228D9F40FE8}"/>
              </a:ext>
            </a:extLst>
          </p:cNvPr>
          <p:cNvSpPr/>
          <p:nvPr/>
        </p:nvSpPr>
        <p:spPr>
          <a:xfrm>
            <a:off x="3569767" y="4921189"/>
            <a:ext cx="1975403" cy="28077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Data Processing Unit</a:t>
            </a: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2994F953-C03A-419D-80EF-2AA2C19220E2}"/>
              </a:ext>
            </a:extLst>
          </p:cNvPr>
          <p:cNvSpPr/>
          <p:nvPr/>
        </p:nvSpPr>
        <p:spPr>
          <a:xfrm>
            <a:off x="1479988" y="4782691"/>
            <a:ext cx="6118859" cy="551309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E6CE55-F22B-4E0E-BF82-71644029F0E1}"/>
              </a:ext>
            </a:extLst>
          </p:cNvPr>
          <p:cNvSpPr txBox="1"/>
          <p:nvPr/>
        </p:nvSpPr>
        <p:spPr>
          <a:xfrm>
            <a:off x="597049" y="4527077"/>
            <a:ext cx="20248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Remote</a:t>
            </a:r>
            <a:r>
              <a: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Content Server</a:t>
            </a:r>
            <a:endParaRPr kumimoji="0" lang="ko-KR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F6091EB0-6F82-48C9-AAED-CC9296F3DA21}"/>
              </a:ext>
            </a:extLst>
          </p:cNvPr>
          <p:cNvCxnSpPr>
            <a:cxnSpLocks/>
          </p:cNvCxnSpPr>
          <p:nvPr/>
        </p:nvCxnSpPr>
        <p:spPr>
          <a:xfrm flipH="1">
            <a:off x="2914622" y="4363084"/>
            <a:ext cx="7323" cy="4202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AF0EAEA7-949B-4997-A57F-8A0BB1FB51A4}"/>
              </a:ext>
            </a:extLst>
          </p:cNvPr>
          <p:cNvCxnSpPr>
            <a:cxnSpLocks/>
          </p:cNvCxnSpPr>
          <p:nvPr/>
        </p:nvCxnSpPr>
        <p:spPr>
          <a:xfrm flipV="1">
            <a:off x="6066095" y="4363084"/>
            <a:ext cx="0" cy="4196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F4FDB71-ED95-4896-9C6A-B5345202987F}"/>
              </a:ext>
            </a:extLst>
          </p:cNvPr>
          <p:cNvSpPr txBox="1"/>
          <p:nvPr/>
        </p:nvSpPr>
        <p:spPr>
          <a:xfrm>
            <a:off x="2618757" y="2210073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AADB48-182F-41B0-AE56-1DEB77C04BD9}"/>
              </a:ext>
            </a:extLst>
          </p:cNvPr>
          <p:cNvSpPr txBox="1"/>
          <p:nvPr/>
        </p:nvSpPr>
        <p:spPr>
          <a:xfrm>
            <a:off x="2618757" y="3080445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②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D74DA5-083E-4A5D-A176-3E39936EE3C6}"/>
              </a:ext>
            </a:extLst>
          </p:cNvPr>
          <p:cNvSpPr txBox="1"/>
          <p:nvPr/>
        </p:nvSpPr>
        <p:spPr>
          <a:xfrm>
            <a:off x="2618757" y="4434387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③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96A830-C98F-4A88-8562-4DECDE950D85}"/>
              </a:ext>
            </a:extLst>
          </p:cNvPr>
          <p:cNvSpPr txBox="1"/>
          <p:nvPr/>
        </p:nvSpPr>
        <p:spPr>
          <a:xfrm>
            <a:off x="6074531" y="4434387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④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D4E649-BBF4-438B-B073-2C36B71A2272}"/>
              </a:ext>
            </a:extLst>
          </p:cNvPr>
          <p:cNvSpPr txBox="1"/>
          <p:nvPr/>
        </p:nvSpPr>
        <p:spPr>
          <a:xfrm>
            <a:off x="6074531" y="3413378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⑤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54AA09-1BBC-46CF-8517-99D1A2A9E4FC}"/>
              </a:ext>
            </a:extLst>
          </p:cNvPr>
          <p:cNvSpPr txBox="1"/>
          <p:nvPr/>
        </p:nvSpPr>
        <p:spPr>
          <a:xfrm>
            <a:off x="6074531" y="2728640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⑥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445DC9-889D-4DFD-B79F-CBABBEEE59B4}"/>
              </a:ext>
            </a:extLst>
          </p:cNvPr>
          <p:cNvSpPr txBox="1"/>
          <p:nvPr/>
        </p:nvSpPr>
        <p:spPr>
          <a:xfrm>
            <a:off x="6074531" y="2113642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⑦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6004022-20F9-429B-8AC8-FF1A908EBF8A}"/>
              </a:ext>
            </a:extLst>
          </p:cNvPr>
          <p:cNvSpPr txBox="1"/>
          <p:nvPr/>
        </p:nvSpPr>
        <p:spPr>
          <a:xfrm>
            <a:off x="5479031" y="2143405"/>
            <a:ext cx="6651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1ms</a:t>
            </a: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421207-98B4-4C1B-BDC3-EFD5EFD646DD}"/>
              </a:ext>
            </a:extLst>
          </p:cNvPr>
          <p:cNvSpPr txBox="1"/>
          <p:nvPr/>
        </p:nvSpPr>
        <p:spPr>
          <a:xfrm>
            <a:off x="4370552" y="2754866"/>
            <a:ext cx="17315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90Hz OLED Display 11ms</a:t>
            </a: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8C49B7-410B-4ADD-A71F-FDBCE6F41C0E}"/>
              </a:ext>
            </a:extLst>
          </p:cNvPr>
          <p:cNvSpPr txBox="1"/>
          <p:nvPr/>
        </p:nvSpPr>
        <p:spPr>
          <a:xfrm>
            <a:off x="5545170" y="4942928"/>
            <a:ext cx="4771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2ms</a:t>
            </a: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EB87C58-BFC0-465E-9523-120A4CE7517F}"/>
              </a:ext>
            </a:extLst>
          </p:cNvPr>
          <p:cNvSpPr txBox="1"/>
          <p:nvPr/>
        </p:nvSpPr>
        <p:spPr>
          <a:xfrm>
            <a:off x="2010063" y="2568976"/>
            <a:ext cx="6651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1ms</a:t>
            </a: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84F9631-593F-47FA-9D6F-826B1CCA2BB1}"/>
              </a:ext>
            </a:extLst>
          </p:cNvPr>
          <p:cNvSpPr txBox="1"/>
          <p:nvPr/>
        </p:nvSpPr>
        <p:spPr>
          <a:xfrm>
            <a:off x="5545170" y="3976902"/>
            <a:ext cx="4771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2ms</a:t>
            </a:r>
            <a:endParaRPr kumimoji="0" lang="ko-KR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B91BF7-DF3B-4396-94FF-727DD1B309D5}"/>
              </a:ext>
            </a:extLst>
          </p:cNvPr>
          <p:cNvSpPr txBox="1"/>
          <p:nvPr/>
        </p:nvSpPr>
        <p:spPr>
          <a:xfrm>
            <a:off x="111146" y="5878006"/>
            <a:ext cx="6314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/>
              <a:t>※ 3079-18-0035-00-0003 Network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Diagrams for HMD based VR Service</a:t>
            </a:r>
            <a:endParaRPr lang="ko-KR" altLang="en-US" sz="1200" b="1" i="1" dirty="0"/>
          </a:p>
        </p:txBody>
      </p:sp>
      <p:sp>
        <p:nvSpPr>
          <p:cNvPr id="42" name="제목 1">
            <a:extLst>
              <a:ext uri="{FF2B5EF4-FFF2-40B4-BE49-F238E27FC236}">
                <a16:creationId xmlns:a16="http://schemas.microsoft.com/office/drawing/2014/main" id="{29A9979E-6D59-4C78-AB16-235900B19BBA}"/>
              </a:ext>
            </a:extLst>
          </p:cNvPr>
          <p:cNvSpPr txBox="1">
            <a:spLocks/>
          </p:cNvSpPr>
          <p:nvPr/>
        </p:nvSpPr>
        <p:spPr>
          <a:xfrm>
            <a:off x="457200" y="152401"/>
            <a:ext cx="8229600" cy="609599"/>
          </a:xfrm>
          <a:prstGeom prst="rect">
            <a:avLst/>
          </a:prstGeom>
        </p:spPr>
        <p:txBody>
          <a:bodyPr/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MTP Latency</a:t>
            </a:r>
          </a:p>
        </p:txBody>
      </p:sp>
      <p:sp>
        <p:nvSpPr>
          <p:cNvPr id="41" name="바닥글 개체 틀 2">
            <a:extLst>
              <a:ext uri="{FF2B5EF4-FFF2-40B4-BE49-F238E27FC236}">
                <a16:creationId xmlns:a16="http://schemas.microsoft.com/office/drawing/2014/main" id="{9527B2BE-6E3F-46B2-A942-9227E6845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29400"/>
            <a:ext cx="4800600" cy="247650"/>
          </a:xfrm>
        </p:spPr>
        <p:txBody>
          <a:bodyPr/>
          <a:lstStyle/>
          <a:p>
            <a:pPr>
              <a:defRPr/>
            </a:pPr>
            <a:r>
              <a:rPr lang="en-US" dirty="0"/>
              <a:t>3079-20-0001-00-0000-</a:t>
            </a:r>
            <a:r>
              <a:rPr lang="en-US" altLang="ko-KR" dirty="0"/>
              <a:t>low</a:t>
            </a:r>
            <a:r>
              <a:rPr lang="ko-KR" altLang="en-US" dirty="0"/>
              <a:t> </a:t>
            </a:r>
            <a:r>
              <a:rPr lang="en-US" altLang="ko-KR" dirty="0"/>
              <a:t>Latency AR/VR devices on 5G MEC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285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FEC3F97D-30A5-4452-9D8C-0571F9AAEB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382624"/>
              </p:ext>
            </p:extLst>
          </p:nvPr>
        </p:nvGraphicFramePr>
        <p:xfrm>
          <a:off x="609601" y="990600"/>
          <a:ext cx="7924797" cy="4419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037">
                  <a:extLst>
                    <a:ext uri="{9D8B030D-6E8A-4147-A177-3AD203B41FA5}">
                      <a16:colId xmlns:a16="http://schemas.microsoft.com/office/drawing/2014/main" val="3320396952"/>
                    </a:ext>
                  </a:extLst>
                </a:gridCol>
                <a:gridCol w="733204">
                  <a:extLst>
                    <a:ext uri="{9D8B030D-6E8A-4147-A177-3AD203B41FA5}">
                      <a16:colId xmlns:a16="http://schemas.microsoft.com/office/drawing/2014/main" val="495700402"/>
                    </a:ext>
                  </a:extLst>
                </a:gridCol>
                <a:gridCol w="733205">
                  <a:extLst>
                    <a:ext uri="{9D8B030D-6E8A-4147-A177-3AD203B41FA5}">
                      <a16:colId xmlns:a16="http://schemas.microsoft.com/office/drawing/2014/main" val="3124752198"/>
                    </a:ext>
                  </a:extLst>
                </a:gridCol>
                <a:gridCol w="733204">
                  <a:extLst>
                    <a:ext uri="{9D8B030D-6E8A-4147-A177-3AD203B41FA5}">
                      <a16:colId xmlns:a16="http://schemas.microsoft.com/office/drawing/2014/main" val="2594351402"/>
                    </a:ext>
                  </a:extLst>
                </a:gridCol>
                <a:gridCol w="733205">
                  <a:extLst>
                    <a:ext uri="{9D8B030D-6E8A-4147-A177-3AD203B41FA5}">
                      <a16:colId xmlns:a16="http://schemas.microsoft.com/office/drawing/2014/main" val="4286167860"/>
                    </a:ext>
                  </a:extLst>
                </a:gridCol>
                <a:gridCol w="733204">
                  <a:extLst>
                    <a:ext uri="{9D8B030D-6E8A-4147-A177-3AD203B41FA5}">
                      <a16:colId xmlns:a16="http://schemas.microsoft.com/office/drawing/2014/main" val="2315310558"/>
                    </a:ext>
                  </a:extLst>
                </a:gridCol>
                <a:gridCol w="733205">
                  <a:extLst>
                    <a:ext uri="{9D8B030D-6E8A-4147-A177-3AD203B41FA5}">
                      <a16:colId xmlns:a16="http://schemas.microsoft.com/office/drawing/2014/main" val="165817325"/>
                    </a:ext>
                  </a:extLst>
                </a:gridCol>
                <a:gridCol w="733204">
                  <a:extLst>
                    <a:ext uri="{9D8B030D-6E8A-4147-A177-3AD203B41FA5}">
                      <a16:colId xmlns:a16="http://schemas.microsoft.com/office/drawing/2014/main" val="2333343877"/>
                    </a:ext>
                  </a:extLst>
                </a:gridCol>
                <a:gridCol w="1116659">
                  <a:extLst>
                    <a:ext uri="{9D8B030D-6E8A-4147-A177-3AD203B41FA5}">
                      <a16:colId xmlns:a16="http://schemas.microsoft.com/office/drawing/2014/main" val="2456442285"/>
                    </a:ext>
                  </a:extLst>
                </a:gridCol>
                <a:gridCol w="1033670">
                  <a:extLst>
                    <a:ext uri="{9D8B030D-6E8A-4147-A177-3AD203B41FA5}">
                      <a16:colId xmlns:a16="http://schemas.microsoft.com/office/drawing/2014/main" val="2925654663"/>
                    </a:ext>
                  </a:extLst>
                </a:gridCol>
              </a:tblGrid>
              <a:tr h="343960"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dirty="0"/>
                        <a:t>Case</a:t>
                      </a:r>
                      <a:endParaRPr lang="ko-KR" altLang="en-US" sz="800" dirty="0"/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dirty="0"/>
                        <a:t>Status of each node</a:t>
                      </a:r>
                      <a:endParaRPr lang="ko-KR" altLang="en-US" sz="8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dirty="0"/>
                        <a:t>Remarks</a:t>
                      </a:r>
                      <a:endParaRPr lang="ko-KR" altLang="en-US" sz="8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772292"/>
                  </a:ext>
                </a:extLst>
              </a:tr>
              <a:tr h="3439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①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②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③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④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⑤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⑥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⑦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559253"/>
                  </a:ext>
                </a:extLst>
              </a:tr>
              <a:tr h="60914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1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direct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Wired connection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(e.g. HDMI)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Wired WAN</a:t>
                      </a:r>
                      <a:endParaRPr lang="ko-KR" altLang="en-US" sz="800" kern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Wired WAN</a:t>
                      </a:r>
                      <a:endParaRPr lang="ko-KR" altLang="en-US" sz="800" kern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Wired connection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(e.g. HDMI)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chip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display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Panel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Wired Network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578" marR="48578" marT="13335" marB="133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VIVE / Oculus /</a:t>
                      </a:r>
                    </a:p>
                    <a:p>
                      <a:pPr algn="ctr" fontAlgn="base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PS VR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578" marR="48578" marT="13335" marB="13335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33073507"/>
                  </a:ext>
                </a:extLst>
              </a:tr>
              <a:tr h="60914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2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direct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on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Board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Wireless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WLAN</a:t>
                      </a:r>
                      <a:endParaRPr lang="ko-KR" altLang="en-US" sz="800" kern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Wireless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WAN</a:t>
                      </a:r>
                      <a:endParaRPr lang="ko-KR" altLang="en-US" sz="800" kern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on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Board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chip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0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display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0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Panel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Wireless Network 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578" marR="48578" marT="13335" marB="133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Gear VR or</a:t>
                      </a:r>
                    </a:p>
                    <a:p>
                      <a:pPr algn="ctr" fontAlgn="base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Oculus GO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578" marR="48578" marT="13335" marB="13335" anchor="ctr"/>
                </a:tc>
                <a:extLst>
                  <a:ext uri="{0D108BD9-81ED-4DB2-BD59-A6C34878D82A}">
                    <a16:rowId xmlns:a16="http://schemas.microsoft.com/office/drawing/2014/main" val="3039451836"/>
                  </a:ext>
                </a:extLst>
              </a:tr>
              <a:tr h="60914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3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direct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on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Board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Cellular network</a:t>
                      </a:r>
                      <a:endParaRPr lang="ko-KR" altLang="en-US" sz="800" kern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Cellular network</a:t>
                      </a:r>
                      <a:endParaRPr lang="ko-KR" altLang="en-US" sz="800" kern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on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Board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chip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0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display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0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Panel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Mobile Network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578" marR="48578" marT="13335" marB="133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Gear VR or</a:t>
                      </a:r>
                    </a:p>
                    <a:p>
                      <a:pPr algn="ctr" fontAlgn="base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Oculus GO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578" marR="48578" marT="13335" marB="13335" anchor="ctr"/>
                </a:tc>
                <a:extLst>
                  <a:ext uri="{0D108BD9-81ED-4DB2-BD59-A6C34878D82A}">
                    <a16:rowId xmlns:a16="http://schemas.microsoft.com/office/drawing/2014/main" val="4272189907"/>
                  </a:ext>
                </a:extLst>
              </a:tr>
              <a:tr h="60914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4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direct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LAN</a:t>
                      </a:r>
                      <a:r>
                        <a:rPr lang="ko-KR" altLang="en-US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ko-KR" altLang="en-US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ko-KR" sz="800" kern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Wireless connection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n/a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n/a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LAN</a:t>
                      </a:r>
                      <a:r>
                        <a:rPr lang="ko-KR" altLang="en-US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ko-KR" altLang="en-US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ko-KR" sz="800" kern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Wireless connection</a:t>
                      </a:r>
                      <a:endParaRPr lang="ko-KR" altLang="en-US" sz="800" kern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chip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display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Panel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Local Network 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578" marR="48578" marT="13335" marB="133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VIVE / Oculus /</a:t>
                      </a:r>
                    </a:p>
                    <a:p>
                      <a:pPr algn="ctr" fontAlgn="base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PS VR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578" marR="48578" marT="13335" marB="13335" anchor="ctr"/>
                </a:tc>
                <a:extLst>
                  <a:ext uri="{0D108BD9-81ED-4DB2-BD59-A6C34878D82A}">
                    <a16:rowId xmlns:a16="http://schemas.microsoft.com/office/drawing/2014/main" val="509598083"/>
                  </a:ext>
                </a:extLst>
              </a:tr>
              <a:tr h="60914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5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Sensor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Network</a:t>
                      </a:r>
                      <a:endParaRPr lang="ko-KR" altLang="en-US" sz="800" kern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Wired connection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(e.g. HDMI)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n/a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n/a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Wired connection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(e.g. HDMI)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chip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0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display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0" noProof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Panel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Motion Sensing 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578" marR="48578" marT="13335" marB="133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Whole</a:t>
                      </a:r>
                      <a:r>
                        <a:rPr lang="ko-KR" altLang="en-US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kinds</a:t>
                      </a:r>
                      <a:r>
                        <a:rPr lang="ko-KR" altLang="en-US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HMD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578" marR="48578" marT="13335" marB="13335" anchor="ctr"/>
                </a:tc>
                <a:extLst>
                  <a:ext uri="{0D108BD9-81ED-4DB2-BD59-A6C34878D82A}">
                    <a16:rowId xmlns:a16="http://schemas.microsoft.com/office/drawing/2014/main" val="2428175417"/>
                  </a:ext>
                </a:extLst>
              </a:tr>
              <a:tr h="685966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6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direct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on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Board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Cellular network /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Wireless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LAN</a:t>
                      </a:r>
                      <a:endParaRPr lang="ko-KR" altLang="en-US" sz="800" kern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Cellular network /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Wireless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LAN</a:t>
                      </a:r>
                      <a:endParaRPr lang="ko-KR" altLang="en-US" sz="800" kern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on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Board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chip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display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kern="0" noProof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Panel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Network Handover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578" marR="48578" marT="13335" marB="133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ase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Gear VR or</a:t>
                      </a:r>
                    </a:p>
                    <a:p>
                      <a:pPr algn="ctr" fontAlgn="base" latinLnBrk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8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Oculus GO</a:t>
                      </a:r>
                      <a:endParaRPr lang="ko-KR" altLang="en-US" sz="800" kern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굴림" panose="020B0600000101010101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48578" marR="48578" marT="13335" marB="13335" anchor="ctr"/>
                </a:tc>
                <a:extLst>
                  <a:ext uri="{0D108BD9-81ED-4DB2-BD59-A6C34878D82A}">
                    <a16:rowId xmlns:a16="http://schemas.microsoft.com/office/drawing/2014/main" val="3351672562"/>
                  </a:ext>
                </a:extLst>
              </a:tr>
            </a:tbl>
          </a:graphicData>
        </a:graphic>
      </p:graphicFrame>
      <p:sp>
        <p:nvSpPr>
          <p:cNvPr id="5" name="제목 1">
            <a:extLst>
              <a:ext uri="{FF2B5EF4-FFF2-40B4-BE49-F238E27FC236}">
                <a16:creationId xmlns:a16="http://schemas.microsoft.com/office/drawing/2014/main" id="{2C45A160-155A-4B59-805A-CA4D8CC5F075}"/>
              </a:ext>
            </a:extLst>
          </p:cNvPr>
          <p:cNvSpPr txBox="1">
            <a:spLocks/>
          </p:cNvSpPr>
          <p:nvPr/>
        </p:nvSpPr>
        <p:spPr>
          <a:xfrm>
            <a:off x="457200" y="152401"/>
            <a:ext cx="8229600" cy="609599"/>
          </a:xfrm>
          <a:prstGeom prst="rect">
            <a:avLst/>
          </a:prstGeom>
        </p:spPr>
        <p:txBody>
          <a:bodyPr/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Use cases for network configuration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054037-EB4E-48F1-8405-5C20882C3D38}"/>
              </a:ext>
            </a:extLst>
          </p:cNvPr>
          <p:cNvSpPr txBox="1"/>
          <p:nvPr/>
        </p:nvSpPr>
        <p:spPr>
          <a:xfrm>
            <a:off x="-16565" y="5715000"/>
            <a:ext cx="5682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/>
              <a:t>※ 802.21-18-0039-02-0000 New Diagram for Network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Enablers</a:t>
            </a:r>
          </a:p>
          <a:p>
            <a:r>
              <a:rPr lang="en-US" altLang="ko-KR" sz="1200" b="1" i="1" dirty="0"/>
              <a:t> for seamless HMD based VR Content Service</a:t>
            </a:r>
            <a:endParaRPr lang="ko-KR" altLang="en-US" sz="1200" b="1" i="1" dirty="0"/>
          </a:p>
        </p:txBody>
      </p:sp>
      <p:sp>
        <p:nvSpPr>
          <p:cNvPr id="7" name="바닥글 개체 틀 2">
            <a:extLst>
              <a:ext uri="{FF2B5EF4-FFF2-40B4-BE49-F238E27FC236}">
                <a16:creationId xmlns:a16="http://schemas.microsoft.com/office/drawing/2014/main" id="{7CC23BF5-B8DD-451D-83A5-9BBD67984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29400"/>
            <a:ext cx="4800600" cy="247650"/>
          </a:xfrm>
        </p:spPr>
        <p:txBody>
          <a:bodyPr/>
          <a:lstStyle/>
          <a:p>
            <a:pPr>
              <a:defRPr/>
            </a:pPr>
            <a:r>
              <a:rPr lang="en-US" dirty="0"/>
              <a:t>3079-20-0001-00-0000-</a:t>
            </a:r>
            <a:r>
              <a:rPr lang="en-US" altLang="ko-KR" dirty="0"/>
              <a:t>low</a:t>
            </a:r>
            <a:r>
              <a:rPr lang="ko-KR" altLang="en-US" dirty="0"/>
              <a:t> </a:t>
            </a:r>
            <a:r>
              <a:rPr lang="en-US" altLang="ko-KR" dirty="0"/>
              <a:t>Latency AR/VR devices on 5G MEC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194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Req. on MPT latency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6</a:t>
            </a:fld>
            <a:endParaRPr lang="en-US">
              <a:latin typeface="Myriad Pro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125613"/>
            <a:ext cx="5595891" cy="4606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/>
              <a:t>MTP latency: 10~20msec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/>
              <a:t>Resolution full-view sphere video: 12K~24K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/>
              <a:t>Resolution on FOV: 4K ~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/>
              <a:t>FOV: 120 degree ~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/>
              <a:t>Frame rate: 60~120fps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/>
              <a:t>Refresh rate: 90Hz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/>
              <a:t>Device cost: low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/>
              <a:t>Battery consumption: minimum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/>
              <a:t>Tethered or standalone devices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/>
              <a:t>Content downloading or streaming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dirty="0"/>
              <a:t>Operator’s traffic: minimum</a:t>
            </a:r>
          </a:p>
        </p:txBody>
      </p:sp>
      <p:sp>
        <p:nvSpPr>
          <p:cNvPr id="6" name="바닥글 개체 틀 2">
            <a:extLst>
              <a:ext uri="{FF2B5EF4-FFF2-40B4-BE49-F238E27FC236}">
                <a16:creationId xmlns:a16="http://schemas.microsoft.com/office/drawing/2014/main" id="{92DD1C7D-B8AD-476C-8587-7978E96E3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29400"/>
            <a:ext cx="4800600" cy="247650"/>
          </a:xfrm>
        </p:spPr>
        <p:txBody>
          <a:bodyPr/>
          <a:lstStyle/>
          <a:p>
            <a:pPr>
              <a:defRPr/>
            </a:pPr>
            <a:r>
              <a:rPr lang="en-US" dirty="0"/>
              <a:t>3079-20-0001-00-0000-</a:t>
            </a:r>
            <a:r>
              <a:rPr lang="en-US" altLang="ko-KR" dirty="0"/>
              <a:t>low</a:t>
            </a:r>
            <a:r>
              <a:rPr lang="ko-KR" altLang="en-US" dirty="0"/>
              <a:t> </a:t>
            </a:r>
            <a:r>
              <a:rPr lang="en-US" altLang="ko-KR" dirty="0"/>
              <a:t>Latency AR/VR devices on 5G MEC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4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7EE9154-677A-4BF8-B85E-B2CC4B7E2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7</a:t>
            </a:fld>
            <a:endParaRPr lang="en-US">
              <a:latin typeface="Myriad Pro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FEF4A5C-7A4C-4E9F-B709-4BE20F8FA5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287"/>
          <a:stretch/>
        </p:blipFill>
        <p:spPr>
          <a:xfrm>
            <a:off x="550073" y="762001"/>
            <a:ext cx="7679527" cy="51405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D3DA7A-B48D-4C39-810E-B47FADC62C54}"/>
              </a:ext>
            </a:extLst>
          </p:cNvPr>
          <p:cNvSpPr txBox="1"/>
          <p:nvPr/>
        </p:nvSpPr>
        <p:spPr>
          <a:xfrm>
            <a:off x="0" y="5791200"/>
            <a:ext cx="5490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/>
              <a:t>※ </a:t>
            </a:r>
            <a:r>
              <a:rPr lang="en-US" altLang="ko-KR" sz="1200" b="1" i="1" dirty="0">
                <a:hlinkClick r:id="rId3"/>
              </a:rPr>
              <a:t>https://netmanias.com/ko/?m=view&amp;id=blog&amp;no=13939</a:t>
            </a:r>
            <a:r>
              <a:rPr lang="en-US" altLang="ko-KR" sz="1200" b="1" i="1" dirty="0"/>
              <a:t> </a:t>
            </a:r>
          </a:p>
          <a:p>
            <a:r>
              <a:rPr lang="en-US" altLang="ko-KR" sz="1200" b="1" i="1" dirty="0"/>
              <a:t>VR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and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Edge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Computing,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Dec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12,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2018</a:t>
            </a:r>
            <a:r>
              <a:rPr lang="ko-KR" altLang="en-US" sz="1200" b="1" i="1" dirty="0"/>
              <a:t> </a:t>
            </a:r>
          </a:p>
        </p:txBody>
      </p:sp>
      <p:sp>
        <p:nvSpPr>
          <p:cNvPr id="8" name="오른쪽 중괄호 7">
            <a:extLst>
              <a:ext uri="{FF2B5EF4-FFF2-40B4-BE49-F238E27FC236}">
                <a16:creationId xmlns:a16="http://schemas.microsoft.com/office/drawing/2014/main" id="{DF61C323-B947-46C6-8104-729573C27AAC}"/>
              </a:ext>
            </a:extLst>
          </p:cNvPr>
          <p:cNvSpPr/>
          <p:nvPr/>
        </p:nvSpPr>
        <p:spPr>
          <a:xfrm>
            <a:off x="5715000" y="2286000"/>
            <a:ext cx="762000" cy="2057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CBD962-9A99-4DCE-B2F1-57BF891ACB4B}"/>
              </a:ext>
            </a:extLst>
          </p:cNvPr>
          <p:cNvSpPr txBox="1"/>
          <p:nvPr/>
        </p:nvSpPr>
        <p:spPr>
          <a:xfrm>
            <a:off x="6493672" y="3101081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Edge Computing</a:t>
            </a:r>
            <a:endParaRPr lang="ko-KR" altLang="en-US" i="1" dirty="0"/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22D7B988-6D56-4A1E-B59B-39CB8991B8CA}"/>
              </a:ext>
            </a:extLst>
          </p:cNvPr>
          <p:cNvSpPr txBox="1">
            <a:spLocks/>
          </p:cNvSpPr>
          <p:nvPr/>
        </p:nvSpPr>
        <p:spPr>
          <a:xfrm>
            <a:off x="457200" y="152401"/>
            <a:ext cx="8229600" cy="609599"/>
          </a:xfrm>
          <a:prstGeom prst="rect">
            <a:avLst/>
          </a:prstGeom>
        </p:spPr>
        <p:txBody>
          <a:bodyPr/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Edge Computing</a:t>
            </a:r>
          </a:p>
        </p:txBody>
      </p:sp>
      <p:sp>
        <p:nvSpPr>
          <p:cNvPr id="11" name="바닥글 개체 틀 2">
            <a:extLst>
              <a:ext uri="{FF2B5EF4-FFF2-40B4-BE49-F238E27FC236}">
                <a16:creationId xmlns:a16="http://schemas.microsoft.com/office/drawing/2014/main" id="{48D43AD8-AE6F-41E3-8FC3-56FF2A812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29400"/>
            <a:ext cx="4800600" cy="247650"/>
          </a:xfrm>
        </p:spPr>
        <p:txBody>
          <a:bodyPr/>
          <a:lstStyle/>
          <a:p>
            <a:pPr>
              <a:defRPr/>
            </a:pPr>
            <a:r>
              <a:rPr lang="en-US" dirty="0"/>
              <a:t>3079-20-0001-00-0000-</a:t>
            </a:r>
            <a:r>
              <a:rPr lang="en-US" altLang="ko-KR" dirty="0"/>
              <a:t>low</a:t>
            </a:r>
            <a:r>
              <a:rPr lang="ko-KR" altLang="en-US" dirty="0"/>
              <a:t> </a:t>
            </a:r>
            <a:r>
              <a:rPr lang="en-US" altLang="ko-KR" dirty="0"/>
              <a:t>Latency AR/VR devices on 5G MEC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756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F9E1025-0D19-4E9E-93B8-CD26E78F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BD8E8-FEBE-4B48-A872-D5E72F1EB77B}" type="slidenum">
              <a:rPr lang="en-US" smtClean="0"/>
              <a:pPr>
                <a:defRPr/>
              </a:pPr>
              <a:t>8</a:t>
            </a:fld>
            <a:endParaRPr lang="en-US">
              <a:latin typeface="Myriad Pro" charset="0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01B93BF2-1409-47D2-A401-44BF70F373C7}"/>
              </a:ext>
            </a:extLst>
          </p:cNvPr>
          <p:cNvSpPr txBox="1">
            <a:spLocks/>
          </p:cNvSpPr>
          <p:nvPr/>
        </p:nvSpPr>
        <p:spPr>
          <a:xfrm>
            <a:off x="457200" y="152401"/>
            <a:ext cx="8229600" cy="609599"/>
          </a:xfrm>
          <a:prstGeom prst="rect">
            <a:avLst/>
          </a:prstGeom>
        </p:spPr>
        <p:txBody>
          <a:bodyPr/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Motion processing and Rendering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135532-FB81-4D59-BAC1-93A0FBB9D3A2}"/>
              </a:ext>
            </a:extLst>
          </p:cNvPr>
          <p:cNvSpPr txBox="1"/>
          <p:nvPr/>
        </p:nvSpPr>
        <p:spPr>
          <a:xfrm>
            <a:off x="457200" y="813911"/>
            <a:ext cx="446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1. Standalone HMD – FOV Rendering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8D44FA9-D75E-4DAC-AACC-3A7A0A03E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49302"/>
            <a:ext cx="6762750" cy="47529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3B43B3-5EDC-47C9-8323-20B97622B1E5}"/>
              </a:ext>
            </a:extLst>
          </p:cNvPr>
          <p:cNvSpPr txBox="1"/>
          <p:nvPr/>
        </p:nvSpPr>
        <p:spPr>
          <a:xfrm>
            <a:off x="0" y="5791200"/>
            <a:ext cx="5490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i="1" dirty="0"/>
              <a:t>※ </a:t>
            </a:r>
            <a:r>
              <a:rPr lang="en-US" altLang="ko-KR" sz="1200" b="1" i="1" dirty="0">
                <a:hlinkClick r:id="rId3"/>
              </a:rPr>
              <a:t>https://netmanias.com/ko/?m=view&amp;id=blog&amp;no=13939</a:t>
            </a:r>
            <a:r>
              <a:rPr lang="en-US" altLang="ko-KR" sz="1200" b="1" i="1" dirty="0"/>
              <a:t> </a:t>
            </a:r>
          </a:p>
          <a:p>
            <a:r>
              <a:rPr lang="en-US" altLang="ko-KR" sz="1200" b="1" i="1" dirty="0"/>
              <a:t>VR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and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Edge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Computing,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Dec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12,</a:t>
            </a:r>
            <a:r>
              <a:rPr lang="ko-KR" altLang="en-US" sz="1200" b="1" i="1" dirty="0"/>
              <a:t> </a:t>
            </a:r>
            <a:r>
              <a:rPr lang="en-US" altLang="ko-KR" sz="1200" b="1" i="1" dirty="0"/>
              <a:t>2018</a:t>
            </a:r>
            <a:r>
              <a:rPr lang="ko-KR" altLang="en-US" sz="1200" b="1" i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48ECA7-5CAF-4D05-A931-0A09F94D66EC}"/>
              </a:ext>
            </a:extLst>
          </p:cNvPr>
          <p:cNvSpPr txBox="1"/>
          <p:nvPr/>
        </p:nvSpPr>
        <p:spPr>
          <a:xfrm>
            <a:off x="3657600" y="5369957"/>
            <a:ext cx="2057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070C0"/>
                </a:solidFill>
              </a:rPr>
              <a:t>Current FOV region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1F20E2-BE7D-42BB-8290-6DA515AC69B4}"/>
              </a:ext>
            </a:extLst>
          </p:cNvPr>
          <p:cNvSpPr txBox="1"/>
          <p:nvPr/>
        </p:nvSpPr>
        <p:spPr>
          <a:xfrm>
            <a:off x="5772150" y="3002569"/>
            <a:ext cx="2057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rgbClr val="0070C0"/>
                </a:solidFill>
              </a:rPr>
              <a:t>Full-view content downloaded</a:t>
            </a:r>
            <a:endParaRPr lang="ko-KR" altLang="en-US" sz="1400" dirty="0">
              <a:solidFill>
                <a:srgbClr val="0070C0"/>
              </a:solidFill>
            </a:endParaRPr>
          </a:p>
        </p:txBody>
      </p:sp>
      <p:sp>
        <p:nvSpPr>
          <p:cNvPr id="10" name="바닥글 개체 틀 2">
            <a:extLst>
              <a:ext uri="{FF2B5EF4-FFF2-40B4-BE49-F238E27FC236}">
                <a16:creationId xmlns:a16="http://schemas.microsoft.com/office/drawing/2014/main" id="{0930D66F-73E9-4B8F-AA54-DC419A238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629400"/>
            <a:ext cx="4800600" cy="247650"/>
          </a:xfrm>
        </p:spPr>
        <p:txBody>
          <a:bodyPr/>
          <a:lstStyle/>
          <a:p>
            <a:pPr>
              <a:defRPr/>
            </a:pPr>
            <a:r>
              <a:rPr lang="en-US" dirty="0"/>
              <a:t>3079-20-0001-00-0000-</a:t>
            </a:r>
            <a:r>
              <a:rPr lang="en-US" altLang="ko-KR" dirty="0"/>
              <a:t>low</a:t>
            </a:r>
            <a:r>
              <a:rPr lang="ko-KR" altLang="en-US" dirty="0"/>
              <a:t> </a:t>
            </a:r>
            <a:r>
              <a:rPr lang="en-US" altLang="ko-KR" dirty="0"/>
              <a:t>Latency AR/VR devices on 5G MEC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661079"/>
      </p:ext>
    </p:extLst>
  </p:cSld>
  <p:clrMapOvr>
    <a:masterClrMapping/>
  </p:clrMapOvr>
</p:sld>
</file>

<file path=ppt/theme/theme1.xml><?xml version="1.0" encoding="utf-8"?>
<a:theme xmlns:a="http://schemas.openxmlformats.org/drawingml/2006/main" name="IEEE-SA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IEEE-SA Powerpoint Template</Template>
  <TotalTime>6625</TotalTime>
  <Words>1236</Words>
  <Application>Microsoft Office PowerPoint</Application>
  <PresentationFormat>화면 슬라이드 쇼(4:3)</PresentationFormat>
  <Paragraphs>268</Paragraphs>
  <Slides>19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19</vt:i4>
      </vt:variant>
    </vt:vector>
  </HeadingPairs>
  <TitlesOfParts>
    <vt:vector size="31" baseType="lpstr">
      <vt:lpstr>Geneva</vt:lpstr>
      <vt:lpstr>ＭＳ Ｐゴシック</vt:lpstr>
      <vt:lpstr>Myriad Pro</vt:lpstr>
      <vt:lpstr>游ゴシック</vt:lpstr>
      <vt:lpstr>굴림</vt:lpstr>
      <vt:lpstr>맑은 고딕</vt:lpstr>
      <vt:lpstr>Arial</vt:lpstr>
      <vt:lpstr>Times New Roman</vt:lpstr>
      <vt:lpstr>Verdana</vt:lpstr>
      <vt:lpstr>Wingdings</vt:lpstr>
      <vt:lpstr>IEEE-SA Powerpoint Template</vt:lpstr>
      <vt:lpstr>Office 테마</vt:lpstr>
      <vt:lpstr>PowerPoint 프레젠테이션</vt:lpstr>
      <vt:lpstr>Compliance with  IEEE Standards Policies and Procedures</vt:lpstr>
      <vt:lpstr>IEEE 3079 HMD Based VR Sickness Reducing Technology Dongil Dillon Seo, dillon@volercreative</vt:lpstr>
      <vt:lpstr>Contents </vt:lpstr>
      <vt:lpstr>PowerPoint 프레젠테이션</vt:lpstr>
      <vt:lpstr>PowerPoint 프레젠테이션</vt:lpstr>
      <vt:lpstr>Req. on MPT latency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Conclusions</vt:lpstr>
      <vt:lpstr>PowerPoint 프레젠테이션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 Using a Light Image</dc:title>
  <dc:creator>jkenny</dc:creator>
  <cp:lastModifiedBy>Windows 사용자</cp:lastModifiedBy>
  <cp:revision>314</cp:revision>
  <cp:lastPrinted>2018-02-28T09:01:45Z</cp:lastPrinted>
  <dcterms:created xsi:type="dcterms:W3CDTF">2014-10-13T13:02:20Z</dcterms:created>
  <dcterms:modified xsi:type="dcterms:W3CDTF">2020-02-03T02:39:22Z</dcterms:modified>
</cp:coreProperties>
</file>