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3"/>
  </p:notesMasterIdLst>
  <p:handoutMasterIdLst>
    <p:handoutMasterId r:id="rId24"/>
  </p:handoutMasterIdLst>
  <p:sldIdLst>
    <p:sldId id="325" r:id="rId4"/>
    <p:sldId id="365" r:id="rId5"/>
    <p:sldId id="366" r:id="rId6"/>
    <p:sldId id="375" r:id="rId7"/>
    <p:sldId id="458" r:id="rId8"/>
    <p:sldId id="401" r:id="rId9"/>
    <p:sldId id="380" r:id="rId10"/>
    <p:sldId id="373" r:id="rId11"/>
    <p:sldId id="374" r:id="rId12"/>
    <p:sldId id="378" r:id="rId13"/>
    <p:sldId id="381" r:id="rId14"/>
    <p:sldId id="385" r:id="rId15"/>
    <p:sldId id="382" r:id="rId16"/>
    <p:sldId id="384" r:id="rId17"/>
    <p:sldId id="388" r:id="rId18"/>
    <p:sldId id="383" r:id="rId19"/>
    <p:sldId id="394" r:id="rId20"/>
    <p:sldId id="457" r:id="rId21"/>
    <p:sldId id="35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8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3079-20-0001-00-0000-Session #13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3079-20-0001-00-0000-Session #13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3079-20-0001-00-0000-Session #13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3079-20-0001-00-0000-Session #13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3079-20-0001-00-0000-Session #13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3079-20-0001-00-0000-Session #13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3079-20-0001-00-0000-Session #13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3079-20-0001-00-0000-Session #13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3079-20-0001-00-0000-Session #13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3079-20-0001-00-0000-Session #13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3079-20-0001-00-0000-Session #13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3079-20-0001-00-0000-Session #13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3079-20-0001-00-0000-Session #13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3079-20-0001-00-0000-Session #13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3079-20-0001-00-0000-Session #13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3079-20-0001-00-0000-Session #13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3079-20-0001-00-0000-Session #13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3079-20-0001-00-0000-Session #13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3079-20-0001-00-0000-Session #13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3079-20-0001-00-0000-Session #13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3079-20-0001-00-0000-Session #13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3079-20-0001-00-0000-Session #13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3079-20-0001-00-0000-Session #13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3079-20-0001-00-0000-Session #13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3079-20-0001-00-0000-Session #13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3079-20-0001-00-0000-Session #13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3079-20-0001-00-0000-Session #13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3079-20-0001-00-0000-Session #13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a:t>#13</a:t>
            </a:r>
            <a:r>
              <a:rPr lang="ko-KR" altLang="en-US"/>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
        <p:nvSpPr>
          <p:cNvPr id="5" name="바닥글 개체 틀 1">
            <a:extLst>
              <a:ext uri="{FF2B5EF4-FFF2-40B4-BE49-F238E27FC236}">
                <a16:creationId xmlns:a16="http://schemas.microsoft.com/office/drawing/2014/main" id="{AC29C859-ECFE-4A66-9F95-473E2926D5B8}"/>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340885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
        <p:nvSpPr>
          <p:cNvPr id="7" name="바닥글 개체 틀 1">
            <a:extLst>
              <a:ext uri="{FF2B5EF4-FFF2-40B4-BE49-F238E27FC236}">
                <a16:creationId xmlns:a16="http://schemas.microsoft.com/office/drawing/2014/main" id="{B81F1042-F9D9-41D6-8CBD-B343D3A3BF8D}"/>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248947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
        <p:nvSpPr>
          <p:cNvPr id="7" name="바닥글 개체 틀 1">
            <a:extLst>
              <a:ext uri="{FF2B5EF4-FFF2-40B4-BE49-F238E27FC236}">
                <a16:creationId xmlns:a16="http://schemas.microsoft.com/office/drawing/2014/main" id="{BBBFB510-4F67-4E61-87EC-A25CA6DDF846}"/>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348833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
        <p:nvSpPr>
          <p:cNvPr id="7" name="바닥글 개체 틀 1">
            <a:extLst>
              <a:ext uri="{FF2B5EF4-FFF2-40B4-BE49-F238E27FC236}">
                <a16:creationId xmlns:a16="http://schemas.microsoft.com/office/drawing/2014/main" id="{FC8696CE-C3B2-43F4-BACC-4444B06F7232}"/>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3156915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Starting to Sponsor Ballot</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1875051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12/2016</a:t>
            </a:r>
          </a:p>
          <a:p>
            <a:pPr marL="730250" indent="-285750">
              <a:lnSpc>
                <a:spcPct val="150000"/>
              </a:lnSpc>
              <a:buFont typeface="Wingdings" panose="05000000000000000000" pitchFamily="2" charset="2"/>
              <a:buChar char="l"/>
            </a:pPr>
            <a:r>
              <a:rPr lang="en-US" altLang="ko-KR" sz="1400" dirty="0"/>
              <a:t>Working Group 1st Letter Ballot: 06/2019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09/2019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12/2019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03/2020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06/2020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08/2020</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01/2021</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cxnSp>
        <p:nvCxnSpPr>
          <p:cNvPr id="9" name="직선 화살표 연결선 8">
            <a:extLst>
              <a:ext uri="{FF2B5EF4-FFF2-40B4-BE49-F238E27FC236}">
                <a16:creationId xmlns:a16="http://schemas.microsoft.com/office/drawing/2014/main" id="{77ACE1DB-40C4-493E-B1E3-CE0A63D75930}"/>
              </a:ext>
            </a:extLst>
          </p:cNvPr>
          <p:cNvCxnSpPr/>
          <p:nvPr/>
        </p:nvCxnSpPr>
        <p:spPr>
          <a:xfrm>
            <a:off x="318545" y="5217948"/>
            <a:ext cx="821342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타원 9">
            <a:extLst>
              <a:ext uri="{FF2B5EF4-FFF2-40B4-BE49-F238E27FC236}">
                <a16:creationId xmlns:a16="http://schemas.microsoft.com/office/drawing/2014/main" id="{72E7BB7C-76E9-4278-BED4-6552CC5E7CA9}"/>
              </a:ext>
            </a:extLst>
          </p:cNvPr>
          <p:cNvSpPr/>
          <p:nvPr/>
        </p:nvSpPr>
        <p:spPr>
          <a:xfrm>
            <a:off x="8531970" y="5122026"/>
            <a:ext cx="179001" cy="191843"/>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11" name="TextBox 10">
            <a:extLst>
              <a:ext uri="{FF2B5EF4-FFF2-40B4-BE49-F238E27FC236}">
                <a16:creationId xmlns:a16="http://schemas.microsoft.com/office/drawing/2014/main" id="{4CF7B22C-E319-4598-92EF-AA6293C13784}"/>
              </a:ext>
            </a:extLst>
          </p:cNvPr>
          <p:cNvSpPr txBox="1"/>
          <p:nvPr/>
        </p:nvSpPr>
        <p:spPr>
          <a:xfrm>
            <a:off x="8281473" y="5313870"/>
            <a:ext cx="679993" cy="230832"/>
          </a:xfrm>
          <a:prstGeom prst="rect">
            <a:avLst/>
          </a:prstGeom>
          <a:noFill/>
        </p:spPr>
        <p:txBody>
          <a:bodyPr wrap="none" rtlCol="0">
            <a:spAutoFit/>
          </a:bodyPr>
          <a:lstStyle/>
          <a:p>
            <a:pPr algn="ctr"/>
            <a:r>
              <a:rPr lang="en-US" altLang="ko-KR" sz="900" dirty="0"/>
              <a:t>01/2021</a:t>
            </a:r>
            <a:endParaRPr lang="ko-KR" altLang="en-US" sz="900" dirty="0"/>
          </a:p>
        </p:txBody>
      </p:sp>
      <p:sp>
        <p:nvSpPr>
          <p:cNvPr id="12" name="TextBox 11">
            <a:extLst>
              <a:ext uri="{FF2B5EF4-FFF2-40B4-BE49-F238E27FC236}">
                <a16:creationId xmlns:a16="http://schemas.microsoft.com/office/drawing/2014/main" id="{8EA2114B-323D-43D5-8FB9-775941634094}"/>
              </a:ext>
            </a:extLst>
          </p:cNvPr>
          <p:cNvSpPr txBox="1"/>
          <p:nvPr/>
        </p:nvSpPr>
        <p:spPr>
          <a:xfrm>
            <a:off x="8233383" y="4838492"/>
            <a:ext cx="776174" cy="230832"/>
          </a:xfrm>
          <a:prstGeom prst="rect">
            <a:avLst/>
          </a:prstGeom>
          <a:noFill/>
        </p:spPr>
        <p:txBody>
          <a:bodyPr wrap="none" rtlCol="0">
            <a:spAutoFit/>
          </a:bodyPr>
          <a:lstStyle/>
          <a:p>
            <a:pPr algn="ctr"/>
            <a:r>
              <a:rPr lang="en-US" altLang="ko-KR" sz="900" dirty="0"/>
              <a:t>Publishing</a:t>
            </a:r>
            <a:endParaRPr lang="ko-KR" altLang="en-US" sz="900" dirty="0"/>
          </a:p>
        </p:txBody>
      </p:sp>
      <p:cxnSp>
        <p:nvCxnSpPr>
          <p:cNvPr id="13" name="직선 연결선 12">
            <a:extLst>
              <a:ext uri="{FF2B5EF4-FFF2-40B4-BE49-F238E27FC236}">
                <a16:creationId xmlns:a16="http://schemas.microsoft.com/office/drawing/2014/main" id="{072B149C-9921-4DE5-B172-897E45B58071}"/>
              </a:ext>
            </a:extLst>
          </p:cNvPr>
          <p:cNvCxnSpPr/>
          <p:nvPr/>
        </p:nvCxnSpPr>
        <p:spPr>
          <a:xfrm>
            <a:off x="7628047" y="5122026"/>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FF03276-1976-4161-AD28-B6AC85E67958}"/>
              </a:ext>
            </a:extLst>
          </p:cNvPr>
          <p:cNvSpPr txBox="1"/>
          <p:nvPr/>
        </p:nvSpPr>
        <p:spPr>
          <a:xfrm>
            <a:off x="7288050" y="5313870"/>
            <a:ext cx="679994" cy="230832"/>
          </a:xfrm>
          <a:prstGeom prst="rect">
            <a:avLst/>
          </a:prstGeom>
          <a:noFill/>
        </p:spPr>
        <p:txBody>
          <a:bodyPr wrap="none" rtlCol="0">
            <a:spAutoFit/>
          </a:bodyPr>
          <a:lstStyle/>
          <a:p>
            <a:pPr algn="ctr"/>
            <a:r>
              <a:rPr lang="en-US" altLang="ko-KR" sz="900" dirty="0"/>
              <a:t>10/2020</a:t>
            </a:r>
            <a:endParaRPr lang="ko-KR" altLang="en-US" sz="900" dirty="0"/>
          </a:p>
        </p:txBody>
      </p:sp>
      <p:sp>
        <p:nvSpPr>
          <p:cNvPr id="15" name="TextBox 14">
            <a:extLst>
              <a:ext uri="{FF2B5EF4-FFF2-40B4-BE49-F238E27FC236}">
                <a16:creationId xmlns:a16="http://schemas.microsoft.com/office/drawing/2014/main" id="{A0C91EBF-2AC4-4001-A4CF-DFBDD96A588D}"/>
              </a:ext>
            </a:extLst>
          </p:cNvPr>
          <p:cNvSpPr txBox="1"/>
          <p:nvPr/>
        </p:nvSpPr>
        <p:spPr>
          <a:xfrm>
            <a:off x="7102100" y="4838596"/>
            <a:ext cx="1051890" cy="230832"/>
          </a:xfrm>
          <a:prstGeom prst="rect">
            <a:avLst/>
          </a:prstGeom>
          <a:noFill/>
        </p:spPr>
        <p:txBody>
          <a:bodyPr wrap="none" rtlCol="0">
            <a:spAutoFit/>
          </a:bodyPr>
          <a:lstStyle/>
          <a:p>
            <a:pPr algn="ctr"/>
            <a:r>
              <a:rPr lang="en-US" altLang="ko-KR" sz="900" dirty="0"/>
              <a:t>SASB Approval</a:t>
            </a:r>
            <a:endParaRPr lang="ko-KR" altLang="en-US" sz="900" dirty="0"/>
          </a:p>
        </p:txBody>
      </p:sp>
      <p:cxnSp>
        <p:nvCxnSpPr>
          <p:cNvPr id="16" name="직선 연결선 15">
            <a:extLst>
              <a:ext uri="{FF2B5EF4-FFF2-40B4-BE49-F238E27FC236}">
                <a16:creationId xmlns:a16="http://schemas.microsoft.com/office/drawing/2014/main" id="{6B5F3C06-DB32-4E5A-B533-BA496827B1E7}"/>
              </a:ext>
            </a:extLst>
          </p:cNvPr>
          <p:cNvCxnSpPr/>
          <p:nvPr/>
        </p:nvCxnSpPr>
        <p:spPr>
          <a:xfrm>
            <a:off x="7082406" y="5122026"/>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557E4C2-5A2C-4357-9306-D38E5EA9361C}"/>
              </a:ext>
            </a:extLst>
          </p:cNvPr>
          <p:cNvSpPr txBox="1"/>
          <p:nvPr/>
        </p:nvSpPr>
        <p:spPr>
          <a:xfrm>
            <a:off x="6742409" y="5600843"/>
            <a:ext cx="679993" cy="230832"/>
          </a:xfrm>
          <a:prstGeom prst="rect">
            <a:avLst/>
          </a:prstGeom>
          <a:noFill/>
        </p:spPr>
        <p:txBody>
          <a:bodyPr wrap="none" rtlCol="0">
            <a:spAutoFit/>
          </a:bodyPr>
          <a:lstStyle/>
          <a:p>
            <a:pPr algn="ctr"/>
            <a:r>
              <a:rPr lang="en-US" altLang="ko-KR" sz="900" dirty="0">
                <a:solidFill>
                  <a:schemeClr val="accent6">
                    <a:lumMod val="75000"/>
                  </a:schemeClr>
                </a:solidFill>
              </a:rPr>
              <a:t>09/2020</a:t>
            </a:r>
            <a:endParaRPr lang="ko-KR" altLang="en-US" sz="900" dirty="0">
              <a:solidFill>
                <a:schemeClr val="accent6">
                  <a:lumMod val="75000"/>
                </a:schemeClr>
              </a:solidFill>
            </a:endParaRPr>
          </a:p>
        </p:txBody>
      </p:sp>
      <p:sp>
        <p:nvSpPr>
          <p:cNvPr id="18" name="TextBox 17">
            <a:extLst>
              <a:ext uri="{FF2B5EF4-FFF2-40B4-BE49-F238E27FC236}">
                <a16:creationId xmlns:a16="http://schemas.microsoft.com/office/drawing/2014/main" id="{A51D7CB7-43EA-46D7-A02C-799944958859}"/>
              </a:ext>
            </a:extLst>
          </p:cNvPr>
          <p:cNvSpPr txBox="1"/>
          <p:nvPr/>
        </p:nvSpPr>
        <p:spPr>
          <a:xfrm>
            <a:off x="6235328" y="4582465"/>
            <a:ext cx="1672253" cy="230832"/>
          </a:xfrm>
          <a:prstGeom prst="rect">
            <a:avLst/>
          </a:prstGeom>
          <a:noFill/>
        </p:spPr>
        <p:txBody>
          <a:bodyPr wrap="none" rtlCol="0">
            <a:spAutoFit/>
          </a:bodyPr>
          <a:lstStyle/>
          <a:p>
            <a:pPr algn="ctr"/>
            <a:r>
              <a:rPr lang="en-US" altLang="ko-KR" sz="900" dirty="0" err="1">
                <a:solidFill>
                  <a:schemeClr val="accent6">
                    <a:lumMod val="75000"/>
                  </a:schemeClr>
                </a:solidFill>
              </a:rPr>
              <a:t>RevCom</a:t>
            </a:r>
            <a:r>
              <a:rPr lang="en-US" altLang="ko-KR" sz="900" dirty="0">
                <a:solidFill>
                  <a:schemeClr val="accent6">
                    <a:lumMod val="75000"/>
                  </a:schemeClr>
                </a:solidFill>
              </a:rPr>
              <a:t> comment review</a:t>
            </a:r>
            <a:endParaRPr lang="ko-KR" altLang="en-US" sz="900" dirty="0">
              <a:solidFill>
                <a:schemeClr val="accent6">
                  <a:lumMod val="75000"/>
                </a:schemeClr>
              </a:solidFill>
            </a:endParaRPr>
          </a:p>
        </p:txBody>
      </p:sp>
      <p:cxnSp>
        <p:nvCxnSpPr>
          <p:cNvPr id="19" name="직선 연결선 18">
            <a:extLst>
              <a:ext uri="{FF2B5EF4-FFF2-40B4-BE49-F238E27FC236}">
                <a16:creationId xmlns:a16="http://schemas.microsoft.com/office/drawing/2014/main" id="{CF8842D9-232E-4A10-A6F2-03F2C08B62C8}"/>
              </a:ext>
            </a:extLst>
          </p:cNvPr>
          <p:cNvCxnSpPr>
            <a:cxnSpLocks/>
            <a:endCxn id="17" idx="0"/>
          </p:cNvCxnSpPr>
          <p:nvPr/>
        </p:nvCxnSpPr>
        <p:spPr>
          <a:xfrm flipH="1">
            <a:off x="7082406" y="5175354"/>
            <a:ext cx="2036" cy="425488"/>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0" name="직선 연결선 19">
            <a:extLst>
              <a:ext uri="{FF2B5EF4-FFF2-40B4-BE49-F238E27FC236}">
                <a16:creationId xmlns:a16="http://schemas.microsoft.com/office/drawing/2014/main" id="{100F101C-4DD1-4184-ABF2-5F683E7149A4}"/>
              </a:ext>
            </a:extLst>
          </p:cNvPr>
          <p:cNvCxnSpPr>
            <a:cxnSpLocks/>
            <a:stCxn id="18" idx="2"/>
          </p:cNvCxnSpPr>
          <p:nvPr/>
        </p:nvCxnSpPr>
        <p:spPr>
          <a:xfrm>
            <a:off x="7071455" y="4813296"/>
            <a:ext cx="8918" cy="339627"/>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1" name="직선 연결선 20">
            <a:extLst>
              <a:ext uri="{FF2B5EF4-FFF2-40B4-BE49-F238E27FC236}">
                <a16:creationId xmlns:a16="http://schemas.microsoft.com/office/drawing/2014/main" id="{703D14DE-4DF6-4E30-BDD0-E3404E5DD06E}"/>
              </a:ext>
            </a:extLst>
          </p:cNvPr>
          <p:cNvCxnSpPr/>
          <p:nvPr/>
        </p:nvCxnSpPr>
        <p:spPr>
          <a:xfrm>
            <a:off x="6523505" y="5107269"/>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C4DDA4B-E55B-40FD-BF9B-C44E242C5EDD}"/>
              </a:ext>
            </a:extLst>
          </p:cNvPr>
          <p:cNvSpPr txBox="1"/>
          <p:nvPr/>
        </p:nvSpPr>
        <p:spPr>
          <a:xfrm>
            <a:off x="6183508" y="5308839"/>
            <a:ext cx="679993" cy="230832"/>
          </a:xfrm>
          <a:prstGeom prst="rect">
            <a:avLst/>
          </a:prstGeom>
          <a:noFill/>
        </p:spPr>
        <p:txBody>
          <a:bodyPr wrap="none" rtlCol="0">
            <a:spAutoFit/>
          </a:bodyPr>
          <a:lstStyle/>
          <a:p>
            <a:pPr algn="ctr"/>
            <a:r>
              <a:rPr lang="en-US" altLang="ko-KR" sz="900" dirty="0">
                <a:solidFill>
                  <a:srgbClr val="FF0000"/>
                </a:solidFill>
              </a:rPr>
              <a:t>08/2020</a:t>
            </a:r>
            <a:endParaRPr lang="ko-KR" altLang="en-US" sz="900" dirty="0">
              <a:solidFill>
                <a:srgbClr val="FF0000"/>
              </a:solidFill>
            </a:endParaRPr>
          </a:p>
        </p:txBody>
      </p:sp>
      <p:sp>
        <p:nvSpPr>
          <p:cNvPr id="23" name="TextBox 22">
            <a:extLst>
              <a:ext uri="{FF2B5EF4-FFF2-40B4-BE49-F238E27FC236}">
                <a16:creationId xmlns:a16="http://schemas.microsoft.com/office/drawing/2014/main" id="{E5C02C34-A2BC-45ED-B3AF-DF68EA178EB9}"/>
              </a:ext>
            </a:extLst>
          </p:cNvPr>
          <p:cNvSpPr txBox="1"/>
          <p:nvPr/>
        </p:nvSpPr>
        <p:spPr>
          <a:xfrm>
            <a:off x="5833253" y="4834301"/>
            <a:ext cx="1380506" cy="230832"/>
          </a:xfrm>
          <a:prstGeom prst="rect">
            <a:avLst/>
          </a:prstGeom>
          <a:noFill/>
        </p:spPr>
        <p:txBody>
          <a:bodyPr wrap="none" rtlCol="0">
            <a:spAutoFit/>
          </a:bodyPr>
          <a:lstStyle/>
          <a:p>
            <a:pPr algn="ctr"/>
            <a:r>
              <a:rPr lang="en-US" altLang="ko-KR" sz="900" b="1" dirty="0">
                <a:solidFill>
                  <a:srgbClr val="FF0000"/>
                </a:solidFill>
              </a:rPr>
              <a:t>Submit to </a:t>
            </a:r>
            <a:r>
              <a:rPr lang="en-US" altLang="ko-KR" sz="900" b="1" dirty="0" err="1">
                <a:solidFill>
                  <a:srgbClr val="FF0000"/>
                </a:solidFill>
              </a:rPr>
              <a:t>RevCom</a:t>
            </a:r>
            <a:endParaRPr lang="ko-KR" altLang="en-US" sz="900" b="1" dirty="0">
              <a:solidFill>
                <a:srgbClr val="FF0000"/>
              </a:solidFill>
            </a:endParaRPr>
          </a:p>
        </p:txBody>
      </p:sp>
      <p:cxnSp>
        <p:nvCxnSpPr>
          <p:cNvPr id="24" name="직선 연결선 23">
            <a:extLst>
              <a:ext uri="{FF2B5EF4-FFF2-40B4-BE49-F238E27FC236}">
                <a16:creationId xmlns:a16="http://schemas.microsoft.com/office/drawing/2014/main" id="{588A33E9-B4C3-44BF-B2A4-DCB7D5DC7C30}"/>
              </a:ext>
            </a:extLst>
          </p:cNvPr>
          <p:cNvCxnSpPr/>
          <p:nvPr/>
        </p:nvCxnSpPr>
        <p:spPr>
          <a:xfrm>
            <a:off x="6069117" y="5122026"/>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57A2CED-E31B-40E7-8EC6-BD6F0576FF03}"/>
              </a:ext>
            </a:extLst>
          </p:cNvPr>
          <p:cNvSpPr txBox="1"/>
          <p:nvPr/>
        </p:nvSpPr>
        <p:spPr>
          <a:xfrm>
            <a:off x="5729119" y="5600843"/>
            <a:ext cx="679993" cy="230832"/>
          </a:xfrm>
          <a:prstGeom prst="rect">
            <a:avLst/>
          </a:prstGeom>
          <a:noFill/>
        </p:spPr>
        <p:txBody>
          <a:bodyPr wrap="none" rtlCol="0">
            <a:spAutoFit/>
          </a:bodyPr>
          <a:lstStyle/>
          <a:p>
            <a:pPr algn="ctr"/>
            <a:r>
              <a:rPr lang="en-US" altLang="ko-KR" sz="900" dirty="0">
                <a:solidFill>
                  <a:srgbClr val="0070C0"/>
                </a:solidFill>
              </a:rPr>
              <a:t>07/2020</a:t>
            </a:r>
            <a:endParaRPr lang="ko-KR" altLang="en-US" sz="900" dirty="0">
              <a:solidFill>
                <a:srgbClr val="0070C0"/>
              </a:solidFill>
            </a:endParaRPr>
          </a:p>
        </p:txBody>
      </p:sp>
      <p:cxnSp>
        <p:nvCxnSpPr>
          <p:cNvPr id="26" name="직선 연결선 25">
            <a:extLst>
              <a:ext uri="{FF2B5EF4-FFF2-40B4-BE49-F238E27FC236}">
                <a16:creationId xmlns:a16="http://schemas.microsoft.com/office/drawing/2014/main" id="{01BFBE62-858C-414C-B98F-7438C41D1FAA}"/>
              </a:ext>
            </a:extLst>
          </p:cNvPr>
          <p:cNvCxnSpPr>
            <a:cxnSpLocks/>
            <a:endCxn id="25" idx="0"/>
          </p:cNvCxnSpPr>
          <p:nvPr/>
        </p:nvCxnSpPr>
        <p:spPr>
          <a:xfrm>
            <a:off x="6069115" y="5308839"/>
            <a:ext cx="1" cy="292004"/>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61D6193E-874E-49DA-A5C6-AB3732BAC7E5}"/>
              </a:ext>
            </a:extLst>
          </p:cNvPr>
          <p:cNvSpPr txBox="1"/>
          <p:nvPr/>
        </p:nvSpPr>
        <p:spPr>
          <a:xfrm>
            <a:off x="5209748" y="4177222"/>
            <a:ext cx="1718740" cy="369332"/>
          </a:xfrm>
          <a:prstGeom prst="rect">
            <a:avLst/>
          </a:prstGeom>
          <a:noFill/>
        </p:spPr>
        <p:txBody>
          <a:bodyPr wrap="none" rtlCol="0">
            <a:spAutoFit/>
          </a:bodyPr>
          <a:lstStyle/>
          <a:p>
            <a:pPr algn="ctr"/>
            <a:r>
              <a:rPr lang="en-US" altLang="ko-KR" sz="900" dirty="0">
                <a:solidFill>
                  <a:srgbClr val="0070C0"/>
                </a:solidFill>
              </a:rPr>
              <a:t>Sent comment to the WG</a:t>
            </a:r>
          </a:p>
          <a:p>
            <a:pPr algn="ctr"/>
            <a:r>
              <a:rPr lang="en-US" altLang="ko-KR" sz="900" dirty="0">
                <a:solidFill>
                  <a:srgbClr val="0070C0"/>
                </a:solidFill>
              </a:rPr>
              <a:t>Ballot Resolution Telecon1</a:t>
            </a:r>
            <a:endParaRPr lang="ko-KR" altLang="en-US" sz="900" dirty="0">
              <a:solidFill>
                <a:srgbClr val="0070C0"/>
              </a:solidFill>
            </a:endParaRPr>
          </a:p>
        </p:txBody>
      </p:sp>
      <p:cxnSp>
        <p:nvCxnSpPr>
          <p:cNvPr id="28" name="직선 연결선 27">
            <a:extLst>
              <a:ext uri="{FF2B5EF4-FFF2-40B4-BE49-F238E27FC236}">
                <a16:creationId xmlns:a16="http://schemas.microsoft.com/office/drawing/2014/main" id="{6EF88702-D6A4-4152-B481-8D3E8F2E2D2F}"/>
              </a:ext>
            </a:extLst>
          </p:cNvPr>
          <p:cNvCxnSpPr>
            <a:cxnSpLocks/>
            <a:stCxn id="27" idx="2"/>
          </p:cNvCxnSpPr>
          <p:nvPr/>
        </p:nvCxnSpPr>
        <p:spPr>
          <a:xfrm flipH="1">
            <a:off x="6069114" y="4546554"/>
            <a:ext cx="4" cy="692991"/>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cxnSp>
        <p:nvCxnSpPr>
          <p:cNvPr id="29" name="직선 연결선 28">
            <a:extLst>
              <a:ext uri="{FF2B5EF4-FFF2-40B4-BE49-F238E27FC236}">
                <a16:creationId xmlns:a16="http://schemas.microsoft.com/office/drawing/2014/main" id="{42BF6622-E37F-4230-B91A-7D62B910F362}"/>
              </a:ext>
            </a:extLst>
          </p:cNvPr>
          <p:cNvCxnSpPr/>
          <p:nvPr/>
        </p:nvCxnSpPr>
        <p:spPr>
          <a:xfrm>
            <a:off x="5635382" y="5122026"/>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7979952-CBDF-47DC-A65F-5CA1DDE2E465}"/>
              </a:ext>
            </a:extLst>
          </p:cNvPr>
          <p:cNvSpPr txBox="1"/>
          <p:nvPr/>
        </p:nvSpPr>
        <p:spPr>
          <a:xfrm>
            <a:off x="5295384" y="5317749"/>
            <a:ext cx="679993" cy="230832"/>
          </a:xfrm>
          <a:prstGeom prst="rect">
            <a:avLst/>
          </a:prstGeom>
          <a:noFill/>
        </p:spPr>
        <p:txBody>
          <a:bodyPr wrap="none" rtlCol="0">
            <a:spAutoFit/>
          </a:bodyPr>
          <a:lstStyle/>
          <a:p>
            <a:pPr algn="ctr"/>
            <a:r>
              <a:rPr lang="en-US" altLang="ko-KR" sz="900" dirty="0">
                <a:solidFill>
                  <a:srgbClr val="FF0000"/>
                </a:solidFill>
              </a:rPr>
              <a:t>06/2020</a:t>
            </a:r>
            <a:endParaRPr lang="ko-KR" altLang="en-US" sz="900" dirty="0">
              <a:solidFill>
                <a:srgbClr val="FF0000"/>
              </a:solidFill>
            </a:endParaRPr>
          </a:p>
        </p:txBody>
      </p:sp>
      <p:sp>
        <p:nvSpPr>
          <p:cNvPr id="31" name="TextBox 30">
            <a:extLst>
              <a:ext uri="{FF2B5EF4-FFF2-40B4-BE49-F238E27FC236}">
                <a16:creationId xmlns:a16="http://schemas.microsoft.com/office/drawing/2014/main" id="{F5132929-5C1E-4D5B-B7C7-C0EADA6BC723}"/>
              </a:ext>
            </a:extLst>
          </p:cNvPr>
          <p:cNvSpPr txBox="1"/>
          <p:nvPr/>
        </p:nvSpPr>
        <p:spPr>
          <a:xfrm>
            <a:off x="4936313" y="4600286"/>
            <a:ext cx="1398140" cy="369332"/>
          </a:xfrm>
          <a:prstGeom prst="rect">
            <a:avLst/>
          </a:prstGeom>
          <a:noFill/>
        </p:spPr>
        <p:txBody>
          <a:bodyPr wrap="none" rtlCol="0">
            <a:spAutoFit/>
          </a:bodyPr>
          <a:lstStyle/>
          <a:p>
            <a:pPr algn="ctr"/>
            <a:r>
              <a:rPr lang="en-US" altLang="ko-KR" sz="900" b="1" dirty="0">
                <a:solidFill>
                  <a:srgbClr val="FF0000"/>
                </a:solidFill>
              </a:rPr>
              <a:t>Start Recirculation</a:t>
            </a:r>
          </a:p>
          <a:p>
            <a:pPr algn="ctr"/>
            <a:r>
              <a:rPr lang="en-US" altLang="ko-KR" sz="900" b="1" dirty="0">
                <a:solidFill>
                  <a:srgbClr val="FF0000"/>
                </a:solidFill>
              </a:rPr>
              <a:t>2</a:t>
            </a:r>
            <a:r>
              <a:rPr lang="en-US" altLang="ko-KR" sz="900" b="1" baseline="30000" dirty="0">
                <a:solidFill>
                  <a:srgbClr val="FF0000"/>
                </a:solidFill>
              </a:rPr>
              <a:t>nd</a:t>
            </a:r>
            <a:r>
              <a:rPr lang="en-US" altLang="ko-KR" sz="900" b="1" dirty="0">
                <a:solidFill>
                  <a:srgbClr val="FF0000"/>
                </a:solidFill>
              </a:rPr>
              <a:t> Ballot</a:t>
            </a:r>
            <a:endParaRPr lang="ko-KR" altLang="en-US" sz="900" b="1" dirty="0">
              <a:solidFill>
                <a:srgbClr val="FF0000"/>
              </a:solidFill>
            </a:endParaRPr>
          </a:p>
        </p:txBody>
      </p:sp>
      <p:cxnSp>
        <p:nvCxnSpPr>
          <p:cNvPr id="32" name="직선 연결선 31">
            <a:extLst>
              <a:ext uri="{FF2B5EF4-FFF2-40B4-BE49-F238E27FC236}">
                <a16:creationId xmlns:a16="http://schemas.microsoft.com/office/drawing/2014/main" id="{3551A3CD-77CC-4288-9E55-50899C2277F4}"/>
              </a:ext>
            </a:extLst>
          </p:cNvPr>
          <p:cNvCxnSpPr>
            <a:cxnSpLocks/>
            <a:stCxn id="31" idx="2"/>
          </p:cNvCxnSpPr>
          <p:nvPr/>
        </p:nvCxnSpPr>
        <p:spPr>
          <a:xfrm flipH="1">
            <a:off x="5635381" y="4969618"/>
            <a:ext cx="2" cy="248330"/>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3" name="직선 연결선 32">
            <a:extLst>
              <a:ext uri="{FF2B5EF4-FFF2-40B4-BE49-F238E27FC236}">
                <a16:creationId xmlns:a16="http://schemas.microsoft.com/office/drawing/2014/main" id="{C440E8B1-C83D-4806-AE09-B689DCF341DE}"/>
              </a:ext>
            </a:extLst>
          </p:cNvPr>
          <p:cNvCxnSpPr/>
          <p:nvPr/>
        </p:nvCxnSpPr>
        <p:spPr>
          <a:xfrm>
            <a:off x="5217210" y="5125905"/>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직선 연결선 33">
            <a:extLst>
              <a:ext uri="{FF2B5EF4-FFF2-40B4-BE49-F238E27FC236}">
                <a16:creationId xmlns:a16="http://schemas.microsoft.com/office/drawing/2014/main" id="{9802760D-761F-47E7-9B67-92375D8F8EAA}"/>
              </a:ext>
            </a:extLst>
          </p:cNvPr>
          <p:cNvCxnSpPr/>
          <p:nvPr/>
        </p:nvCxnSpPr>
        <p:spPr>
          <a:xfrm>
            <a:off x="4774160" y="5128865"/>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직선 연결선 34">
            <a:extLst>
              <a:ext uri="{FF2B5EF4-FFF2-40B4-BE49-F238E27FC236}">
                <a16:creationId xmlns:a16="http://schemas.microsoft.com/office/drawing/2014/main" id="{C5598B47-AD3B-4770-AF12-B063869B1DC7}"/>
              </a:ext>
            </a:extLst>
          </p:cNvPr>
          <p:cNvCxnSpPr/>
          <p:nvPr/>
        </p:nvCxnSpPr>
        <p:spPr>
          <a:xfrm>
            <a:off x="4310082" y="5122026"/>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직선 연결선 35">
            <a:extLst>
              <a:ext uri="{FF2B5EF4-FFF2-40B4-BE49-F238E27FC236}">
                <a16:creationId xmlns:a16="http://schemas.microsoft.com/office/drawing/2014/main" id="{7ECEDB3D-E19E-485B-B235-0D9441DD3F4B}"/>
              </a:ext>
            </a:extLst>
          </p:cNvPr>
          <p:cNvCxnSpPr/>
          <p:nvPr/>
        </p:nvCxnSpPr>
        <p:spPr>
          <a:xfrm>
            <a:off x="3869462" y="5122026"/>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직선 연결선 36">
            <a:extLst>
              <a:ext uri="{FF2B5EF4-FFF2-40B4-BE49-F238E27FC236}">
                <a16:creationId xmlns:a16="http://schemas.microsoft.com/office/drawing/2014/main" id="{DCC578E5-02F8-43A4-BC7D-DBC815E7DDB2}"/>
              </a:ext>
            </a:extLst>
          </p:cNvPr>
          <p:cNvCxnSpPr/>
          <p:nvPr/>
        </p:nvCxnSpPr>
        <p:spPr>
          <a:xfrm>
            <a:off x="3394418" y="5117449"/>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직선 연결선 37">
            <a:extLst>
              <a:ext uri="{FF2B5EF4-FFF2-40B4-BE49-F238E27FC236}">
                <a16:creationId xmlns:a16="http://schemas.microsoft.com/office/drawing/2014/main" id="{52D7E819-60E0-42E4-88FC-51F4097EEE9C}"/>
              </a:ext>
            </a:extLst>
          </p:cNvPr>
          <p:cNvCxnSpPr/>
          <p:nvPr/>
        </p:nvCxnSpPr>
        <p:spPr>
          <a:xfrm>
            <a:off x="2931922" y="5122026"/>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직선 연결선 38">
            <a:extLst>
              <a:ext uri="{FF2B5EF4-FFF2-40B4-BE49-F238E27FC236}">
                <a16:creationId xmlns:a16="http://schemas.microsoft.com/office/drawing/2014/main" id="{9186AC85-573E-42FC-B4CA-59F2E5E21B00}"/>
              </a:ext>
            </a:extLst>
          </p:cNvPr>
          <p:cNvCxnSpPr/>
          <p:nvPr/>
        </p:nvCxnSpPr>
        <p:spPr>
          <a:xfrm>
            <a:off x="2470649" y="5136244"/>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4FAE6B0-413A-408E-ADF0-B8D6A38CF2A6}"/>
              </a:ext>
            </a:extLst>
          </p:cNvPr>
          <p:cNvSpPr txBox="1"/>
          <p:nvPr/>
        </p:nvSpPr>
        <p:spPr>
          <a:xfrm>
            <a:off x="4880033" y="5600842"/>
            <a:ext cx="679993" cy="230832"/>
          </a:xfrm>
          <a:prstGeom prst="rect">
            <a:avLst/>
          </a:prstGeom>
          <a:noFill/>
        </p:spPr>
        <p:txBody>
          <a:bodyPr wrap="none" rtlCol="0">
            <a:spAutoFit/>
          </a:bodyPr>
          <a:lstStyle>
            <a:defPPr>
              <a:defRPr lang="en-US"/>
            </a:defPPr>
            <a:lvl1pPr algn="ctr">
              <a:defRPr sz="1000">
                <a:solidFill>
                  <a:schemeClr val="accent6">
                    <a:lumMod val="75000"/>
                  </a:schemeClr>
                </a:solidFill>
              </a:defRPr>
            </a:lvl1pPr>
          </a:lstStyle>
          <a:p>
            <a:r>
              <a:rPr lang="en-US" altLang="ko-KR" sz="900" dirty="0"/>
              <a:t>05/2020</a:t>
            </a:r>
            <a:endParaRPr lang="ko-KR" altLang="en-US" sz="900" dirty="0"/>
          </a:p>
        </p:txBody>
      </p:sp>
      <p:sp>
        <p:nvSpPr>
          <p:cNvPr id="41" name="TextBox 40">
            <a:extLst>
              <a:ext uri="{FF2B5EF4-FFF2-40B4-BE49-F238E27FC236}">
                <a16:creationId xmlns:a16="http://schemas.microsoft.com/office/drawing/2014/main" id="{37243C67-D2EA-4181-9EB7-917060312CBB}"/>
              </a:ext>
            </a:extLst>
          </p:cNvPr>
          <p:cNvSpPr txBox="1"/>
          <p:nvPr/>
        </p:nvSpPr>
        <p:spPr>
          <a:xfrm>
            <a:off x="4432636" y="5317749"/>
            <a:ext cx="679993" cy="230832"/>
          </a:xfrm>
          <a:prstGeom prst="rect">
            <a:avLst/>
          </a:prstGeom>
          <a:noFill/>
        </p:spPr>
        <p:txBody>
          <a:bodyPr wrap="none" rtlCol="0">
            <a:spAutoFit/>
          </a:bodyPr>
          <a:lstStyle/>
          <a:p>
            <a:pPr algn="ctr"/>
            <a:r>
              <a:rPr lang="en-US" altLang="ko-KR" sz="900" dirty="0"/>
              <a:t>04/2020</a:t>
            </a:r>
            <a:endParaRPr lang="ko-KR" altLang="en-US" sz="900" dirty="0"/>
          </a:p>
        </p:txBody>
      </p:sp>
      <p:sp>
        <p:nvSpPr>
          <p:cNvPr id="42" name="TextBox 41">
            <a:extLst>
              <a:ext uri="{FF2B5EF4-FFF2-40B4-BE49-F238E27FC236}">
                <a16:creationId xmlns:a16="http://schemas.microsoft.com/office/drawing/2014/main" id="{6504D6AE-B7AB-430E-AE06-069F42849BE2}"/>
              </a:ext>
            </a:extLst>
          </p:cNvPr>
          <p:cNvSpPr txBox="1"/>
          <p:nvPr/>
        </p:nvSpPr>
        <p:spPr>
          <a:xfrm>
            <a:off x="3970084" y="5600842"/>
            <a:ext cx="679994" cy="230832"/>
          </a:xfrm>
          <a:prstGeom prst="rect">
            <a:avLst/>
          </a:prstGeom>
          <a:noFill/>
        </p:spPr>
        <p:txBody>
          <a:bodyPr wrap="none" rtlCol="0">
            <a:spAutoFit/>
          </a:bodyPr>
          <a:lstStyle/>
          <a:p>
            <a:pPr algn="ctr"/>
            <a:r>
              <a:rPr lang="en-US" altLang="ko-KR" sz="900" dirty="0"/>
              <a:t>03/2020</a:t>
            </a:r>
            <a:endParaRPr lang="ko-KR" altLang="en-US" sz="900" dirty="0"/>
          </a:p>
        </p:txBody>
      </p:sp>
      <p:sp>
        <p:nvSpPr>
          <p:cNvPr id="43" name="TextBox 42">
            <a:extLst>
              <a:ext uri="{FF2B5EF4-FFF2-40B4-BE49-F238E27FC236}">
                <a16:creationId xmlns:a16="http://schemas.microsoft.com/office/drawing/2014/main" id="{49460CCA-687B-4034-90F9-B74AD2480DC1}"/>
              </a:ext>
            </a:extLst>
          </p:cNvPr>
          <p:cNvSpPr txBox="1"/>
          <p:nvPr/>
        </p:nvSpPr>
        <p:spPr>
          <a:xfrm>
            <a:off x="3531295" y="5317749"/>
            <a:ext cx="679993" cy="230832"/>
          </a:xfrm>
          <a:prstGeom prst="rect">
            <a:avLst/>
          </a:prstGeom>
          <a:noFill/>
        </p:spPr>
        <p:txBody>
          <a:bodyPr wrap="none" rtlCol="0">
            <a:spAutoFit/>
          </a:bodyPr>
          <a:lstStyle/>
          <a:p>
            <a:pPr algn="ctr"/>
            <a:r>
              <a:rPr lang="en-US" altLang="ko-KR" sz="900" dirty="0"/>
              <a:t>02/2020</a:t>
            </a:r>
            <a:endParaRPr lang="ko-KR" altLang="en-US" sz="900" dirty="0"/>
          </a:p>
        </p:txBody>
      </p:sp>
      <p:sp>
        <p:nvSpPr>
          <p:cNvPr id="44" name="TextBox 43">
            <a:extLst>
              <a:ext uri="{FF2B5EF4-FFF2-40B4-BE49-F238E27FC236}">
                <a16:creationId xmlns:a16="http://schemas.microsoft.com/office/drawing/2014/main" id="{08FAF956-29B9-4C1B-89B6-D864397280F6}"/>
              </a:ext>
            </a:extLst>
          </p:cNvPr>
          <p:cNvSpPr txBox="1"/>
          <p:nvPr/>
        </p:nvSpPr>
        <p:spPr>
          <a:xfrm>
            <a:off x="3054421" y="5600842"/>
            <a:ext cx="679993" cy="230832"/>
          </a:xfrm>
          <a:prstGeom prst="rect">
            <a:avLst/>
          </a:prstGeom>
          <a:noFill/>
        </p:spPr>
        <p:txBody>
          <a:bodyPr wrap="none" rtlCol="0">
            <a:spAutoFit/>
          </a:bodyPr>
          <a:lstStyle/>
          <a:p>
            <a:pPr algn="ctr"/>
            <a:r>
              <a:rPr lang="en-US" altLang="ko-KR" sz="900" dirty="0"/>
              <a:t>12/2019</a:t>
            </a:r>
            <a:endParaRPr lang="ko-KR" altLang="en-US" sz="900" dirty="0"/>
          </a:p>
        </p:txBody>
      </p:sp>
      <p:sp>
        <p:nvSpPr>
          <p:cNvPr id="45" name="TextBox 44">
            <a:extLst>
              <a:ext uri="{FF2B5EF4-FFF2-40B4-BE49-F238E27FC236}">
                <a16:creationId xmlns:a16="http://schemas.microsoft.com/office/drawing/2014/main" id="{286061FF-27BF-4123-8547-E17A764459A9}"/>
              </a:ext>
            </a:extLst>
          </p:cNvPr>
          <p:cNvSpPr txBox="1"/>
          <p:nvPr/>
        </p:nvSpPr>
        <p:spPr>
          <a:xfrm>
            <a:off x="2594874" y="5327412"/>
            <a:ext cx="679993" cy="230832"/>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sz="900" dirty="0"/>
              <a:t>11/2019</a:t>
            </a:r>
            <a:endParaRPr lang="ko-KR" altLang="en-US" sz="900" dirty="0"/>
          </a:p>
        </p:txBody>
      </p:sp>
      <p:sp>
        <p:nvSpPr>
          <p:cNvPr id="46" name="TextBox 45">
            <a:extLst>
              <a:ext uri="{FF2B5EF4-FFF2-40B4-BE49-F238E27FC236}">
                <a16:creationId xmlns:a16="http://schemas.microsoft.com/office/drawing/2014/main" id="{1A6BD3A5-6472-4883-BEDC-B7B1C536829A}"/>
              </a:ext>
            </a:extLst>
          </p:cNvPr>
          <p:cNvSpPr txBox="1"/>
          <p:nvPr/>
        </p:nvSpPr>
        <p:spPr>
          <a:xfrm>
            <a:off x="2133600" y="5600841"/>
            <a:ext cx="679993" cy="230832"/>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sz="900" dirty="0"/>
              <a:t>12/2019</a:t>
            </a:r>
            <a:endParaRPr lang="ko-KR" altLang="en-US" sz="900" dirty="0"/>
          </a:p>
        </p:txBody>
      </p:sp>
      <p:cxnSp>
        <p:nvCxnSpPr>
          <p:cNvPr id="47" name="직선 연결선 46">
            <a:extLst>
              <a:ext uri="{FF2B5EF4-FFF2-40B4-BE49-F238E27FC236}">
                <a16:creationId xmlns:a16="http://schemas.microsoft.com/office/drawing/2014/main" id="{D5303403-D092-456A-B308-A6CD9DAC1600}"/>
              </a:ext>
            </a:extLst>
          </p:cNvPr>
          <p:cNvCxnSpPr/>
          <p:nvPr/>
        </p:nvCxnSpPr>
        <p:spPr>
          <a:xfrm>
            <a:off x="1241459" y="5128326"/>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761E31B-E680-491B-A95A-2B22D00FB176}"/>
              </a:ext>
            </a:extLst>
          </p:cNvPr>
          <p:cNvSpPr txBox="1"/>
          <p:nvPr/>
        </p:nvSpPr>
        <p:spPr>
          <a:xfrm>
            <a:off x="901462" y="5327410"/>
            <a:ext cx="679993" cy="230832"/>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sz="900" dirty="0"/>
              <a:t>09/2019</a:t>
            </a:r>
            <a:endParaRPr lang="ko-KR" altLang="en-US" sz="900" dirty="0"/>
          </a:p>
        </p:txBody>
      </p:sp>
      <p:cxnSp>
        <p:nvCxnSpPr>
          <p:cNvPr id="49" name="직선 연결선 48">
            <a:extLst>
              <a:ext uri="{FF2B5EF4-FFF2-40B4-BE49-F238E27FC236}">
                <a16:creationId xmlns:a16="http://schemas.microsoft.com/office/drawing/2014/main" id="{85DB8EF0-83E9-4C7A-9343-68209A37DF3D}"/>
              </a:ext>
            </a:extLst>
          </p:cNvPr>
          <p:cNvCxnSpPr/>
          <p:nvPr/>
        </p:nvCxnSpPr>
        <p:spPr>
          <a:xfrm>
            <a:off x="681854" y="5117449"/>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FC2918C8-8A75-44D6-A8FB-A37A93B124BE}"/>
              </a:ext>
            </a:extLst>
          </p:cNvPr>
          <p:cNvSpPr txBox="1"/>
          <p:nvPr/>
        </p:nvSpPr>
        <p:spPr>
          <a:xfrm>
            <a:off x="342263" y="5327410"/>
            <a:ext cx="679993" cy="230832"/>
          </a:xfrm>
          <a:prstGeom prst="rect">
            <a:avLst/>
          </a:prstGeom>
          <a:noFill/>
        </p:spPr>
        <p:txBody>
          <a:bodyPr wrap="none" rtlCol="0">
            <a:spAutoFit/>
          </a:bodyPr>
          <a:lstStyle/>
          <a:p>
            <a:pPr algn="ctr"/>
            <a:r>
              <a:rPr lang="en-US" altLang="ko-KR" sz="900" dirty="0"/>
              <a:t>07/2019</a:t>
            </a:r>
            <a:endParaRPr lang="ko-KR" altLang="en-US" sz="900" dirty="0"/>
          </a:p>
        </p:txBody>
      </p:sp>
      <p:sp>
        <p:nvSpPr>
          <p:cNvPr id="51" name="TextBox 50">
            <a:extLst>
              <a:ext uri="{FF2B5EF4-FFF2-40B4-BE49-F238E27FC236}">
                <a16:creationId xmlns:a16="http://schemas.microsoft.com/office/drawing/2014/main" id="{2D022D4D-A4C3-48CD-8281-9C43F8277142}"/>
              </a:ext>
            </a:extLst>
          </p:cNvPr>
          <p:cNvSpPr txBox="1"/>
          <p:nvPr/>
        </p:nvSpPr>
        <p:spPr>
          <a:xfrm>
            <a:off x="3609968" y="4585524"/>
            <a:ext cx="1398140" cy="369332"/>
          </a:xfrm>
          <a:prstGeom prst="rect">
            <a:avLst/>
          </a:prstGeom>
          <a:noFill/>
        </p:spPr>
        <p:txBody>
          <a:bodyPr wrap="none" rtlCol="0">
            <a:spAutoFit/>
          </a:bodyPr>
          <a:lstStyle/>
          <a:p>
            <a:pPr algn="ctr"/>
            <a:r>
              <a:rPr lang="en-US" altLang="ko-KR" sz="900" b="1" dirty="0">
                <a:solidFill>
                  <a:srgbClr val="FF0000"/>
                </a:solidFill>
              </a:rPr>
              <a:t>Start Recirculation</a:t>
            </a:r>
          </a:p>
          <a:p>
            <a:pPr algn="ctr"/>
            <a:r>
              <a:rPr lang="en-US" altLang="ko-KR" sz="900" b="1" dirty="0">
                <a:solidFill>
                  <a:srgbClr val="FF0000"/>
                </a:solidFill>
              </a:rPr>
              <a:t>1</a:t>
            </a:r>
            <a:r>
              <a:rPr lang="en-US" altLang="ko-KR" sz="900" b="1" baseline="30000" dirty="0">
                <a:solidFill>
                  <a:srgbClr val="FF0000"/>
                </a:solidFill>
              </a:rPr>
              <a:t>st</a:t>
            </a:r>
            <a:r>
              <a:rPr lang="en-US" altLang="ko-KR" sz="900" b="1" dirty="0">
                <a:solidFill>
                  <a:srgbClr val="FF0000"/>
                </a:solidFill>
              </a:rPr>
              <a:t> Ballot</a:t>
            </a:r>
            <a:endParaRPr lang="ko-KR" altLang="en-US" sz="900" b="1" dirty="0">
              <a:solidFill>
                <a:srgbClr val="FF0000"/>
              </a:solidFill>
            </a:endParaRPr>
          </a:p>
        </p:txBody>
      </p:sp>
      <p:sp>
        <p:nvSpPr>
          <p:cNvPr id="52" name="직사각형 51">
            <a:extLst>
              <a:ext uri="{FF2B5EF4-FFF2-40B4-BE49-F238E27FC236}">
                <a16:creationId xmlns:a16="http://schemas.microsoft.com/office/drawing/2014/main" id="{F575237D-282E-4D74-8C24-B811427F50E4}"/>
              </a:ext>
            </a:extLst>
          </p:cNvPr>
          <p:cNvSpPr/>
          <p:nvPr/>
        </p:nvSpPr>
        <p:spPr>
          <a:xfrm>
            <a:off x="4341491" y="3912937"/>
            <a:ext cx="1758815" cy="230832"/>
          </a:xfrm>
          <a:prstGeom prst="rect">
            <a:avLst/>
          </a:prstGeom>
          <a:noFill/>
        </p:spPr>
        <p:txBody>
          <a:bodyPr wrap="none" rtlCol="0">
            <a:spAutoFit/>
          </a:bodyPr>
          <a:lstStyle/>
          <a:p>
            <a:pPr algn="ctr"/>
            <a:r>
              <a:rPr lang="ko-KR" altLang="en-US" sz="900" dirty="0" err="1">
                <a:solidFill>
                  <a:schemeClr val="accent6">
                    <a:lumMod val="75000"/>
                  </a:schemeClr>
                </a:solidFill>
              </a:rPr>
              <a:t>Ballot</a:t>
            </a:r>
            <a:r>
              <a:rPr lang="ko-KR" altLang="en-US" sz="900" dirty="0">
                <a:solidFill>
                  <a:schemeClr val="accent6">
                    <a:lumMod val="75000"/>
                  </a:schemeClr>
                </a:solidFill>
              </a:rPr>
              <a:t> </a:t>
            </a:r>
            <a:r>
              <a:rPr lang="ko-KR" altLang="en-US" sz="900" dirty="0" err="1">
                <a:solidFill>
                  <a:schemeClr val="accent6">
                    <a:lumMod val="75000"/>
                  </a:schemeClr>
                </a:solidFill>
              </a:rPr>
              <a:t>Resolution</a:t>
            </a:r>
            <a:r>
              <a:rPr lang="ko-KR" altLang="en-US" sz="900" dirty="0">
                <a:solidFill>
                  <a:schemeClr val="accent6">
                    <a:lumMod val="75000"/>
                  </a:schemeClr>
                </a:solidFill>
              </a:rPr>
              <a:t> </a:t>
            </a:r>
            <a:r>
              <a:rPr lang="ko-KR" altLang="en-US" sz="900" dirty="0" err="1">
                <a:solidFill>
                  <a:schemeClr val="accent6">
                    <a:lumMod val="75000"/>
                  </a:schemeClr>
                </a:solidFill>
              </a:rPr>
              <a:t>Telecon</a:t>
            </a:r>
            <a:r>
              <a:rPr lang="ko-KR" altLang="en-US" sz="900" dirty="0">
                <a:solidFill>
                  <a:schemeClr val="accent6">
                    <a:lumMod val="75000"/>
                  </a:schemeClr>
                </a:solidFill>
              </a:rPr>
              <a:t> 1</a:t>
            </a:r>
          </a:p>
        </p:txBody>
      </p:sp>
      <p:cxnSp>
        <p:nvCxnSpPr>
          <p:cNvPr id="53" name="직선 연결선 52">
            <a:extLst>
              <a:ext uri="{FF2B5EF4-FFF2-40B4-BE49-F238E27FC236}">
                <a16:creationId xmlns:a16="http://schemas.microsoft.com/office/drawing/2014/main" id="{3262EBF3-316B-4BA9-BAD4-ADB49DFE4D5F}"/>
              </a:ext>
            </a:extLst>
          </p:cNvPr>
          <p:cNvCxnSpPr>
            <a:cxnSpLocks/>
            <a:stCxn id="52" idx="2"/>
          </p:cNvCxnSpPr>
          <p:nvPr/>
        </p:nvCxnSpPr>
        <p:spPr>
          <a:xfrm>
            <a:off x="5220899" y="4143769"/>
            <a:ext cx="0" cy="1074178"/>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4008C925-FC6E-4443-BCF0-0282B2F7D00C}"/>
              </a:ext>
            </a:extLst>
          </p:cNvPr>
          <p:cNvSpPr txBox="1"/>
          <p:nvPr/>
        </p:nvSpPr>
        <p:spPr>
          <a:xfrm>
            <a:off x="2359528" y="4589570"/>
            <a:ext cx="1074333" cy="369332"/>
          </a:xfrm>
          <a:prstGeom prst="rect">
            <a:avLst/>
          </a:prstGeom>
          <a:noFill/>
        </p:spPr>
        <p:txBody>
          <a:bodyPr wrap="none" rtlCol="0">
            <a:spAutoFit/>
          </a:bodyPr>
          <a:lstStyle/>
          <a:p>
            <a:pPr algn="ctr"/>
            <a:r>
              <a:rPr lang="en-US" altLang="ko-KR" sz="900" b="1" dirty="0">
                <a:solidFill>
                  <a:srgbClr val="FF0000"/>
                </a:solidFill>
              </a:rPr>
              <a:t>Start Sponsor</a:t>
            </a:r>
          </a:p>
          <a:p>
            <a:pPr algn="ctr"/>
            <a:r>
              <a:rPr lang="en-US" altLang="ko-KR" sz="900" b="1" dirty="0">
                <a:solidFill>
                  <a:srgbClr val="FF0000"/>
                </a:solidFill>
              </a:rPr>
              <a:t>Ballot</a:t>
            </a:r>
            <a:endParaRPr lang="ko-KR" altLang="en-US" sz="900" b="1" dirty="0">
              <a:solidFill>
                <a:srgbClr val="FF0000"/>
              </a:solidFill>
            </a:endParaRPr>
          </a:p>
        </p:txBody>
      </p:sp>
      <p:sp>
        <p:nvSpPr>
          <p:cNvPr id="55" name="TextBox 54">
            <a:extLst>
              <a:ext uri="{FF2B5EF4-FFF2-40B4-BE49-F238E27FC236}">
                <a16:creationId xmlns:a16="http://schemas.microsoft.com/office/drawing/2014/main" id="{D363EE96-D881-45DC-A9F1-10BBBC634D9A}"/>
              </a:ext>
            </a:extLst>
          </p:cNvPr>
          <p:cNvSpPr txBox="1"/>
          <p:nvPr/>
        </p:nvSpPr>
        <p:spPr>
          <a:xfrm>
            <a:off x="1101463" y="3201470"/>
            <a:ext cx="2784737" cy="369332"/>
          </a:xfrm>
          <a:prstGeom prst="rect">
            <a:avLst/>
          </a:prstGeom>
          <a:noFill/>
        </p:spPr>
        <p:txBody>
          <a:bodyPr wrap="none" rtlCol="0">
            <a:spAutoFit/>
          </a:bodyPr>
          <a:lstStyle/>
          <a:p>
            <a:pPr algn="ctr"/>
            <a:r>
              <a:rPr lang="en-US" altLang="ko-KR" sz="900" b="1" dirty="0">
                <a:solidFill>
                  <a:srgbClr val="FF0000"/>
                </a:solidFill>
              </a:rPr>
              <a:t>Open Sponsor Ballot Invitation</a:t>
            </a:r>
          </a:p>
          <a:p>
            <a:pPr algn="ctr"/>
            <a:r>
              <a:rPr lang="en-US" altLang="ko-KR" sz="900" dirty="0"/>
              <a:t>Mandatory Editorial Coordination submission</a:t>
            </a:r>
            <a:endParaRPr lang="ko-KR" altLang="en-US" sz="900" dirty="0"/>
          </a:p>
        </p:txBody>
      </p:sp>
      <p:cxnSp>
        <p:nvCxnSpPr>
          <p:cNvPr id="56" name="직선 연결선 55">
            <a:extLst>
              <a:ext uri="{FF2B5EF4-FFF2-40B4-BE49-F238E27FC236}">
                <a16:creationId xmlns:a16="http://schemas.microsoft.com/office/drawing/2014/main" id="{B0190A5C-3DFF-4B45-83AA-F41A674D281E}"/>
              </a:ext>
            </a:extLst>
          </p:cNvPr>
          <p:cNvCxnSpPr>
            <a:cxnSpLocks/>
            <a:stCxn id="55" idx="2"/>
          </p:cNvCxnSpPr>
          <p:nvPr/>
        </p:nvCxnSpPr>
        <p:spPr>
          <a:xfrm>
            <a:off x="2493832" y="3570802"/>
            <a:ext cx="0" cy="1701242"/>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57" name="직선 연결선 56">
            <a:extLst>
              <a:ext uri="{FF2B5EF4-FFF2-40B4-BE49-F238E27FC236}">
                <a16:creationId xmlns:a16="http://schemas.microsoft.com/office/drawing/2014/main" id="{28C25C8D-1A28-4783-A1D3-1ED31912650A}"/>
              </a:ext>
            </a:extLst>
          </p:cNvPr>
          <p:cNvCxnSpPr>
            <a:cxnSpLocks/>
          </p:cNvCxnSpPr>
          <p:nvPr/>
        </p:nvCxnSpPr>
        <p:spPr>
          <a:xfrm>
            <a:off x="2929896" y="4958902"/>
            <a:ext cx="9795" cy="301640"/>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CADFC0F9-F015-4A4A-A141-1FD836C20B4C}"/>
              </a:ext>
            </a:extLst>
          </p:cNvPr>
          <p:cNvSpPr txBox="1"/>
          <p:nvPr/>
        </p:nvSpPr>
        <p:spPr>
          <a:xfrm>
            <a:off x="198300" y="4604692"/>
            <a:ext cx="958917" cy="369332"/>
          </a:xfrm>
          <a:prstGeom prst="rect">
            <a:avLst/>
          </a:prstGeom>
          <a:noFill/>
        </p:spPr>
        <p:txBody>
          <a:bodyPr wrap="none" rtlCol="0">
            <a:spAutoFit/>
          </a:bodyPr>
          <a:lstStyle/>
          <a:p>
            <a:pPr algn="ctr"/>
            <a:r>
              <a:rPr lang="en-US" altLang="ko-KR" sz="900" b="1" dirty="0">
                <a:solidFill>
                  <a:srgbClr val="FF0000"/>
                </a:solidFill>
              </a:rPr>
              <a:t>WG 1</a:t>
            </a:r>
            <a:r>
              <a:rPr lang="en-US" altLang="ko-KR" sz="900" b="1" baseline="30000" dirty="0">
                <a:solidFill>
                  <a:srgbClr val="FF0000"/>
                </a:solidFill>
              </a:rPr>
              <a:t>st</a:t>
            </a:r>
          </a:p>
          <a:p>
            <a:pPr algn="ctr"/>
            <a:r>
              <a:rPr lang="en-US" altLang="ko-KR" sz="900" b="1" dirty="0">
                <a:solidFill>
                  <a:srgbClr val="FF0000"/>
                </a:solidFill>
              </a:rPr>
              <a:t>letter Ballot</a:t>
            </a:r>
            <a:endParaRPr lang="ko-KR" altLang="en-US" sz="900" b="1" dirty="0">
              <a:solidFill>
                <a:srgbClr val="FF0000"/>
              </a:solidFill>
            </a:endParaRPr>
          </a:p>
        </p:txBody>
      </p:sp>
      <p:sp>
        <p:nvSpPr>
          <p:cNvPr id="59" name="TextBox 58">
            <a:extLst>
              <a:ext uri="{FF2B5EF4-FFF2-40B4-BE49-F238E27FC236}">
                <a16:creationId xmlns:a16="http://schemas.microsoft.com/office/drawing/2014/main" id="{02E041A9-9705-408A-9FB8-7CD64144FD4B}"/>
              </a:ext>
            </a:extLst>
          </p:cNvPr>
          <p:cNvSpPr txBox="1"/>
          <p:nvPr/>
        </p:nvSpPr>
        <p:spPr>
          <a:xfrm>
            <a:off x="762000" y="3683112"/>
            <a:ext cx="958917" cy="369332"/>
          </a:xfrm>
          <a:prstGeom prst="rect">
            <a:avLst/>
          </a:prstGeom>
          <a:noFill/>
        </p:spPr>
        <p:txBody>
          <a:bodyPr wrap="none" rtlCol="0">
            <a:spAutoFit/>
          </a:bodyPr>
          <a:lstStyle/>
          <a:p>
            <a:pPr algn="ctr"/>
            <a:r>
              <a:rPr lang="en-US" altLang="ko-KR" sz="900" b="1" dirty="0">
                <a:solidFill>
                  <a:srgbClr val="FF0000"/>
                </a:solidFill>
              </a:rPr>
              <a:t>WG 2</a:t>
            </a:r>
            <a:r>
              <a:rPr lang="en-US" altLang="ko-KR" sz="900" b="1" baseline="30000" dirty="0">
                <a:solidFill>
                  <a:srgbClr val="FF0000"/>
                </a:solidFill>
              </a:rPr>
              <a:t>nd</a:t>
            </a:r>
            <a:r>
              <a:rPr lang="en-US" altLang="ko-KR" sz="900" b="1" dirty="0">
                <a:solidFill>
                  <a:srgbClr val="FF0000"/>
                </a:solidFill>
              </a:rPr>
              <a:t> </a:t>
            </a:r>
            <a:endParaRPr lang="en-US" altLang="ko-KR" sz="900" b="1" baseline="30000" dirty="0">
              <a:solidFill>
                <a:srgbClr val="FF0000"/>
              </a:solidFill>
            </a:endParaRPr>
          </a:p>
          <a:p>
            <a:pPr algn="ctr"/>
            <a:r>
              <a:rPr lang="en-US" altLang="ko-KR" sz="900" b="1" dirty="0">
                <a:solidFill>
                  <a:srgbClr val="FF0000"/>
                </a:solidFill>
              </a:rPr>
              <a:t>letter Ballot</a:t>
            </a:r>
            <a:endParaRPr lang="ko-KR" altLang="en-US" sz="900" b="1" dirty="0">
              <a:solidFill>
                <a:srgbClr val="FF0000"/>
              </a:solidFill>
            </a:endParaRPr>
          </a:p>
        </p:txBody>
      </p:sp>
      <p:cxnSp>
        <p:nvCxnSpPr>
          <p:cNvPr id="60" name="직선 연결선 59">
            <a:extLst>
              <a:ext uri="{FF2B5EF4-FFF2-40B4-BE49-F238E27FC236}">
                <a16:creationId xmlns:a16="http://schemas.microsoft.com/office/drawing/2014/main" id="{83F7C4FB-3B13-4823-8341-6FD336EFF8D1}"/>
              </a:ext>
            </a:extLst>
          </p:cNvPr>
          <p:cNvCxnSpPr>
            <a:cxnSpLocks/>
            <a:stCxn id="59" idx="2"/>
          </p:cNvCxnSpPr>
          <p:nvPr/>
        </p:nvCxnSpPr>
        <p:spPr>
          <a:xfrm flipH="1">
            <a:off x="1241458" y="4052444"/>
            <a:ext cx="1" cy="1122910"/>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61" name="직사각형 60">
            <a:extLst>
              <a:ext uri="{FF2B5EF4-FFF2-40B4-BE49-F238E27FC236}">
                <a16:creationId xmlns:a16="http://schemas.microsoft.com/office/drawing/2014/main" id="{9186AA2F-2FF2-44C2-A38B-DE1CBD792E1C}"/>
              </a:ext>
            </a:extLst>
          </p:cNvPr>
          <p:cNvSpPr/>
          <p:nvPr/>
        </p:nvSpPr>
        <p:spPr>
          <a:xfrm>
            <a:off x="2536225" y="4217980"/>
            <a:ext cx="1721946" cy="230832"/>
          </a:xfrm>
          <a:prstGeom prst="rect">
            <a:avLst/>
          </a:prstGeom>
          <a:noFill/>
        </p:spPr>
        <p:txBody>
          <a:bodyPr wrap="none" rtlCol="0">
            <a:spAutoFit/>
          </a:bodyPr>
          <a:lstStyle/>
          <a:p>
            <a:pPr algn="ctr"/>
            <a:r>
              <a:rPr lang="ko-KR" altLang="en-US" sz="900" dirty="0" err="1"/>
              <a:t>Sent</a:t>
            </a:r>
            <a:r>
              <a:rPr lang="ko-KR" altLang="en-US" sz="900" dirty="0"/>
              <a:t> </a:t>
            </a:r>
            <a:r>
              <a:rPr lang="ko-KR" altLang="en-US" sz="900" dirty="0" err="1"/>
              <a:t>comments</a:t>
            </a:r>
            <a:r>
              <a:rPr lang="ko-KR" altLang="en-US" sz="900" dirty="0"/>
              <a:t> </a:t>
            </a:r>
            <a:r>
              <a:rPr lang="ko-KR" altLang="en-US" sz="900" dirty="0" err="1"/>
              <a:t>to</a:t>
            </a:r>
            <a:r>
              <a:rPr lang="ko-KR" altLang="en-US" sz="900" dirty="0"/>
              <a:t> </a:t>
            </a:r>
            <a:r>
              <a:rPr lang="ko-KR" altLang="en-US" sz="900" dirty="0" err="1"/>
              <a:t>the</a:t>
            </a:r>
            <a:r>
              <a:rPr lang="ko-KR" altLang="en-US" sz="900" dirty="0"/>
              <a:t> WG</a:t>
            </a:r>
          </a:p>
        </p:txBody>
      </p:sp>
      <p:cxnSp>
        <p:nvCxnSpPr>
          <p:cNvPr id="62" name="직선 연결선 61">
            <a:extLst>
              <a:ext uri="{FF2B5EF4-FFF2-40B4-BE49-F238E27FC236}">
                <a16:creationId xmlns:a16="http://schemas.microsoft.com/office/drawing/2014/main" id="{B1527B15-EF40-4E1F-A479-434B8436548A}"/>
              </a:ext>
            </a:extLst>
          </p:cNvPr>
          <p:cNvCxnSpPr>
            <a:cxnSpLocks/>
            <a:stCxn id="61" idx="2"/>
          </p:cNvCxnSpPr>
          <p:nvPr/>
        </p:nvCxnSpPr>
        <p:spPr>
          <a:xfrm>
            <a:off x="3397198" y="4448812"/>
            <a:ext cx="1" cy="72399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3" name="직선 연결선 62">
            <a:extLst>
              <a:ext uri="{FF2B5EF4-FFF2-40B4-BE49-F238E27FC236}">
                <a16:creationId xmlns:a16="http://schemas.microsoft.com/office/drawing/2014/main" id="{AA3ACEEB-D473-4FAC-89EE-8D7BFDEE8ED2}"/>
              </a:ext>
            </a:extLst>
          </p:cNvPr>
          <p:cNvCxnSpPr>
            <a:cxnSpLocks/>
            <a:endCxn id="44" idx="0"/>
          </p:cNvCxnSpPr>
          <p:nvPr/>
        </p:nvCxnSpPr>
        <p:spPr>
          <a:xfrm flipH="1">
            <a:off x="3394418" y="5270211"/>
            <a:ext cx="6812" cy="33063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4" name="직선 연결선 63">
            <a:extLst>
              <a:ext uri="{FF2B5EF4-FFF2-40B4-BE49-F238E27FC236}">
                <a16:creationId xmlns:a16="http://schemas.microsoft.com/office/drawing/2014/main" id="{7BB5CB5F-EB40-4EBA-87BB-19C909A094B2}"/>
              </a:ext>
            </a:extLst>
          </p:cNvPr>
          <p:cNvCxnSpPr>
            <a:cxnSpLocks/>
          </p:cNvCxnSpPr>
          <p:nvPr/>
        </p:nvCxnSpPr>
        <p:spPr>
          <a:xfrm flipH="1">
            <a:off x="2470648" y="5192185"/>
            <a:ext cx="6779" cy="408656"/>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65" name="직선 연결선 64">
            <a:extLst>
              <a:ext uri="{FF2B5EF4-FFF2-40B4-BE49-F238E27FC236}">
                <a16:creationId xmlns:a16="http://schemas.microsoft.com/office/drawing/2014/main" id="{E2C5E2E9-588C-42DA-A0B3-1880430E9FC2}"/>
              </a:ext>
            </a:extLst>
          </p:cNvPr>
          <p:cNvCxnSpPr>
            <a:cxnSpLocks/>
            <a:endCxn id="42" idx="0"/>
          </p:cNvCxnSpPr>
          <p:nvPr/>
        </p:nvCxnSpPr>
        <p:spPr>
          <a:xfrm flipH="1">
            <a:off x="4310081" y="5235491"/>
            <a:ext cx="2310" cy="36535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68" name="직선 연결선 67">
            <a:extLst>
              <a:ext uri="{FF2B5EF4-FFF2-40B4-BE49-F238E27FC236}">
                <a16:creationId xmlns:a16="http://schemas.microsoft.com/office/drawing/2014/main" id="{CC69339C-AB72-4B46-93F2-66FE0B6C618E}"/>
              </a:ext>
            </a:extLst>
          </p:cNvPr>
          <p:cNvCxnSpPr>
            <a:cxnSpLocks/>
            <a:endCxn id="40" idx="0"/>
          </p:cNvCxnSpPr>
          <p:nvPr/>
        </p:nvCxnSpPr>
        <p:spPr>
          <a:xfrm flipH="1">
            <a:off x="5220030" y="5239544"/>
            <a:ext cx="5315" cy="361298"/>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70" name="직사각형 69">
            <a:extLst>
              <a:ext uri="{FF2B5EF4-FFF2-40B4-BE49-F238E27FC236}">
                <a16:creationId xmlns:a16="http://schemas.microsoft.com/office/drawing/2014/main" id="{49FAEA2B-8E13-4DD7-9C10-56D1320D6ED8}"/>
              </a:ext>
            </a:extLst>
          </p:cNvPr>
          <p:cNvSpPr/>
          <p:nvPr/>
        </p:nvSpPr>
        <p:spPr>
          <a:xfrm>
            <a:off x="2786875" y="3650344"/>
            <a:ext cx="2180405" cy="230832"/>
          </a:xfrm>
          <a:prstGeom prst="rect">
            <a:avLst/>
          </a:prstGeom>
          <a:noFill/>
        </p:spPr>
        <p:txBody>
          <a:bodyPr wrap="none" rtlCol="0">
            <a:spAutoFit/>
          </a:bodyPr>
          <a:lstStyle/>
          <a:p>
            <a:pPr algn="ctr"/>
            <a:r>
              <a:rPr lang="ko-KR" altLang="en-US" sz="900" dirty="0">
                <a:solidFill>
                  <a:srgbClr val="0070C0"/>
                </a:solidFill>
              </a:rPr>
              <a:t>WG </a:t>
            </a:r>
            <a:r>
              <a:rPr lang="ko-KR" altLang="en-US" sz="900" dirty="0" err="1">
                <a:solidFill>
                  <a:srgbClr val="0070C0"/>
                </a:solidFill>
              </a:rPr>
              <a:t>Meeting</a:t>
            </a:r>
            <a:r>
              <a:rPr lang="ko-KR" altLang="en-US" sz="900" dirty="0">
                <a:solidFill>
                  <a:srgbClr val="0070C0"/>
                </a:solidFill>
              </a:rPr>
              <a:t> </a:t>
            </a:r>
            <a:r>
              <a:rPr lang="ko-KR" altLang="en-US" sz="900" dirty="0" err="1">
                <a:solidFill>
                  <a:srgbClr val="0070C0"/>
                </a:solidFill>
              </a:rPr>
              <a:t>to</a:t>
            </a:r>
            <a:r>
              <a:rPr lang="ko-KR" altLang="en-US" sz="900" dirty="0">
                <a:solidFill>
                  <a:srgbClr val="0070C0"/>
                </a:solidFill>
              </a:rPr>
              <a:t> </a:t>
            </a:r>
            <a:r>
              <a:rPr lang="ko-KR" altLang="en-US" sz="900" dirty="0" err="1">
                <a:solidFill>
                  <a:srgbClr val="0070C0"/>
                </a:solidFill>
              </a:rPr>
              <a:t>address</a:t>
            </a:r>
            <a:r>
              <a:rPr lang="ko-KR" altLang="en-US" sz="900" dirty="0">
                <a:solidFill>
                  <a:srgbClr val="0070C0"/>
                </a:solidFill>
              </a:rPr>
              <a:t> </a:t>
            </a:r>
            <a:r>
              <a:rPr lang="ko-KR" altLang="en-US" sz="900" dirty="0" err="1">
                <a:solidFill>
                  <a:srgbClr val="0070C0"/>
                </a:solidFill>
              </a:rPr>
              <a:t>comments</a:t>
            </a:r>
            <a:endParaRPr lang="ko-KR" altLang="en-US" sz="900" dirty="0">
              <a:solidFill>
                <a:srgbClr val="0070C0"/>
              </a:solidFill>
            </a:endParaRPr>
          </a:p>
        </p:txBody>
      </p:sp>
      <p:cxnSp>
        <p:nvCxnSpPr>
          <p:cNvPr id="71" name="직선 연결선 70">
            <a:extLst>
              <a:ext uri="{FF2B5EF4-FFF2-40B4-BE49-F238E27FC236}">
                <a16:creationId xmlns:a16="http://schemas.microsoft.com/office/drawing/2014/main" id="{9AC81E36-012E-4749-A100-08DDD4139B04}"/>
              </a:ext>
            </a:extLst>
          </p:cNvPr>
          <p:cNvCxnSpPr>
            <a:cxnSpLocks/>
            <a:stCxn id="70" idx="2"/>
          </p:cNvCxnSpPr>
          <p:nvPr/>
        </p:nvCxnSpPr>
        <p:spPr>
          <a:xfrm>
            <a:off x="3877078" y="3881176"/>
            <a:ext cx="0" cy="1336772"/>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cxnSp>
        <p:nvCxnSpPr>
          <p:cNvPr id="72" name="직선 연결선 71">
            <a:extLst>
              <a:ext uri="{FF2B5EF4-FFF2-40B4-BE49-F238E27FC236}">
                <a16:creationId xmlns:a16="http://schemas.microsoft.com/office/drawing/2014/main" id="{F8E8EA46-D612-435A-A6C6-53739227D60F}"/>
              </a:ext>
            </a:extLst>
          </p:cNvPr>
          <p:cNvCxnSpPr/>
          <p:nvPr/>
        </p:nvCxnSpPr>
        <p:spPr>
          <a:xfrm>
            <a:off x="1806542" y="5132684"/>
            <a:ext cx="0" cy="1918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0CDC9D84-07AF-4E24-98B2-3C0F462FEBD6}"/>
              </a:ext>
            </a:extLst>
          </p:cNvPr>
          <p:cNvSpPr txBox="1"/>
          <p:nvPr/>
        </p:nvSpPr>
        <p:spPr>
          <a:xfrm>
            <a:off x="1466545" y="5331768"/>
            <a:ext cx="679994" cy="230832"/>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sz="900" dirty="0"/>
              <a:t>10/2019</a:t>
            </a:r>
            <a:endParaRPr lang="ko-KR" altLang="en-US" sz="900" dirty="0"/>
          </a:p>
        </p:txBody>
      </p:sp>
      <p:sp>
        <p:nvSpPr>
          <p:cNvPr id="74" name="TextBox 73">
            <a:extLst>
              <a:ext uri="{FF2B5EF4-FFF2-40B4-BE49-F238E27FC236}">
                <a16:creationId xmlns:a16="http://schemas.microsoft.com/office/drawing/2014/main" id="{DC1BA16F-DDCE-41D9-A4C6-F22D3826CB2F}"/>
              </a:ext>
            </a:extLst>
          </p:cNvPr>
          <p:cNvSpPr txBox="1"/>
          <p:nvPr/>
        </p:nvSpPr>
        <p:spPr>
          <a:xfrm>
            <a:off x="1327083" y="4119744"/>
            <a:ext cx="958917" cy="369332"/>
          </a:xfrm>
          <a:prstGeom prst="rect">
            <a:avLst/>
          </a:prstGeom>
          <a:noFill/>
        </p:spPr>
        <p:txBody>
          <a:bodyPr wrap="none" rtlCol="0">
            <a:spAutoFit/>
          </a:bodyPr>
          <a:lstStyle/>
          <a:p>
            <a:pPr algn="ctr"/>
            <a:r>
              <a:rPr lang="en-US" altLang="ko-KR" sz="900" b="1" dirty="0">
                <a:solidFill>
                  <a:srgbClr val="FF0000"/>
                </a:solidFill>
              </a:rPr>
              <a:t>WG 3</a:t>
            </a:r>
            <a:r>
              <a:rPr lang="en-US" altLang="ko-KR" sz="900" b="1" baseline="30000" dirty="0">
                <a:solidFill>
                  <a:srgbClr val="FF0000"/>
                </a:solidFill>
              </a:rPr>
              <a:t>rd</a:t>
            </a:r>
            <a:r>
              <a:rPr lang="en-US" altLang="ko-KR" sz="900" b="1" dirty="0">
                <a:solidFill>
                  <a:srgbClr val="FF0000"/>
                </a:solidFill>
              </a:rPr>
              <a:t> </a:t>
            </a:r>
            <a:endParaRPr lang="en-US" altLang="ko-KR" sz="900" b="1" baseline="30000" dirty="0">
              <a:solidFill>
                <a:srgbClr val="FF0000"/>
              </a:solidFill>
            </a:endParaRPr>
          </a:p>
          <a:p>
            <a:pPr algn="ctr"/>
            <a:r>
              <a:rPr lang="en-US" altLang="ko-KR" sz="900" b="1" dirty="0">
                <a:solidFill>
                  <a:srgbClr val="FF0000"/>
                </a:solidFill>
              </a:rPr>
              <a:t>letter Ballot</a:t>
            </a:r>
            <a:endParaRPr lang="ko-KR" altLang="en-US" sz="900" b="1" dirty="0">
              <a:solidFill>
                <a:srgbClr val="FF0000"/>
              </a:solidFill>
            </a:endParaRPr>
          </a:p>
        </p:txBody>
      </p:sp>
      <p:cxnSp>
        <p:nvCxnSpPr>
          <p:cNvPr id="75" name="직선 연결선 74">
            <a:extLst>
              <a:ext uri="{FF2B5EF4-FFF2-40B4-BE49-F238E27FC236}">
                <a16:creationId xmlns:a16="http://schemas.microsoft.com/office/drawing/2014/main" id="{92E881DC-9AA5-480D-9E0B-EF4A80FB0A93}"/>
              </a:ext>
            </a:extLst>
          </p:cNvPr>
          <p:cNvCxnSpPr>
            <a:cxnSpLocks/>
            <a:stCxn id="74" idx="2"/>
          </p:cNvCxnSpPr>
          <p:nvPr/>
        </p:nvCxnSpPr>
        <p:spPr>
          <a:xfrm>
            <a:off x="1806542" y="4489076"/>
            <a:ext cx="0" cy="764742"/>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363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2020</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3079-20-0001-00-0000-Session #13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5011949"/>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03-07, 2020, MVL Hotel, 111, </a:t>
            </a:r>
            <a:r>
              <a:rPr lang="en-US" altLang="ko-KR" sz="2400" b="1" kern="0" dirty="0" err="1">
                <a:solidFill>
                  <a:srgbClr val="3333CC"/>
                </a:solidFill>
                <a:latin typeface="Times New Roman"/>
              </a:rPr>
              <a:t>Odongdo-ro</a:t>
            </a:r>
            <a:r>
              <a:rPr lang="en-US" altLang="ko-KR" sz="2400" b="1" kern="0" dirty="0">
                <a:solidFill>
                  <a:srgbClr val="3333CC"/>
                </a:solidFill>
                <a:latin typeface="Times New Roman"/>
              </a:rPr>
              <a:t>, Yeosu</a:t>
            </a:r>
            <a:r>
              <a:rPr lang="es-ES" altLang="ko-KR" sz="2400" b="1" kern="0" dirty="0">
                <a:solidFill>
                  <a:srgbClr val="3333CC"/>
                </a:solidFill>
                <a:latin typeface="Times New Roman"/>
              </a:rPr>
              <a:t>, Jeollanam-do,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20-24, 2020, KRISS Office, 267 </a:t>
            </a:r>
            <a:r>
              <a:rPr lang="en-US" altLang="ko-KR" sz="2400" b="1" kern="0" dirty="0" err="1">
                <a:solidFill>
                  <a:srgbClr val="FF0000"/>
                </a:solidFill>
                <a:latin typeface="Times New Roman"/>
              </a:rPr>
              <a:t>Gajeong-ro</a:t>
            </a:r>
            <a:r>
              <a:rPr lang="en-US" altLang="ko-KR" sz="2400" b="1" kern="0" dirty="0">
                <a:solidFill>
                  <a:srgbClr val="FF0000"/>
                </a:solidFill>
                <a:latin typeface="Times New Roman"/>
              </a:rPr>
              <a:t>, </a:t>
            </a:r>
            <a:r>
              <a:rPr lang="en-US" altLang="ko-KR" sz="2400" b="1" kern="0" dirty="0" err="1">
                <a:solidFill>
                  <a:srgbClr val="FF0000"/>
                </a:solidFill>
                <a:latin typeface="Times New Roman"/>
              </a:rPr>
              <a:t>Yuseong-gu</a:t>
            </a:r>
            <a:r>
              <a:rPr lang="en-US" altLang="ko-KR" sz="2400" b="1" kern="0" dirty="0">
                <a:solidFill>
                  <a:srgbClr val="FF0000"/>
                </a:solidFill>
                <a:latin typeface="Times New Roman"/>
              </a:rPr>
              <a:t>, Daejeon, Republic of Korea</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6-10, 2020, IEEE-SA Office, E-1904 Aoyama-Twin Tower Bldg., 1-1-1 Minami-</a:t>
            </a:r>
            <a:r>
              <a:rPr lang="en-US" altLang="ko-KR" sz="2400" b="1" kern="0" dirty="0" err="1">
                <a:solidFill>
                  <a:srgbClr val="0000FF"/>
                </a:solidFill>
                <a:latin typeface="Times New Roman"/>
              </a:rPr>
              <a:t>aoyama</a:t>
            </a:r>
            <a:r>
              <a:rPr lang="en-US" altLang="ko-KR" sz="2400" b="1" kern="0" dirty="0">
                <a:solidFill>
                  <a:srgbClr val="0000FF"/>
                </a:solidFill>
                <a:latin typeface="Times New Roman"/>
              </a:rPr>
              <a:t>, Minato-ku, Tokyo, Japan</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19-23, 2020, ETRI Office, Busan Cultural Content Complex, Busan, Republic of Korea</a:t>
            </a:r>
          </a:p>
        </p:txBody>
      </p:sp>
    </p:spTree>
    <p:extLst>
      <p:ext uri="{BB962C8B-B14F-4D97-AF65-F5344CB8AC3E}">
        <p14:creationId xmlns:p14="http://schemas.microsoft.com/office/powerpoint/2010/main" val="1779842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46216789"/>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2020-</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02</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02</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VR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dillon.seo@telekom-capital.com</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0292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SAPPHIRE</a:t>
            </a:r>
            <a:r>
              <a:rPr lang="ko-KR" altLang="en-US" sz="1400" b="1" dirty="0">
                <a:solidFill>
                  <a:srgbClr val="000000"/>
                </a:solidFill>
                <a:latin typeface="Times New Roman" pitchFamily="18" charset="0"/>
                <a:ea typeface="+mn-ea"/>
                <a:cs typeface="+mn-cs"/>
              </a:rPr>
              <a:t> </a:t>
            </a:r>
            <a:r>
              <a:rPr lang="en-US" altLang="ko-KR" sz="1400" b="1" dirty="0">
                <a:solidFill>
                  <a:srgbClr val="000000"/>
                </a:solidFill>
                <a:latin typeface="Times New Roman" pitchFamily="18" charset="0"/>
                <a:ea typeface="+mn-ea"/>
                <a:cs typeface="+mn-cs"/>
              </a:rPr>
              <a:t>Room</a:t>
            </a:r>
            <a:r>
              <a:rPr lang="ko-KR" altLang="en-US" sz="1400" b="1" dirty="0">
                <a:solidFill>
                  <a:srgbClr val="000000"/>
                </a:solidFill>
                <a:latin typeface="Times New Roman" pitchFamily="18" charset="0"/>
                <a:ea typeface="+mn-ea"/>
                <a:cs typeface="+mn-cs"/>
              </a:rPr>
              <a:t> </a:t>
            </a:r>
            <a:r>
              <a:rPr lang="en-US" altLang="ko-KR" sz="1400" b="1" dirty="0">
                <a:solidFill>
                  <a:srgbClr val="000000"/>
                </a:solidFill>
                <a:latin typeface="Times New Roman" pitchFamily="18" charset="0"/>
                <a:ea typeface="+mn-ea"/>
                <a:cs typeface="+mn-cs"/>
              </a:rPr>
              <a:t>Ⅲ, </a:t>
            </a:r>
            <a:r>
              <a:rPr lang="pt-BR" altLang="ko-KR" sz="1400" b="1" dirty="0">
                <a:solidFill>
                  <a:srgbClr val="000000"/>
                </a:solidFill>
                <a:latin typeface="Times New Roman" pitchFamily="18" charset="0"/>
                <a:ea typeface="+mn-ea"/>
                <a:cs typeface="+mn-cs"/>
              </a:rPr>
              <a:t>SONO Calm Yeosu Hotel, 111, Odongdo-ro, Yeosu, Jeollanam-Do, KOREA</a:t>
            </a:r>
            <a:endParaRPr lang="en-US" sz="1400" b="1" dirty="0">
              <a:solidFill>
                <a:srgbClr val="000000"/>
              </a:solidFill>
              <a:latin typeface="Times New Roman" pitchFamily="18" charset="0"/>
              <a:ea typeface="+mn-ea"/>
              <a:cs typeface="+mn-cs"/>
            </a:endParaRP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graphicFrame>
        <p:nvGraphicFramePr>
          <p:cNvPr id="10" name="표 9">
            <a:extLst>
              <a:ext uri="{FF2B5EF4-FFF2-40B4-BE49-F238E27FC236}">
                <a16:creationId xmlns:a16="http://schemas.microsoft.com/office/drawing/2014/main" id="{F91AADEE-FBE3-4384-95A2-513AA4684432}"/>
              </a:ext>
            </a:extLst>
          </p:cNvPr>
          <p:cNvGraphicFramePr>
            <a:graphicFrameLocks noGrp="1"/>
          </p:cNvGraphicFramePr>
          <p:nvPr>
            <p:extLst>
              <p:ext uri="{D42A27DB-BD31-4B8C-83A1-F6EECF244321}">
                <p14:modId xmlns:p14="http://schemas.microsoft.com/office/powerpoint/2010/main" val="2110161252"/>
              </p:ext>
            </p:extLst>
          </p:nvPr>
        </p:nvGraphicFramePr>
        <p:xfrm>
          <a:off x="380539" y="974426"/>
          <a:ext cx="8382000" cy="3842348"/>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531567">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(February 3, 2020)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4,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5,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6,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7,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2249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8:00-10:00a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1654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10:30-12:30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MTP Latency</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MTP Latency</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MTP Latency</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58773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3:30p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3511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4:00 – 6:00p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3" name="내용 개체 틀 2">
            <a:extLst>
              <a:ext uri="{FF2B5EF4-FFF2-40B4-BE49-F238E27FC236}">
                <a16:creationId xmlns:a16="http://schemas.microsoft.com/office/drawing/2014/main" id="{034D177C-2625-4C3C-AD62-E3AB5B380212}"/>
              </a:ext>
            </a:extLst>
          </p:cNvPr>
          <p:cNvSpPr>
            <a:spLocks noGrp="1"/>
          </p:cNvSpPr>
          <p:nvPr>
            <p:ph idx="1"/>
          </p:nvPr>
        </p:nvSpPr>
        <p:spPr/>
        <p:txBody>
          <a:bodyPr>
            <a:normAutofit fontScale="92500" lnSpcReduction="10000"/>
          </a:bodyPr>
          <a:lstStyle/>
          <a:p>
            <a:pPr>
              <a:lnSpc>
                <a:spcPct val="130000"/>
              </a:lnSpc>
              <a:defRPr/>
            </a:pPr>
            <a:r>
              <a:rPr lang="en-US" altLang="ko-KR" sz="2400" dirty="0">
                <a:latin typeface="Arial" panose="020B0604020202020204" pitchFamily="34" charset="0"/>
                <a:cs typeface="Arial" panose="020B0604020202020204" pitchFamily="34" charset="0"/>
              </a:rPr>
              <a:t>Electronic Attendance ONLY</a:t>
            </a:r>
          </a:p>
          <a:p>
            <a:pPr>
              <a:lnSpc>
                <a:spcPct val="130000"/>
              </a:lnSpc>
              <a:defRPr/>
            </a:pPr>
            <a:r>
              <a:rPr lang="en-US" altLang="ko-KR" sz="2400" dirty="0">
                <a:latin typeface="Arial" panose="020B0604020202020204" pitchFamily="34" charset="0"/>
                <a:cs typeface="Arial" panose="020B0604020202020204" pitchFamily="34" charset="0"/>
              </a:rPr>
              <a:t>Electronic Attendance</a:t>
            </a:r>
          </a:p>
          <a:p>
            <a:pPr lvl="1">
              <a:lnSpc>
                <a:spcPct val="130000"/>
              </a:lnSpc>
              <a:defRPr/>
            </a:pPr>
            <a:r>
              <a:rPr lang="en-US" altLang="ja-JP" sz="2000" dirty="0">
                <a:latin typeface="Arial" panose="020B0604020202020204" pitchFamily="34" charset="0"/>
                <a:ea typeface="ＭＳ Ｐゴシック" charset="-128"/>
                <a:cs typeface="Arial" panose="020B0604020202020204" pitchFamily="34" charset="0"/>
              </a:rPr>
              <a:t>IMAT System   </a:t>
            </a:r>
          </a:p>
          <a:p>
            <a:pPr lvl="2">
              <a:lnSpc>
                <a:spcPct val="130000"/>
              </a:lnSpc>
              <a:defRPr/>
            </a:pPr>
            <a:r>
              <a:rPr lang="en-US" altLang="ja-JP" sz="1800" b="1" dirty="0">
                <a:latin typeface="Arial" panose="020B0604020202020204" pitchFamily="34" charset="0"/>
                <a:ea typeface="ＭＳ Ｐゴシック" charset="-128"/>
                <a:cs typeface="Arial" panose="020B0604020202020204" pitchFamily="34" charset="0"/>
                <a:hlinkClick r:id="rId2"/>
              </a:rPr>
              <a:t>https://imat.ieee.org/attendance</a:t>
            </a:r>
            <a:endParaRPr lang="en-US" altLang="ja-JP" sz="1600" dirty="0">
              <a:latin typeface="Arial" panose="020B0604020202020204" pitchFamily="34" charset="0"/>
              <a:ea typeface="ＭＳ Ｐゴシック" charset="-128"/>
              <a:cs typeface="Arial" panose="020B0604020202020204" pitchFamily="34" charset="0"/>
            </a:endParaRPr>
          </a:p>
          <a:p>
            <a:pPr lvl="1">
              <a:lnSpc>
                <a:spcPct val="130000"/>
              </a:lnSpc>
              <a:defRPr/>
            </a:pPr>
            <a:r>
              <a:rPr lang="en-US" altLang="ko-KR" sz="2000" dirty="0">
                <a:latin typeface="Arial" charset="0"/>
              </a:rPr>
              <a:t>Mark attendance during every session </a:t>
            </a:r>
          </a:p>
          <a:p>
            <a:pPr>
              <a:lnSpc>
                <a:spcPct val="130000"/>
              </a:lnSpc>
              <a:defRPr/>
            </a:pPr>
            <a:r>
              <a:rPr lang="en-US" altLang="ko-KR" sz="2400" dirty="0">
                <a:latin typeface="Arial" charset="0"/>
              </a:rPr>
              <a:t>Total number of 3079 WG sessions: 14</a:t>
            </a:r>
          </a:p>
          <a:p>
            <a:pPr>
              <a:lnSpc>
                <a:spcPct val="130000"/>
              </a:lnSpc>
              <a:defRPr/>
            </a:pPr>
            <a:r>
              <a:rPr lang="en-US" altLang="ko-KR" sz="2400" dirty="0">
                <a:latin typeface="Arial" charset="0"/>
              </a:rPr>
              <a:t>07 sessions for 50% attendance to be counted towards WG voting membership</a:t>
            </a:r>
          </a:p>
          <a:p>
            <a:pPr>
              <a:lnSpc>
                <a:spcPct val="130000"/>
              </a:lnSpc>
              <a:defRPr/>
            </a:pPr>
            <a:r>
              <a:rPr lang="en-US" altLang="ko-KR" sz="2400" dirty="0">
                <a:latin typeface="Arial" charset="0"/>
              </a:rPr>
              <a:t>All attendance records are reported on the meeting minutes </a:t>
            </a:r>
          </a:p>
          <a:p>
            <a:pPr lvl="1">
              <a:lnSpc>
                <a:spcPct val="130000"/>
              </a:lnSpc>
              <a:defRPr/>
            </a:pPr>
            <a:r>
              <a:rPr lang="en-US" altLang="ko-KR" sz="2000" dirty="0">
                <a:latin typeface="Arial" charset="0"/>
              </a:rPr>
              <a:t>Please check the attendance records for any errors</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3079-20-0001-00-0000-Session #13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Tree>
    <p:extLst>
      <p:ext uri="{BB962C8B-B14F-4D97-AF65-F5344CB8AC3E}">
        <p14:creationId xmlns:p14="http://schemas.microsoft.com/office/powerpoint/2010/main" val="14648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3439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3-17-0046-00-0000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Breakfast: 07:00~08:00 (Adria Buffet / </a:t>
            </a:r>
            <a:r>
              <a:rPr lang="ko-KR" altLang="en-US" sz="1800" kern="0" dirty="0" err="1">
                <a:latin typeface="Times New Roman" panose="02020603050405020304" pitchFamily="18" charset="0"/>
                <a:cs typeface="Times New Roman" panose="02020603050405020304" pitchFamily="18" charset="0"/>
              </a:rPr>
              <a:t>황태</a:t>
            </a:r>
            <a:r>
              <a:rPr lang="ko-KR" altLang="en-US" sz="1800" kern="0" dirty="0">
                <a:latin typeface="Times New Roman" panose="02020603050405020304" pitchFamily="18" charset="0"/>
                <a:cs typeface="Times New Roman" panose="02020603050405020304" pitchFamily="18" charset="0"/>
              </a:rPr>
              <a:t> 해장국 </a:t>
            </a:r>
            <a:r>
              <a:rPr lang="en-US" altLang="ko-KR" sz="1800" kern="0" dirty="0">
                <a:latin typeface="Times New Roman" panose="02020603050405020304" pitchFamily="18" charset="0"/>
                <a:cs typeface="Times New Roman" panose="02020603050405020304" pitchFamily="18" charset="0"/>
              </a:rPr>
              <a:t>or</a:t>
            </a:r>
            <a:r>
              <a:rPr lang="ko-KR" altLang="en-US" sz="1800" kern="0" dirty="0">
                <a:latin typeface="Times New Roman" panose="02020603050405020304" pitchFamily="18" charset="0"/>
                <a:cs typeface="Times New Roman" panose="02020603050405020304" pitchFamily="18" charset="0"/>
              </a:rPr>
              <a:t> 사골 </a:t>
            </a:r>
            <a:r>
              <a:rPr lang="ko-KR" altLang="en-US" sz="1800" kern="0" dirty="0" err="1">
                <a:latin typeface="Times New Roman" panose="02020603050405020304" pitchFamily="18" charset="0"/>
                <a:cs typeface="Times New Roman" panose="02020603050405020304" pitchFamily="18" charset="0"/>
              </a:rPr>
              <a:t>우거지</a:t>
            </a:r>
            <a:r>
              <a:rPr lang="ko-KR" altLang="en-US" sz="1800" kern="0" dirty="0">
                <a:latin typeface="Times New Roman" panose="02020603050405020304" pitchFamily="18" charset="0"/>
                <a:cs typeface="Times New Roman" panose="02020603050405020304" pitchFamily="18" charset="0"/>
              </a:rPr>
              <a:t> 해장국</a:t>
            </a:r>
            <a:r>
              <a:rPr lang="en-US" altLang="ko-KR" sz="1800" kern="0" dirty="0">
                <a:latin typeface="Times New Roman" panose="02020603050405020304" pitchFamily="18" charset="0"/>
                <a:cs typeface="Times New Roman" panose="02020603050405020304" pitchFamily="18" charset="0"/>
              </a:rPr>
              <a:t>)</a:t>
            </a:r>
          </a:p>
          <a:p>
            <a:pPr lvl="1">
              <a:lnSpc>
                <a:spcPct val="150000"/>
              </a:lnSpc>
            </a:pPr>
            <a:r>
              <a:rPr lang="en-US" altLang="ko-KR" sz="1800" kern="0" dirty="0">
                <a:latin typeface="Times New Roman" panose="02020603050405020304" pitchFamily="18" charset="0"/>
                <a:cs typeface="Times New Roman" panose="02020603050405020304" pitchFamily="18" charset="0"/>
              </a:rPr>
              <a:t>Coffee Break: 10:00~10:30 / 15:30~16:00</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12:30~13:30 (Adria)</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3079-20-0001-00-0000-Session #13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5548</TotalTime>
  <Words>2282</Words>
  <Application>Microsoft Office PowerPoint</Application>
  <PresentationFormat>화면 슬라이드 쇼(4:3)</PresentationFormat>
  <Paragraphs>254</Paragraphs>
  <Slides>19</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19</vt:i4>
      </vt:variant>
    </vt:vector>
  </HeadingPairs>
  <TitlesOfParts>
    <vt:vector size="29" baseType="lpstr">
      <vt:lpstr>Myriad Pro</vt:lpstr>
      <vt:lpstr>맑은 고딕</vt:lpstr>
      <vt:lpstr>Arial</vt:lpstr>
      <vt:lpstr>Calibri</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HMD Based VR Sickness Reducing Technology Dongil Dillon Seo, dillon.seo@telekom-capital.com</vt:lpstr>
      <vt:lpstr>Session Time and Location</vt:lpstr>
      <vt:lpstr>Attendance</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Development Timeline</vt:lpstr>
      <vt:lpstr>Future Sessions – 2020</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Sangkwon Jeong</cp:lastModifiedBy>
  <cp:revision>222</cp:revision>
  <dcterms:created xsi:type="dcterms:W3CDTF">2014-10-13T13:02:20Z</dcterms:created>
  <dcterms:modified xsi:type="dcterms:W3CDTF">2020-02-05T06:17:10Z</dcterms:modified>
</cp:coreProperties>
</file>