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23"/>
  </p:notesMasterIdLst>
  <p:handoutMasterIdLst>
    <p:handoutMasterId r:id="rId24"/>
  </p:handoutMasterIdLst>
  <p:sldIdLst>
    <p:sldId id="325" r:id="rId4"/>
    <p:sldId id="365" r:id="rId5"/>
    <p:sldId id="366" r:id="rId6"/>
    <p:sldId id="375" r:id="rId7"/>
    <p:sldId id="458" r:id="rId8"/>
    <p:sldId id="401" r:id="rId9"/>
    <p:sldId id="380" r:id="rId10"/>
    <p:sldId id="373" r:id="rId11"/>
    <p:sldId id="374" r:id="rId12"/>
    <p:sldId id="378" r:id="rId13"/>
    <p:sldId id="381" r:id="rId14"/>
    <p:sldId id="385" r:id="rId15"/>
    <p:sldId id="382" r:id="rId16"/>
    <p:sldId id="384" r:id="rId17"/>
    <p:sldId id="388" r:id="rId18"/>
    <p:sldId id="383" r:id="rId19"/>
    <p:sldId id="394" r:id="rId20"/>
    <p:sldId id="457" r:id="rId21"/>
    <p:sldId id="356"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85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1344813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3079-20-0001-00-0000-Session #13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3079-20-0001-00-0000-Session #13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3079-20-0001-00-0000-Session #13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3079-20-0001-00-0000-Session #13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3079-20-0001-00-0000-Session #13 WG Opening Plenary</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3079-20-0001-00-0000-Session #13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3079-20-0001-00-0000-Session #13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3079-20-0001-00-0000-Session #13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3079-20-0001-00-0000-Session #13 WG Opening Plenary</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3079-20-0001-00-0000-Session #13 WG Opening Plenary</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3079-20-0001-00-0000-Session #13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3079-20-0001-00-0000-Session #13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3079-20-0001-00-0000-Session #13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3079-20-0001-00-0000-Session #13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3079-20-0001-00-0000-Session #13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3079-20-0001-00-0000-Session #13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3079-20-0001-00-0000-Session #13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3079-20-0001-00-0000-Session #13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3079-20-0001-00-0000-Session #13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3079-20-0001-00-0000-Session #13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3079-20-0001-00-0000-Session #13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3079-20-0001-00-0000-Session #13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3079-20-0001-00-0000-Session #13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3079-20-0001-00-0000-Session #13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3079-20-0001-00-0000-Session #13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3079-20-0001-00-0000-Session #13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3079-20-0001-00-0000-Session #13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3079-20-0001-00-0000-Session #13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3079-20-0001-00-0000-Session #13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3079-20-0001-00-0000-Session #13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3079-20-0001-00-0000-Session #13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3079-20-0001-00-0000-Session #13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3079-20-0001-00-0000-Session #13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3079-20-0001-00-0000-Session #13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3079-20-0001-00-0000-Session #13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3079-20-0001-00-0000-Session #13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BA82BADF-1C41-46E8-83B0-638BA0B7F648}"/>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6"/>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3079-20-0001-00-0000-Session #13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hyperlink" Target="https://ieee-sa.imeetcentral.com/3079/" TargetMode="External"/><Relationship Id="rId2" Type="http://schemas.openxmlformats.org/officeDocument/2006/relationships/hyperlink" Target="https://mentor.ieee.org/3079/documents" TargetMode="Externa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P3079</a:t>
            </a:r>
            <a:r>
              <a:rPr lang="ko-KR" altLang="en-US" dirty="0"/>
              <a:t> </a:t>
            </a:r>
            <a:r>
              <a:rPr lang="en-US" altLang="ko-KR" dirty="0"/>
              <a:t>Session</a:t>
            </a:r>
            <a:r>
              <a:rPr lang="ko-KR" altLang="en-US" dirty="0"/>
              <a:t> </a:t>
            </a:r>
            <a:r>
              <a:rPr lang="en-US" altLang="ko-KR"/>
              <a:t>#13</a:t>
            </a:r>
            <a:r>
              <a:rPr lang="ko-KR" altLang="en-US"/>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685800" y="3014663"/>
            <a:ext cx="4343400" cy="828675"/>
          </a:xfrm>
        </p:spPr>
        <p:txBody>
          <a:bodyPr/>
          <a:lstStyle/>
          <a:p>
            <a:r>
              <a:rPr lang="en-US" altLang="ko-KR" dirty="0"/>
              <a:t>[Sangkwon Peter Jeong / JoyFun]</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12" name="Rectangle 2">
            <a:extLst>
              <a:ext uri="{FF2B5EF4-FFF2-40B4-BE49-F238E27FC236}">
                <a16:creationId xmlns:a16="http://schemas.microsoft.com/office/drawing/2014/main" id="{05C17A3E-C151-465F-96CC-8149924E2661}"/>
              </a:ext>
            </a:extLst>
          </p:cNvPr>
          <p:cNvSpPr txBox="1">
            <a:spLocks noChangeArrowheads="1"/>
          </p:cNvSpPr>
          <p:nvPr/>
        </p:nvSpPr>
        <p:spPr bwMode="auto">
          <a:xfrm>
            <a:off x="228600" y="609600"/>
            <a:ext cx="8686800" cy="5638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1800" b="1" i="0" u="none" strike="noStrike" kern="0" cap="none" spc="0" normalizeH="0" baseline="0" noProof="0" dirty="0">
                <a:ln>
                  <a:noFill/>
                </a:ln>
                <a:solidFill>
                  <a:srgbClr val="000000"/>
                </a:solidFill>
                <a:effectLst/>
                <a:uLnTx/>
                <a:uFillTx/>
                <a:latin typeface="Times New Roman"/>
                <a:ea typeface="+mn-ea"/>
                <a:cs typeface="+mn-cs"/>
              </a:rPr>
              <a:t>	The IEEE-SA strongly recommends that at each WG meeting the chair or</a:t>
            </a:r>
            <a:br>
              <a:rPr kumimoji="0" lang="en-US" sz="1800" b="1" i="0" u="none" strike="noStrike" kern="0" cap="none" spc="0" normalizeH="0" baseline="0" noProof="0" dirty="0">
                <a:ln>
                  <a:noFill/>
                </a:ln>
                <a:solidFill>
                  <a:srgbClr val="000000"/>
                </a:solidFill>
                <a:effectLst/>
                <a:uLnTx/>
                <a:uFillTx/>
                <a:latin typeface="Times New Roman"/>
                <a:ea typeface="+mn-ea"/>
                <a:cs typeface="+mn-cs"/>
              </a:rPr>
            </a:br>
            <a:r>
              <a:rPr kumimoji="0" lang="en-US" sz="1800" b="1" i="0" u="none" strike="noStrike" kern="0" cap="none" spc="0" normalizeH="0" baseline="0" noProof="0" dirty="0">
                <a:ln>
                  <a:noFill/>
                </a:ln>
                <a:solidFill>
                  <a:srgbClr val="000000"/>
                </a:solidFill>
                <a:effectLst/>
                <a:uLnTx/>
                <a:uFillTx/>
                <a:latin typeface="Times New Roman"/>
                <a:ea typeface="+mn-ea"/>
                <a:cs typeface="+mn-cs"/>
              </a:rPr>
              <a:t>a designee:</a:t>
            </a: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Show slides #8 through #11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Advise the WG attendees that:</a:t>
            </a:r>
            <a:r>
              <a:rPr kumimoji="0" lang="en-US" sz="14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IEEE’s patent policy is consistent with the ANSI patent policy and is described in Clause 6 of the </a:t>
            </a:r>
            <a:r>
              <a:rPr kumimoji="0" lang="en-US" sz="1400" b="0" i="1" u="none" strike="noStrike" kern="0" cap="none" spc="0" normalizeH="0" baseline="0" noProof="0" dirty="0">
                <a:ln>
                  <a:noFill/>
                </a:ln>
                <a:solidFill>
                  <a:srgbClr val="000000"/>
                </a:solidFill>
                <a:effectLst/>
                <a:uLnTx/>
                <a:uFillTx/>
                <a:latin typeface="Times New Roman"/>
              </a:rPr>
              <a:t>IEEE-SA Standards Board Bylaws</a:t>
            </a:r>
            <a:r>
              <a:rPr kumimoji="0" lang="en-US" sz="1400" b="0" i="0" u="none" strike="noStrike" kern="0" cap="none" spc="0" normalizeH="0" baseline="0" noProof="0" dirty="0">
                <a:ln>
                  <a:noFill/>
                </a:ln>
                <a:solidFill>
                  <a:srgbClr val="000000"/>
                </a:solidFill>
                <a:effectLst/>
                <a:uLnTx/>
                <a:uFillTx/>
                <a:latin typeface="Times New Roman"/>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dirty="0">
                <a:ln>
                  <a:noFill/>
                </a:ln>
                <a:solidFill>
                  <a:srgbClr val="000000"/>
                </a:solidFill>
                <a:effectLst/>
                <a:uLnTx/>
                <a:uFillTx/>
                <a:latin typeface="Times New Roman"/>
              </a:rPr>
            </a:br>
            <a:endParaRPr kumimoji="0" lang="en-US" sz="14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Instruct the WG Secretary to record in the minutes of the relevant WG meeting:</a:t>
            </a:r>
            <a:r>
              <a:rPr kumimoji="0" lang="en-US" sz="9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8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It is recommended that the WG chair review the guidance in </a:t>
            </a:r>
            <a:r>
              <a:rPr kumimoji="0" lang="en-US" sz="1400" b="0" i="1" u="none" strike="noStrike" kern="0" cap="none" spc="0" normalizeH="0" baseline="0" noProof="0" dirty="0">
                <a:ln>
                  <a:noFill/>
                </a:ln>
                <a:solidFill>
                  <a:srgbClr val="000000"/>
                </a:solidFill>
                <a:effectLst/>
                <a:uLnTx/>
                <a:uFillTx/>
                <a:latin typeface="Times New Roman"/>
              </a:rPr>
              <a:t>IEEE-SA Standards Board Operations Manual</a:t>
            </a:r>
            <a:r>
              <a:rPr kumimoji="0" lang="en-US" sz="1400" b="0" i="0" u="none" strike="noStrike" kern="0" cap="none" spc="0" normalizeH="0" baseline="0" noProof="0" dirty="0">
                <a:ln>
                  <a:noFill/>
                </a:ln>
                <a:solidFill>
                  <a:srgbClr val="000000"/>
                </a:solidFill>
                <a:effectLst/>
                <a:uLnTx/>
                <a:uFillTx/>
                <a:latin typeface="Times New Roman"/>
              </a:rPr>
              <a:t> 6.3.5 and in FAQs 12 and 12a on inclusion of potential Essential Patent Claims by incorporation or by reference.</a:t>
            </a:r>
            <a:r>
              <a:rPr kumimoji="0" lang="en-US" sz="1400" b="0" i="0" u="none" strike="noStrike" kern="0" cap="none" spc="0" normalizeH="0" baseline="0" noProof="0" dirty="0">
                <a:ln>
                  <a:noFill/>
                </a:ln>
                <a:solidFill>
                  <a:srgbClr val="FF3300"/>
                </a:solidFill>
                <a:effectLst/>
                <a:uLnTx/>
                <a:uFillTx/>
                <a:latin typeface="Times New Roman"/>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a:rPr>
              <a:t>	Note: </a:t>
            </a:r>
            <a:r>
              <a:rPr kumimoji="0" lang="en-US" sz="1200" b="1" i="0" u="none" strike="noStrike" kern="0" cap="none" spc="0" normalizeH="0" baseline="0" noProof="0" dirty="0">
                <a:ln>
                  <a:noFill/>
                </a:ln>
                <a:solidFill>
                  <a:srgbClr val="000000"/>
                </a:solidFill>
                <a:effectLst/>
                <a:uLnTx/>
                <a:uFillTx/>
                <a:latin typeface="Times New Roman"/>
              </a:rPr>
              <a:t>WG</a:t>
            </a:r>
            <a:r>
              <a:rPr kumimoji="0" lang="en-US" sz="1200" b="0" i="0" u="none" strike="noStrike" kern="0" cap="none" spc="0" normalizeH="0" baseline="0" noProof="0" dirty="0">
                <a:ln>
                  <a:noFill/>
                </a:ln>
                <a:solidFill>
                  <a:srgbClr val="000000"/>
                </a:solidFill>
                <a:effectLst/>
                <a:uLnTx/>
                <a:uFillTx/>
                <a:latin typeface="Times New Roman"/>
              </a:rPr>
              <a:t> includes Working Groups, Task Groups, and other standards-developing committees with a PAR approved by the IEEE-SA Standards Board.</a:t>
            </a:r>
          </a:p>
        </p:txBody>
      </p:sp>
      <p:sp>
        <p:nvSpPr>
          <p:cNvPr id="5" name="바닥글 개체 틀 1">
            <a:extLst>
              <a:ext uri="{FF2B5EF4-FFF2-40B4-BE49-F238E27FC236}">
                <a16:creationId xmlns:a16="http://schemas.microsoft.com/office/drawing/2014/main" id="{AC29C859-ECFE-4A66-9F95-473E2926D5B8}"/>
              </a:ext>
            </a:extLst>
          </p:cNvPr>
          <p:cNvSpPr>
            <a:spLocks noGrp="1"/>
          </p:cNvSpPr>
          <p:nvPr>
            <p:ph type="ftr" sz="quarter" idx="11"/>
          </p:nvPr>
        </p:nvSpPr>
        <p:spPr>
          <a:xfrm>
            <a:off x="457200" y="6610350"/>
            <a:ext cx="4038600" cy="247650"/>
          </a:xfrm>
        </p:spPr>
        <p:txBody>
          <a:bodyPr/>
          <a:lstStyle/>
          <a:p>
            <a:pPr>
              <a:defRPr/>
            </a:pPr>
            <a:r>
              <a:rPr lang="en-US"/>
              <a:t>3079-20-0001-00-0000-Session #13 WG Opening Plenary</a:t>
            </a:r>
            <a:endParaRPr lang="en-US" dirty="0"/>
          </a:p>
        </p:txBody>
      </p:sp>
    </p:spTree>
    <p:extLst>
      <p:ext uri="{BB962C8B-B14F-4D97-AF65-F5344CB8AC3E}">
        <p14:creationId xmlns:p14="http://schemas.microsoft.com/office/powerpoint/2010/main" val="3408857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0AEEAF2-1414-4987-AB11-E7859BBC75D2}"/>
              </a:ext>
            </a:extLst>
          </p:cNvPr>
          <p:cNvSpPr>
            <a:spLocks noGrp="1"/>
          </p:cNvSpPr>
          <p:nvPr>
            <p:ph type="title"/>
          </p:nvPr>
        </p:nvSpPr>
        <p:spPr/>
        <p:txBody>
          <a:bodyPr/>
          <a:lstStyle/>
          <a:p>
            <a:r>
              <a:rPr lang="en-US" altLang="ko-KR" dirty="0"/>
              <a:t>Participants, Patents, and Duty to Inform</a:t>
            </a:r>
            <a:endParaRPr lang="ko-KR" altLang="en-US" dirty="0"/>
          </a:p>
        </p:txBody>
      </p:sp>
      <p:sp>
        <p:nvSpPr>
          <p:cNvPr id="4" name="슬라이드 번호 개체 틀 3">
            <a:extLst>
              <a:ext uri="{FF2B5EF4-FFF2-40B4-BE49-F238E27FC236}">
                <a16:creationId xmlns:a16="http://schemas.microsoft.com/office/drawing/2014/main" id="{33FD7F16-542D-46DD-8C4A-19F49F0A99AA}"/>
              </a:ext>
            </a:extLst>
          </p:cNvPr>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6" name="Rectangle 4">
            <a:extLst>
              <a:ext uri="{FF2B5EF4-FFF2-40B4-BE49-F238E27FC236}">
                <a16:creationId xmlns:a16="http://schemas.microsoft.com/office/drawing/2014/main" id="{F0323769-6AC0-489F-AABB-3CD4DF8BBCF6}"/>
              </a:ext>
            </a:extLst>
          </p:cNvPr>
          <p:cNvSpPr>
            <a:spLocks noChangeArrowheads="1"/>
          </p:cNvSpPr>
          <p:nvPr/>
        </p:nvSpPr>
        <p:spPr bwMode="auto">
          <a:xfrm>
            <a:off x="457200" y="914400"/>
            <a:ext cx="8229600" cy="5181600"/>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500" u="sng" dirty="0">
              <a:solidFill>
                <a:srgbClr val="FF0000"/>
              </a:solidFill>
              <a:latin typeface="Times New Roman" pitchFamily="18" charset="0"/>
              <a:ea typeface="+mn-ea"/>
              <a:cs typeface="+mn-cs"/>
            </a:endParaRPr>
          </a:p>
          <a:p>
            <a:pPr marL="230188" indent="-230188" eaLnBrk="0" hangingPunct="0">
              <a:spcBef>
                <a:spcPct val="20000"/>
              </a:spcBef>
            </a:pPr>
            <a:r>
              <a:rPr lang="en-US" sz="1600" b="1" dirty="0">
                <a:solidFill>
                  <a:srgbClr val="000000"/>
                </a:solidFill>
                <a:latin typeface="Times New Roman" pitchFamily="18" charset="0"/>
                <a:ea typeface="+mn-ea"/>
                <a:cs typeface="+mn-cs"/>
              </a:rPr>
              <a:t>	All participants in this meeting have certain obligations under the IEEE-SA Patent Policy.  Participants: </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0" hangingPunct="0">
              <a:spcBef>
                <a:spcPct val="20000"/>
              </a:spcBef>
              <a:buFontTx/>
              <a:buChar char="•"/>
            </a:pPr>
            <a:r>
              <a:rPr lang="en-US" sz="1400" b="1" dirty="0">
                <a:solidFill>
                  <a:srgbClr val="000000"/>
                </a:solidFill>
                <a:latin typeface="Times New Roman" pitchFamily="18" charset="0"/>
                <a:ea typeface="+mn-ea"/>
                <a:cs typeface="+mn-cs"/>
              </a:rPr>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latin typeface="Times New Roman" pitchFamily="18" charset="0"/>
                <a:ea typeface="+mn-ea"/>
                <a:cs typeface="+mn-cs"/>
              </a:rPr>
              <a:t> </a:t>
            </a:r>
            <a:r>
              <a:rPr lang="en-US" sz="1400" b="1" dirty="0">
                <a:solidFill>
                  <a:srgbClr val="000000"/>
                </a:solidFill>
                <a:latin typeface="Times New Roman" pitchFamily="18" charset="0"/>
                <a:ea typeface="+mn-ea"/>
                <a:cs typeface="+mn-cs"/>
              </a:rPr>
              <a:t>patent claims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The above does not apply if the patent</a:t>
            </a:r>
            <a:r>
              <a:rPr lang="en-US" sz="1600" b="1" dirty="0">
                <a:solidFill>
                  <a:srgbClr val="FF3300"/>
                </a:solidFill>
                <a:latin typeface="Times New Roman" pitchFamily="18" charset="0"/>
                <a:ea typeface="+mn-ea"/>
                <a:cs typeface="+mn-cs"/>
              </a:rPr>
              <a:t> </a:t>
            </a:r>
            <a:r>
              <a:rPr lang="en-US" sz="1600" b="1" dirty="0">
                <a:solidFill>
                  <a:srgbClr val="000000"/>
                </a:solidFill>
                <a:latin typeface="Times New Roman" pitchFamily="18" charset="0"/>
                <a:ea typeface="+mn-ea"/>
                <a:cs typeface="+mn-cs"/>
              </a:rPr>
              <a:t>claim is already the subject of an Accepted Letter of Assurance that applies to the proposed standard(s) under consideration by this group</a:t>
            </a:r>
          </a:p>
          <a:p>
            <a:pPr marL="230188" indent="-230188" eaLnBrk="0" hangingPunct="0">
              <a:spcBef>
                <a:spcPct val="20000"/>
              </a:spcBef>
            </a:pPr>
            <a:r>
              <a:rPr lang="en-GB" sz="1600" dirty="0">
                <a:solidFill>
                  <a:srgbClr val="000000"/>
                </a:solidFill>
                <a:latin typeface="Times New Roman" pitchFamily="18" charset="0"/>
                <a:ea typeface="+mn-ea"/>
                <a:cs typeface="+mn-cs"/>
              </a:rPr>
              <a:t>		Quoted text excerpted from IEEE-SA Standards Board Bylaws subclause 6.2</a:t>
            </a:r>
            <a:endParaRPr lang="en-US" sz="1600" dirty="0">
              <a:solidFill>
                <a:srgbClr val="000000"/>
              </a:solidFill>
              <a:latin typeface="Times New Roman" pitchFamily="18" charset="0"/>
              <a:ea typeface="+mn-ea"/>
              <a:cs typeface="+mn-cs"/>
            </a:endParaRP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Early identification of holders of potential Essential Patent Claims is strongly encouraged</a:t>
            </a: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No duty to perform a patent search</a:t>
            </a:r>
            <a:endParaRPr lang="en-GB" sz="1600" b="1" dirty="0">
              <a:solidFill>
                <a:srgbClr val="000000"/>
              </a:solidFill>
              <a:latin typeface="Times New Roman" pitchFamily="18" charset="0"/>
              <a:ea typeface="+mn-ea"/>
              <a:cs typeface="+mn-cs"/>
            </a:endParaRPr>
          </a:p>
        </p:txBody>
      </p:sp>
      <p:sp>
        <p:nvSpPr>
          <p:cNvPr id="7" name="바닥글 개체 틀 1">
            <a:extLst>
              <a:ext uri="{FF2B5EF4-FFF2-40B4-BE49-F238E27FC236}">
                <a16:creationId xmlns:a16="http://schemas.microsoft.com/office/drawing/2014/main" id="{B81F1042-F9D9-41D6-8CBD-B343D3A3BF8D}"/>
              </a:ext>
            </a:extLst>
          </p:cNvPr>
          <p:cNvSpPr>
            <a:spLocks noGrp="1"/>
          </p:cNvSpPr>
          <p:nvPr>
            <p:ph type="ftr" sz="quarter" idx="11"/>
          </p:nvPr>
        </p:nvSpPr>
        <p:spPr>
          <a:xfrm>
            <a:off x="457200" y="6610350"/>
            <a:ext cx="4038600" cy="247650"/>
          </a:xfrm>
        </p:spPr>
        <p:txBody>
          <a:bodyPr/>
          <a:lstStyle/>
          <a:p>
            <a:pPr>
              <a:defRPr/>
            </a:pPr>
            <a:r>
              <a:rPr lang="en-US"/>
              <a:t>3079-20-0001-00-0000-Session #13 WG Opening Plenary</a:t>
            </a:r>
            <a:endParaRPr lang="en-US" dirty="0"/>
          </a:p>
        </p:txBody>
      </p:sp>
    </p:spTree>
    <p:extLst>
      <p:ext uri="{BB962C8B-B14F-4D97-AF65-F5344CB8AC3E}">
        <p14:creationId xmlns:p14="http://schemas.microsoft.com/office/powerpoint/2010/main" val="2489473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E46D7D0-BFD0-418F-8AFF-C16CA8DE76FA}"/>
              </a:ext>
            </a:extLst>
          </p:cNvPr>
          <p:cNvSpPr>
            <a:spLocks noGrp="1"/>
          </p:cNvSpPr>
          <p:nvPr>
            <p:ph type="title"/>
          </p:nvPr>
        </p:nvSpPr>
        <p:spPr/>
        <p:txBody>
          <a:bodyPr/>
          <a:lstStyle/>
          <a:p>
            <a:r>
              <a:rPr lang="en-US" altLang="ko-KR" dirty="0"/>
              <a:t>Call for Potentially Essential Patents</a:t>
            </a:r>
            <a:endParaRPr lang="ko-KR" altLang="en-US" dirty="0"/>
          </a:p>
        </p:txBody>
      </p:sp>
      <p:sp>
        <p:nvSpPr>
          <p:cNvPr id="4" name="슬라이드 번호 개체 틀 3">
            <a:extLst>
              <a:ext uri="{FF2B5EF4-FFF2-40B4-BE49-F238E27FC236}">
                <a16:creationId xmlns:a16="http://schemas.microsoft.com/office/drawing/2014/main" id="{4AF915D5-45D7-48FC-ABE2-AABE111FB15E}"/>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Rectangle 3">
            <a:extLst>
              <a:ext uri="{FF2B5EF4-FFF2-40B4-BE49-F238E27FC236}">
                <a16:creationId xmlns:a16="http://schemas.microsoft.com/office/drawing/2014/main" id="{42BF1A73-4B9E-4A74-B5BE-AAF624419380}"/>
              </a:ext>
            </a:extLst>
          </p:cNvPr>
          <p:cNvSpPr txBox="1">
            <a:spLocks noChangeArrowheads="1"/>
          </p:cNvSpPr>
          <p:nvPr/>
        </p:nvSpPr>
        <p:spPr bwMode="auto">
          <a:xfrm>
            <a:off x="685800" y="838200"/>
            <a:ext cx="7772400" cy="5257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3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Times New Roman"/>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Either speak up now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Provide the chair of this group with the identity of the holder(s) of any and all such claims as soon as possible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Cause an LOA to be submitted</a:t>
            </a:r>
            <a:endParaRPr kumimoji="0" lang="en-US" sz="2000" b="0" i="0" u="none" strike="noStrike" kern="0" cap="none" spc="0" normalizeH="0" baseline="0" noProof="0" dirty="0">
              <a:ln>
                <a:noFill/>
              </a:ln>
              <a:solidFill>
                <a:srgbClr val="000000"/>
              </a:solidFill>
              <a:effectLst/>
              <a:uLnTx/>
              <a:uFillTx/>
              <a:latin typeface="Times New Roman"/>
            </a:endParaRPr>
          </a:p>
        </p:txBody>
      </p:sp>
      <p:sp>
        <p:nvSpPr>
          <p:cNvPr id="7" name="바닥글 개체 틀 1">
            <a:extLst>
              <a:ext uri="{FF2B5EF4-FFF2-40B4-BE49-F238E27FC236}">
                <a16:creationId xmlns:a16="http://schemas.microsoft.com/office/drawing/2014/main" id="{BBBFB510-4F67-4E61-87EC-A25CA6DDF846}"/>
              </a:ext>
            </a:extLst>
          </p:cNvPr>
          <p:cNvSpPr>
            <a:spLocks noGrp="1"/>
          </p:cNvSpPr>
          <p:nvPr>
            <p:ph type="ftr" sz="quarter" idx="11"/>
          </p:nvPr>
        </p:nvSpPr>
        <p:spPr>
          <a:xfrm>
            <a:off x="457200" y="6610350"/>
            <a:ext cx="4038600" cy="247650"/>
          </a:xfrm>
        </p:spPr>
        <p:txBody>
          <a:bodyPr/>
          <a:lstStyle/>
          <a:p>
            <a:pPr>
              <a:defRPr/>
            </a:pPr>
            <a:r>
              <a:rPr lang="en-US"/>
              <a:t>3079-20-0001-00-0000-Session #13 WG Opening Plenary</a:t>
            </a:r>
            <a:endParaRPr lang="en-US" dirty="0"/>
          </a:p>
        </p:txBody>
      </p:sp>
    </p:spTree>
    <p:extLst>
      <p:ext uri="{BB962C8B-B14F-4D97-AF65-F5344CB8AC3E}">
        <p14:creationId xmlns:p14="http://schemas.microsoft.com/office/powerpoint/2010/main" val="3488338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65A6A1F-1546-45F4-97B3-1FA6121C88F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t>Participation in IEEE 3079 Meetings</a:t>
            </a:r>
            <a:endParaRPr lang="ko-KR" altLang="en-US" dirty="0"/>
          </a:p>
        </p:txBody>
      </p:sp>
      <p:sp>
        <p:nvSpPr>
          <p:cNvPr id="4" name="슬라이드 번호 개체 틀 3">
            <a:extLst>
              <a:ext uri="{FF2B5EF4-FFF2-40B4-BE49-F238E27FC236}">
                <a16:creationId xmlns:a16="http://schemas.microsoft.com/office/drawing/2014/main" id="{F9586293-79CB-4215-90A9-D8B39E324729}"/>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Text Box 5">
            <a:extLst>
              <a:ext uri="{FF2B5EF4-FFF2-40B4-BE49-F238E27FC236}">
                <a16:creationId xmlns:a16="http://schemas.microsoft.com/office/drawing/2014/main" id="{B16E6184-3162-47F1-B044-3AAE4FF495EE}"/>
              </a:ext>
            </a:extLst>
          </p:cNvPr>
          <p:cNvSpPr txBox="1">
            <a:spLocks noChangeArrowheads="1"/>
          </p:cNvSpPr>
          <p:nvPr/>
        </p:nvSpPr>
        <p:spPr bwMode="auto">
          <a:xfrm>
            <a:off x="647700" y="914400"/>
            <a:ext cx="7848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eaLnBrk="0" hangingPunct="0">
              <a:lnSpc>
                <a:spcPct val="110000"/>
              </a:lnSpc>
              <a:spcBef>
                <a:spcPts val="600"/>
              </a:spcBef>
            </a:pPr>
            <a:r>
              <a:rPr lang="en-GB" altLang="en-US" sz="1600" b="1" dirty="0">
                <a:ea typeface="MS Gothic" panose="020B0609070205080204" pitchFamily="49" charset="-128"/>
                <a:cs typeface="+mn-cs"/>
              </a:rPr>
              <a:t>All participation in IEEE 3079 Working Group meetings is on an individual basis</a:t>
            </a:r>
          </a:p>
          <a:p>
            <a:pPr eaLnBrk="0" hangingPunct="0">
              <a:lnSpc>
                <a:spcPct val="110000"/>
              </a:lnSpc>
              <a:spcBef>
                <a:spcPts val="600"/>
              </a:spcBef>
            </a:pPr>
            <a:r>
              <a:rPr lang="en-GB" altLang="en-US" sz="1400" b="1" i="1" dirty="0">
                <a:ea typeface="MS Gothic" panose="020B0609070205080204" pitchFamily="49" charset="-128"/>
                <a:cs typeface="+mn-cs"/>
              </a:rPr>
              <a:t>•     </a:t>
            </a:r>
            <a:r>
              <a:rPr lang="en-GB" altLang="en-US" sz="1400" b="1" dirty="0">
                <a:ea typeface="MS Gothic" panose="020B0609070205080204" pitchFamily="49" charset="-128"/>
                <a:cs typeface="+mn-cs"/>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cs typeface="+mn-cs"/>
                <a:hlinkClick r:id="rId2"/>
              </a:rPr>
              <a:t>https://standards.ieee.org/develop/policies/bylaws/sb_bylaws.pdf</a:t>
            </a:r>
            <a:r>
              <a:rPr lang="en-GB" altLang="en-US" sz="1400" b="1" dirty="0">
                <a:ea typeface="MS Gothic" panose="020B0609070205080204" pitchFamily="49" charset="-128"/>
                <a:cs typeface="+mn-cs"/>
              </a:rPr>
              <a:t>section 5.2.1)</a:t>
            </a:r>
          </a:p>
          <a:p>
            <a:pPr eaLnBrk="0" hangingPunct="0">
              <a:lnSpc>
                <a:spcPct val="110000"/>
              </a:lnSpc>
              <a:spcBef>
                <a:spcPts val="600"/>
              </a:spcBef>
            </a:pPr>
            <a:r>
              <a:rPr lang="en-GB" altLang="en-US" sz="1400" b="1" dirty="0">
                <a:ea typeface="MS Gothic" panose="020B0609070205080204" pitchFamily="49" charset="-128"/>
                <a:cs typeface="+mn-cs"/>
              </a:rPr>
              <a:t>•    IEEE 3079 Working Group membership is by individual; “Working Group members shall participate in the consensus process in a manner consistent with their professional expert opinion as individuals, and not as organizational representatives”. (subclause 4.2.1 “Establishment”, of the IEEE 3079 Working Group Policies and Procedures)</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shall not direct the actions or votes of any other member of an IEEE 3079 Working Group or retaliate against any other member for their actions or votes within IEEE 3079 Working Group meetings, see </a:t>
            </a:r>
            <a:r>
              <a:rPr lang="en-GB" altLang="en-US" sz="1400" b="1" u="sng" dirty="0">
                <a:solidFill>
                  <a:srgbClr val="CCCCFF"/>
                </a:solidFill>
                <a:ea typeface="MS Gothic" panose="020B0609070205080204" pitchFamily="49" charset="-128"/>
                <a:cs typeface="+mn-cs"/>
                <a:hlinkClick r:id="rId3"/>
              </a:rPr>
              <a:t>https://standards.ieee.org/develop/policies/bylaws/sb_bylaws.pdf </a:t>
            </a:r>
            <a:r>
              <a:rPr lang="en-GB" altLang="en-US" sz="1400" b="1" dirty="0">
                <a:ea typeface="MS Gothic" panose="020B0609070205080204" pitchFamily="49" charset="-128"/>
                <a:cs typeface="+mn-cs"/>
              </a:rPr>
              <a:t> section 5.2.1.3 and the IEEE 3079 Working Group Policies and Procedures, subclause 3.4.1 “Chair”, list item x.</a:t>
            </a:r>
          </a:p>
          <a:p>
            <a:pPr eaLnBrk="0" hangingPunct="0">
              <a:lnSpc>
                <a:spcPct val="110000"/>
              </a:lnSpc>
              <a:spcBef>
                <a:spcPts val="600"/>
              </a:spcBef>
            </a:pPr>
            <a:r>
              <a:rPr lang="en-GB" altLang="en-US" sz="1600" b="1" dirty="0">
                <a:ea typeface="MS Gothic" panose="020B0609070205080204" pitchFamily="49" charset="-128"/>
                <a:cs typeface="+mn-cs"/>
              </a:rPr>
              <a:t>By participating in IEEE 3079 meetings, you accept these requirements.  If you do not agree to these policies then you shall not participate.</a:t>
            </a:r>
          </a:p>
        </p:txBody>
      </p:sp>
      <p:sp>
        <p:nvSpPr>
          <p:cNvPr id="7" name="바닥글 개체 틀 1">
            <a:extLst>
              <a:ext uri="{FF2B5EF4-FFF2-40B4-BE49-F238E27FC236}">
                <a16:creationId xmlns:a16="http://schemas.microsoft.com/office/drawing/2014/main" id="{DA941CF9-7D31-46B2-AE08-4D01D9C0DE27}"/>
              </a:ext>
            </a:extLst>
          </p:cNvPr>
          <p:cNvSpPr>
            <a:spLocks noGrp="1"/>
          </p:cNvSpPr>
          <p:nvPr>
            <p:ph type="ftr" sz="quarter" idx="11"/>
          </p:nvPr>
        </p:nvSpPr>
        <p:spPr>
          <a:xfrm>
            <a:off x="457200" y="6610350"/>
            <a:ext cx="4038600" cy="247650"/>
          </a:xfrm>
        </p:spPr>
        <p:txBody>
          <a:bodyPr/>
          <a:lstStyle/>
          <a:p>
            <a:pPr>
              <a:defRPr/>
            </a:pPr>
            <a:r>
              <a:rPr lang="en-US"/>
              <a:t>3079-20-0001-00-0000-Session #13 WG Opening Plenary</a:t>
            </a:r>
            <a:endParaRPr lang="en-US" dirty="0"/>
          </a:p>
        </p:txBody>
      </p:sp>
    </p:spTree>
    <p:extLst>
      <p:ext uri="{BB962C8B-B14F-4D97-AF65-F5344CB8AC3E}">
        <p14:creationId xmlns:p14="http://schemas.microsoft.com/office/powerpoint/2010/main" val="3948919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9BD5D39-8E77-4D4E-AD14-6A6E8BEE8549}"/>
              </a:ext>
            </a:extLst>
          </p:cNvPr>
          <p:cNvSpPr>
            <a:spLocks noGrp="1"/>
          </p:cNvSpPr>
          <p:nvPr>
            <p:ph type="title"/>
          </p:nvPr>
        </p:nvSpPr>
        <p:spPr/>
        <p:txBody>
          <a:bodyPr/>
          <a:lstStyle/>
          <a:p>
            <a:r>
              <a:rPr lang="en-US" altLang="ko-KR" dirty="0"/>
              <a:t>Other Guidelines for IEEE WG Meetings</a:t>
            </a:r>
            <a:endParaRPr lang="ko-KR" altLang="en-US" dirty="0"/>
          </a:p>
        </p:txBody>
      </p:sp>
      <p:sp>
        <p:nvSpPr>
          <p:cNvPr id="4" name="슬라이드 번호 개체 틀 3">
            <a:extLst>
              <a:ext uri="{FF2B5EF4-FFF2-40B4-BE49-F238E27FC236}">
                <a16:creationId xmlns:a16="http://schemas.microsoft.com/office/drawing/2014/main" id="{867332A0-8433-4919-9389-03BEA230A01D}"/>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Rectangle 4">
            <a:extLst>
              <a:ext uri="{FF2B5EF4-FFF2-40B4-BE49-F238E27FC236}">
                <a16:creationId xmlns:a16="http://schemas.microsoft.com/office/drawing/2014/main" id="{8CFDB2D6-0584-4C09-98DF-9F026F833CA4}"/>
              </a:ext>
            </a:extLst>
          </p:cNvPr>
          <p:cNvSpPr>
            <a:spLocks noChangeArrowheads="1"/>
          </p:cNvSpPr>
          <p:nvPr/>
        </p:nvSpPr>
        <p:spPr bwMode="auto">
          <a:xfrm>
            <a:off x="457200" y="762000"/>
            <a:ext cx="8229600" cy="5334000"/>
          </a:xfrm>
          <a:prstGeom prst="rect">
            <a:avLst/>
          </a:prstGeom>
          <a:noFill/>
          <a:ln w="9525">
            <a:noFill/>
            <a:miter lim="800000"/>
            <a:headEnd/>
            <a:tailEnd/>
          </a:ln>
        </p:spPr>
        <p:txBody>
          <a:bodyPr/>
          <a:lstStyle/>
          <a:p>
            <a:pPr marL="230188" indent="-230188" eaLnBrk="0" hangingPunct="0">
              <a:lnSpc>
                <a:spcPct val="120000"/>
              </a:lnSpc>
              <a:spcBef>
                <a:spcPct val="20000"/>
              </a:spcBef>
              <a:buFontTx/>
              <a:buChar char="•"/>
            </a:pPr>
            <a:endParaRPr lang="en-US" sz="700" u="sng" dirty="0">
              <a:solidFill>
                <a:srgbClr val="FF0000"/>
              </a:solidFill>
              <a:latin typeface="Times New Roman" pitchFamily="18" charset="0"/>
              <a:ea typeface="+mn-ea"/>
              <a:cs typeface="+mn-cs"/>
            </a:endParaRPr>
          </a:p>
          <a:p>
            <a:pPr marL="230188" indent="-230188" eaLnBrk="0" hangingPunct="0">
              <a:lnSpc>
                <a:spcPct val="120000"/>
              </a:lnSpc>
              <a:spcBef>
                <a:spcPct val="20000"/>
              </a:spcBef>
              <a:spcAft>
                <a:spcPct val="40000"/>
              </a:spcAft>
              <a:buFontTx/>
              <a:buChar char="•"/>
            </a:pPr>
            <a:r>
              <a:rPr lang="en-US" b="1" dirty="0">
                <a:solidFill>
                  <a:srgbClr val="000000"/>
                </a:solidFill>
                <a:latin typeface="Times New Roman" pitchFamily="18" charset="0"/>
                <a:ea typeface="+mn-ea"/>
                <a:cs typeface="+mn-cs"/>
              </a:rPr>
              <a:t>All IEEE-SA standards meetings shall be conducted in compliance with all applicable laws, including antitrust and competition laws.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interpretation, validity, or essentiality of patents/patent claims.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specific license rates, terms, or conditions.</a:t>
            </a:r>
          </a:p>
          <a:p>
            <a:pPr marL="1143000" lvl="2" indent="-228600" eaLnBrk="0" hangingPunct="0">
              <a:lnSpc>
                <a:spcPct val="120000"/>
              </a:lnSpc>
              <a:spcBef>
                <a:spcPct val="20000"/>
              </a:spcBef>
              <a:spcAft>
                <a:spcPct val="40000"/>
              </a:spcAft>
              <a:buFontTx/>
              <a:buChar char="•"/>
            </a:pPr>
            <a:r>
              <a:rPr lang="en-US" sz="1400" dirty="0">
                <a:solidFill>
                  <a:srgbClr val="000000"/>
                </a:solidFill>
                <a:latin typeface="Times New Roman" pitchFamily="18" charset="0"/>
                <a:ea typeface="+mn-ea"/>
                <a:cs typeface="+mn-cs"/>
              </a:rPr>
              <a:t>Relative costs, including licensing costs of essential patent claims, of different technical approaches may be discussed in standards development meetings. </a:t>
            </a:r>
          </a:p>
          <a:p>
            <a:pPr marL="1600200" lvl="3" indent="-228600" eaLnBrk="0" hangingPunct="0">
              <a:lnSpc>
                <a:spcPct val="120000"/>
              </a:lnSpc>
              <a:spcBef>
                <a:spcPct val="20000"/>
              </a:spcBef>
              <a:spcAft>
                <a:spcPct val="40000"/>
              </a:spcAft>
              <a:buFontTx/>
              <a:buChar char="–"/>
            </a:pPr>
            <a:r>
              <a:rPr lang="en-GB" sz="1400" dirty="0">
                <a:solidFill>
                  <a:srgbClr val="000000"/>
                </a:solidFill>
                <a:latin typeface="Times New Roman" pitchFamily="18" charset="0"/>
                <a:ea typeface="+mn-ea"/>
                <a:cs typeface="+mn-cs"/>
              </a:rPr>
              <a:t>Technical considerations remain primary focus</a:t>
            </a:r>
            <a:endParaRPr lang="en-US" sz="1400" dirty="0">
              <a:solidFill>
                <a:srgbClr val="000000"/>
              </a:solidFill>
              <a:latin typeface="Times New Roman" pitchFamily="18" charset="0"/>
              <a:ea typeface="+mn-ea"/>
              <a:cs typeface="+mn-cs"/>
            </a:endParaRP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or engage in the fixing of product prices, allocation of customers, or division of sales markets.</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status or substance of ongoing or threatened litigation.</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be silent if inappropriate topics are discussed </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 do formally object.</a:t>
            </a:r>
          </a:p>
          <a:p>
            <a:pPr marL="230188" indent="-230188" algn="ctr" eaLnBrk="0" hangingPunct="0">
              <a:lnSpc>
                <a:spcPct val="120000"/>
              </a:lnSpc>
              <a:spcBef>
                <a:spcPct val="20000"/>
              </a:spcBef>
            </a:pPr>
            <a:r>
              <a:rPr lang="en-US" sz="1000" b="1" dirty="0">
                <a:solidFill>
                  <a:srgbClr val="000000"/>
                </a:solidFill>
                <a:latin typeface="Times New Roman" pitchFamily="18" charset="0"/>
                <a:ea typeface="+mn-ea"/>
                <a:cs typeface="+mn-cs"/>
              </a:rPr>
              <a:t>---------------------------------------------------------------   </a:t>
            </a:r>
            <a:endParaRPr lang="en-US" sz="1200" b="1" dirty="0">
              <a:solidFill>
                <a:srgbClr val="000000"/>
              </a:solidFill>
              <a:latin typeface="Times New Roman" pitchFamily="18" charset="0"/>
              <a:ea typeface="+mn-ea"/>
              <a:cs typeface="+mn-cs"/>
            </a:endParaRPr>
          </a:p>
          <a:p>
            <a:pPr marL="230188" indent="-230188" algn="ctr" eaLnBrk="0" hangingPunct="0">
              <a:lnSpc>
                <a:spcPct val="120000"/>
              </a:lnSpc>
              <a:spcBef>
                <a:spcPct val="20000"/>
              </a:spcBef>
            </a:pPr>
            <a:r>
              <a:rPr lang="en-US" sz="1200" b="1" dirty="0">
                <a:solidFill>
                  <a:srgbClr val="000000"/>
                </a:solidFill>
                <a:latin typeface="Times New Roman" pitchFamily="18" charset="0"/>
                <a:ea typeface="+mn-ea"/>
                <a:cs typeface="+mn-cs"/>
              </a:rPr>
              <a:t>See </a:t>
            </a:r>
            <a:r>
              <a:rPr lang="en-US" sz="1200" b="1" i="1" dirty="0">
                <a:solidFill>
                  <a:srgbClr val="000000"/>
                </a:solidFill>
                <a:latin typeface="Times New Roman" pitchFamily="18" charset="0"/>
                <a:ea typeface="+mn-ea"/>
                <a:cs typeface="+mn-cs"/>
              </a:rPr>
              <a:t>IEEE-SA Standards Board Operations Manual</a:t>
            </a:r>
            <a:r>
              <a:rPr lang="en-US" sz="1200" b="1" dirty="0">
                <a:solidFill>
                  <a:srgbClr val="000000"/>
                </a:solidFill>
                <a:latin typeface="Times New Roman" pitchFamily="18" charset="0"/>
                <a:ea typeface="+mn-ea"/>
                <a:cs typeface="+mn-cs"/>
              </a:rPr>
              <a:t>, clause 5.3.10 and </a:t>
            </a:r>
            <a:r>
              <a:rPr lang="en-GB" sz="1200" b="1" dirty="0">
                <a:solidFill>
                  <a:srgbClr val="000000"/>
                </a:solidFill>
                <a:latin typeface="Times New Roman" pitchFamily="18" charset="0"/>
                <a:ea typeface="+mn-ea"/>
                <a:cs typeface="+mn-cs"/>
              </a:rPr>
              <a:t>“Promoting Competition and Innovation: What You Need to Know about the IEEE Standards Association's Antitrust and Competition Policy”</a:t>
            </a:r>
            <a:r>
              <a:rPr lang="en-US" sz="1200" b="1" dirty="0">
                <a:solidFill>
                  <a:srgbClr val="000000"/>
                </a:solidFill>
                <a:latin typeface="Times New Roman" pitchFamily="18" charset="0"/>
                <a:ea typeface="+mn-ea"/>
                <a:cs typeface="+mn-cs"/>
              </a:rPr>
              <a:t> for more details.</a:t>
            </a:r>
          </a:p>
        </p:txBody>
      </p:sp>
      <p:sp>
        <p:nvSpPr>
          <p:cNvPr id="7" name="바닥글 개체 틀 1">
            <a:extLst>
              <a:ext uri="{FF2B5EF4-FFF2-40B4-BE49-F238E27FC236}">
                <a16:creationId xmlns:a16="http://schemas.microsoft.com/office/drawing/2014/main" id="{FC8696CE-C3B2-43F4-BACC-4444B06F7232}"/>
              </a:ext>
            </a:extLst>
          </p:cNvPr>
          <p:cNvSpPr>
            <a:spLocks noGrp="1"/>
          </p:cNvSpPr>
          <p:nvPr>
            <p:ph type="ftr" sz="quarter" idx="11"/>
          </p:nvPr>
        </p:nvSpPr>
        <p:spPr>
          <a:xfrm>
            <a:off x="457200" y="6610350"/>
            <a:ext cx="4038600" cy="247650"/>
          </a:xfrm>
        </p:spPr>
        <p:txBody>
          <a:bodyPr/>
          <a:lstStyle/>
          <a:p>
            <a:pPr>
              <a:defRPr/>
            </a:pPr>
            <a:r>
              <a:rPr lang="en-US"/>
              <a:t>3079-20-0001-00-0000-Session #13 WG Opening Plenary</a:t>
            </a:r>
            <a:endParaRPr lang="en-US" dirty="0"/>
          </a:p>
        </p:txBody>
      </p:sp>
    </p:spTree>
    <p:extLst>
      <p:ext uri="{BB962C8B-B14F-4D97-AF65-F5344CB8AC3E}">
        <p14:creationId xmlns:p14="http://schemas.microsoft.com/office/powerpoint/2010/main" val="3156915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Bylaws require </a:t>
            </a:r>
            <a:r>
              <a:rPr kumimoji="0" lang="en-US" sz="2800" b="1" i="1"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Standards accomplishes </a:t>
            </a:r>
            <a:r>
              <a:rPr kumimoji="0" lang="en-US" sz="2800" b="1" i="0"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transfer of copyright ownership through the Project Authorization Request (PAR) process</a:t>
            </a:r>
          </a:p>
        </p:txBody>
      </p:sp>
      <p:sp>
        <p:nvSpPr>
          <p:cNvPr id="7" name="바닥글 개체 틀 1">
            <a:extLst>
              <a:ext uri="{FF2B5EF4-FFF2-40B4-BE49-F238E27FC236}">
                <a16:creationId xmlns:a16="http://schemas.microsoft.com/office/drawing/2014/main" id="{5A5959E8-3AF5-4672-9105-CFC9A1106705}"/>
              </a:ext>
            </a:extLst>
          </p:cNvPr>
          <p:cNvSpPr>
            <a:spLocks noGrp="1"/>
          </p:cNvSpPr>
          <p:nvPr>
            <p:ph type="ftr" sz="quarter" idx="11"/>
          </p:nvPr>
        </p:nvSpPr>
        <p:spPr>
          <a:xfrm>
            <a:off x="457200" y="6610350"/>
            <a:ext cx="4038600" cy="247650"/>
          </a:xfrm>
        </p:spPr>
        <p:txBody>
          <a:bodyPr/>
          <a:lstStyle/>
          <a:p>
            <a:pPr>
              <a:defRPr/>
            </a:pPr>
            <a:r>
              <a:rPr lang="en-US"/>
              <a:t>3079-20-0001-00-0000-Session #13 WG Opening Plenary</a:t>
            </a:r>
            <a:endParaRPr lang="en-US" dirty="0"/>
          </a:p>
        </p:txBody>
      </p:sp>
    </p:spTree>
    <p:extLst>
      <p:ext uri="{BB962C8B-B14F-4D97-AF65-F5344CB8AC3E}">
        <p14:creationId xmlns:p14="http://schemas.microsoft.com/office/powerpoint/2010/main" val="2578054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0DF074-FF5D-4E5A-AC8B-042AD25AD737}"/>
              </a:ext>
            </a:extLst>
          </p:cNvPr>
          <p:cNvSpPr>
            <a:spLocks noGrp="1"/>
          </p:cNvSpPr>
          <p:nvPr>
            <p:ph type="title"/>
          </p:nvPr>
        </p:nvSpPr>
        <p:spPr/>
        <p:txBody>
          <a:bodyPr/>
          <a:lstStyle/>
          <a:p>
            <a:r>
              <a:rPr lang="en-US" altLang="ko-KR" dirty="0"/>
              <a:t>Work Status</a:t>
            </a:r>
            <a:endParaRPr lang="ko-KR" altLang="en-US" dirty="0"/>
          </a:p>
        </p:txBody>
      </p:sp>
      <p:sp>
        <p:nvSpPr>
          <p:cNvPr id="4" name="슬라이드 번호 개체 틀 3">
            <a:extLst>
              <a:ext uri="{FF2B5EF4-FFF2-40B4-BE49-F238E27FC236}">
                <a16:creationId xmlns:a16="http://schemas.microsoft.com/office/drawing/2014/main" id="{CCE324C8-F855-4283-B62B-98CDAC62D957}"/>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6" name="Rectangle 3">
            <a:extLst>
              <a:ext uri="{FF2B5EF4-FFF2-40B4-BE49-F238E27FC236}">
                <a16:creationId xmlns:a16="http://schemas.microsoft.com/office/drawing/2014/main" id="{EE76205C-0F98-4111-8053-34447FB24757}"/>
              </a:ext>
            </a:extLst>
          </p:cNvPr>
          <p:cNvSpPr txBox="1">
            <a:spLocks noChangeArrowheads="1"/>
          </p:cNvSpPr>
          <p:nvPr/>
        </p:nvSpPr>
        <p:spPr bwMode="auto">
          <a:xfrm>
            <a:off x="457200" y="914400"/>
            <a:ext cx="8382000" cy="5148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80000"/>
              </a:lnSpc>
              <a:buFontTx/>
              <a:buNone/>
            </a:pPr>
            <a:endParaRPr lang="en-US" sz="2000" kern="0" dirty="0">
              <a:latin typeface="Times New Roman" panose="02020603050405020304" pitchFamily="18" charset="0"/>
              <a:cs typeface="Times New Roman" panose="02020603050405020304" pitchFamily="18" charset="0"/>
            </a:endParaRPr>
          </a:p>
          <a:p>
            <a:pPr>
              <a:lnSpc>
                <a:spcPct val="80000"/>
              </a:lnSpc>
            </a:pPr>
            <a:r>
              <a:rPr lang="en-US" sz="2800" kern="0" dirty="0">
                <a:latin typeface="Times New Roman" panose="02020603050405020304" pitchFamily="18" charset="0"/>
                <a:cs typeface="Times New Roman" panose="02020603050405020304" pitchFamily="18" charset="0"/>
              </a:rPr>
              <a:t>Working Group Status</a:t>
            </a:r>
          </a:p>
          <a:p>
            <a:pPr lvl="2">
              <a:lnSpc>
                <a:spcPct val="80000"/>
              </a:lnSpc>
              <a:buFontTx/>
              <a:buNone/>
            </a:pPr>
            <a:endParaRPr lang="en-US" sz="1200" kern="0" dirty="0">
              <a:latin typeface="Times New Roman" panose="02020603050405020304" pitchFamily="18" charset="0"/>
              <a:cs typeface="Times New Roman" panose="02020603050405020304" pitchFamily="18" charset="0"/>
            </a:endParaRPr>
          </a:p>
          <a:p>
            <a:pPr lvl="1">
              <a:lnSpc>
                <a:spcPct val="150000"/>
              </a:lnSpc>
            </a:pPr>
            <a:r>
              <a:rPr lang="en-US" altLang="ko-KR" sz="2400" kern="0" dirty="0">
                <a:latin typeface="Times New Roman" panose="02020603050405020304" pitchFamily="18" charset="0"/>
                <a:cs typeface="Times New Roman" panose="02020603050405020304" pitchFamily="18" charset="0"/>
              </a:rPr>
              <a:t>Starting to Sponsor Ballot</a:t>
            </a:r>
          </a:p>
        </p:txBody>
      </p:sp>
      <p:sp>
        <p:nvSpPr>
          <p:cNvPr id="7" name="바닥글 개체 틀 1">
            <a:extLst>
              <a:ext uri="{FF2B5EF4-FFF2-40B4-BE49-F238E27FC236}">
                <a16:creationId xmlns:a16="http://schemas.microsoft.com/office/drawing/2014/main" id="{FCE108BF-456F-49DF-BDAA-74B5AC0B048F}"/>
              </a:ext>
            </a:extLst>
          </p:cNvPr>
          <p:cNvSpPr>
            <a:spLocks noGrp="1"/>
          </p:cNvSpPr>
          <p:nvPr>
            <p:ph type="ftr" sz="quarter" idx="11"/>
          </p:nvPr>
        </p:nvSpPr>
        <p:spPr>
          <a:xfrm>
            <a:off x="457200" y="6610350"/>
            <a:ext cx="4038600" cy="247650"/>
          </a:xfrm>
        </p:spPr>
        <p:txBody>
          <a:bodyPr/>
          <a:lstStyle/>
          <a:p>
            <a:pPr>
              <a:defRPr/>
            </a:pPr>
            <a:r>
              <a:rPr lang="en-US"/>
              <a:t>3079-20-0001-00-0000-Session #13 WG Opening Plenary</a:t>
            </a:r>
            <a:endParaRPr lang="en-US" dirty="0"/>
          </a:p>
        </p:txBody>
      </p:sp>
    </p:spTree>
    <p:extLst>
      <p:ext uri="{BB962C8B-B14F-4D97-AF65-F5344CB8AC3E}">
        <p14:creationId xmlns:p14="http://schemas.microsoft.com/office/powerpoint/2010/main" val="1875051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D00976C-832B-4306-BA75-AF12551B77A4}"/>
              </a:ext>
            </a:extLst>
          </p:cNvPr>
          <p:cNvSpPr>
            <a:spLocks noGrp="1"/>
          </p:cNvSpPr>
          <p:nvPr>
            <p:ph type="title"/>
          </p:nvPr>
        </p:nvSpPr>
        <p:spPr/>
        <p:txBody>
          <a:bodyPr/>
          <a:lstStyle/>
          <a:p>
            <a:r>
              <a:rPr lang="en-US" altLang="ko-KR" dirty="0"/>
              <a:t>Development Timeline</a:t>
            </a:r>
            <a:endParaRPr lang="ko-KR" altLang="en-US" dirty="0"/>
          </a:p>
        </p:txBody>
      </p:sp>
      <p:sp>
        <p:nvSpPr>
          <p:cNvPr id="4" name="슬라이드 번호 개체 틀 3">
            <a:extLst>
              <a:ext uri="{FF2B5EF4-FFF2-40B4-BE49-F238E27FC236}">
                <a16:creationId xmlns:a16="http://schemas.microsoft.com/office/drawing/2014/main" id="{03ADA7E6-3CE7-426B-921E-66FE1A8E8D73}"/>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66" name="내용 개체 틀 2">
            <a:extLst>
              <a:ext uri="{FF2B5EF4-FFF2-40B4-BE49-F238E27FC236}">
                <a16:creationId xmlns:a16="http://schemas.microsoft.com/office/drawing/2014/main" id="{71AC66EE-8E68-4097-8B9A-1C10F8BD14E9}"/>
              </a:ext>
            </a:extLst>
          </p:cNvPr>
          <p:cNvSpPr txBox="1">
            <a:spLocks/>
          </p:cNvSpPr>
          <p:nvPr/>
        </p:nvSpPr>
        <p:spPr>
          <a:xfrm>
            <a:off x="76200" y="1140691"/>
            <a:ext cx="5562600" cy="2031325"/>
          </a:xfrm>
          <a:prstGeom prst="rect">
            <a:avLst/>
          </a:prstGeom>
        </p:spPr>
        <p:txBody>
          <a:bodyPr wrap="square">
            <a:spAutoFit/>
          </a:bodyPr>
          <a:lstStyle>
            <a:defPPr>
              <a:defRPr lang="en-US"/>
            </a:defPPr>
            <a:lvl1pPr marL="444500">
              <a:lnSpc>
                <a:spcPct val="100000"/>
              </a:lnSpc>
              <a:defRPr sz="1600">
                <a:latin typeface="Times New Roman" panose="02020603050405020304" pitchFamily="18" charset="0"/>
                <a:cs typeface="Times New Roman" panose="02020603050405020304" pitchFamily="18" charset="0"/>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730250" indent="-285750">
              <a:lnSpc>
                <a:spcPct val="150000"/>
              </a:lnSpc>
              <a:buFont typeface="Wingdings" panose="05000000000000000000" pitchFamily="2" charset="2"/>
              <a:buChar char="l"/>
            </a:pPr>
            <a:r>
              <a:rPr lang="en-US" altLang="ko-KR" sz="1400" dirty="0"/>
              <a:t>PAR approved: 12/2016</a:t>
            </a:r>
          </a:p>
          <a:p>
            <a:pPr marL="730250" indent="-285750">
              <a:lnSpc>
                <a:spcPct val="150000"/>
              </a:lnSpc>
              <a:buFont typeface="Wingdings" panose="05000000000000000000" pitchFamily="2" charset="2"/>
              <a:buChar char="l"/>
            </a:pPr>
            <a:r>
              <a:rPr lang="en-US" altLang="ko-KR" sz="1400" dirty="0"/>
              <a:t>Working Group 1st Letter Ballot: 06/2019 (20 days)</a:t>
            </a:r>
            <a:br>
              <a:rPr lang="en-US" altLang="ko-KR" sz="1400" dirty="0"/>
            </a:br>
            <a:r>
              <a:rPr lang="en-US" altLang="ko-KR" sz="1400" dirty="0"/>
              <a:t>- Before July meeting</a:t>
            </a:r>
          </a:p>
          <a:p>
            <a:pPr marL="730250" indent="-285750">
              <a:lnSpc>
                <a:spcPct val="150000"/>
              </a:lnSpc>
              <a:buFont typeface="Wingdings" panose="05000000000000000000" pitchFamily="2" charset="2"/>
              <a:buChar char="l"/>
            </a:pPr>
            <a:r>
              <a:rPr lang="en-US" altLang="ko-KR" sz="1400" dirty="0"/>
              <a:t>Working Group 2nd Letter Ballot: 09/2019 (20 days)</a:t>
            </a:r>
            <a:br>
              <a:rPr lang="en-US" altLang="ko-KR" sz="1400" dirty="0"/>
            </a:br>
            <a:r>
              <a:rPr lang="en-US" altLang="ko-KR" sz="1400" dirty="0"/>
              <a:t>- Before October meeting</a:t>
            </a:r>
          </a:p>
          <a:p>
            <a:pPr marL="730250" indent="-285750">
              <a:lnSpc>
                <a:spcPct val="150000"/>
              </a:lnSpc>
              <a:buFont typeface="Wingdings" panose="05000000000000000000" pitchFamily="2" charset="2"/>
              <a:buChar char="l"/>
            </a:pPr>
            <a:endParaRPr lang="ko-KR" altLang="en-US" sz="1400" dirty="0"/>
          </a:p>
        </p:txBody>
      </p:sp>
      <p:sp>
        <p:nvSpPr>
          <p:cNvPr id="67" name="직사각형 66">
            <a:extLst>
              <a:ext uri="{FF2B5EF4-FFF2-40B4-BE49-F238E27FC236}">
                <a16:creationId xmlns:a16="http://schemas.microsoft.com/office/drawing/2014/main" id="{7364D5F4-CAA2-4D88-8E7F-ED0C5F3DEC6E}"/>
              </a:ext>
            </a:extLst>
          </p:cNvPr>
          <p:cNvSpPr/>
          <p:nvPr/>
        </p:nvSpPr>
        <p:spPr>
          <a:xfrm>
            <a:off x="4551775" y="1111237"/>
            <a:ext cx="4862997" cy="2031325"/>
          </a:xfrm>
          <a:prstGeom prst="rect">
            <a:avLst/>
          </a:prstGeom>
        </p:spPr>
        <p:txBody>
          <a:bodyPr wrap="square">
            <a:spAutoFit/>
          </a:bodyPr>
          <a:lstStyle/>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Open Sponsor Ballot Invitation: 10/2019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Sponsor Ballot: 12/2019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1</a:t>
            </a:r>
            <a:r>
              <a:rPr lang="en-US" altLang="ko-KR" sz="1400" baseline="30000" dirty="0">
                <a:latin typeface="Times New Roman" panose="02020603050405020304" pitchFamily="18" charset="0"/>
                <a:cs typeface="Times New Roman" panose="02020603050405020304" pitchFamily="18" charset="0"/>
              </a:rPr>
              <a:t>st</a:t>
            </a:r>
            <a:r>
              <a:rPr lang="en-US" altLang="ko-KR" sz="1400" dirty="0">
                <a:latin typeface="Times New Roman" panose="02020603050405020304" pitchFamily="18" charset="0"/>
                <a:cs typeface="Times New Roman" panose="02020603050405020304" pitchFamily="18" charset="0"/>
              </a:rPr>
              <a:t> Ballot: 03/2020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2</a:t>
            </a:r>
            <a:r>
              <a:rPr lang="en-US" altLang="ko-KR" sz="1400" baseline="30000" dirty="0">
                <a:latin typeface="Times New Roman" panose="02020603050405020304" pitchFamily="18" charset="0"/>
                <a:cs typeface="Times New Roman" panose="02020603050405020304" pitchFamily="18" charset="0"/>
              </a:rPr>
              <a:t>nd</a:t>
            </a:r>
            <a:r>
              <a:rPr lang="en-US" altLang="ko-KR" sz="1400" dirty="0">
                <a:latin typeface="Times New Roman" panose="02020603050405020304" pitchFamily="18" charset="0"/>
                <a:cs typeface="Times New Roman" panose="02020603050405020304" pitchFamily="18" charset="0"/>
              </a:rPr>
              <a:t> Ballot: 06/2020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Submit to </a:t>
            </a:r>
            <a:r>
              <a:rPr lang="en-US" altLang="ko-KR" sz="1400" dirty="0" err="1">
                <a:latin typeface="Times New Roman" panose="02020603050405020304" pitchFamily="18" charset="0"/>
                <a:cs typeface="Times New Roman" panose="02020603050405020304" pitchFamily="18" charset="0"/>
              </a:rPr>
              <a:t>RevCom</a:t>
            </a:r>
            <a:r>
              <a:rPr lang="en-US" altLang="ko-KR" sz="1400" dirty="0">
                <a:latin typeface="Times New Roman" panose="02020603050405020304" pitchFamily="18" charset="0"/>
                <a:cs typeface="Times New Roman" panose="02020603050405020304" pitchFamily="18" charset="0"/>
              </a:rPr>
              <a:t>: 08/2020</a:t>
            </a:r>
          </a:p>
          <a:p>
            <a:pPr marL="730250" indent="-285750">
              <a:lnSpc>
                <a:spcPct val="150000"/>
              </a:lnSpc>
              <a:buFont typeface="Wingdings" panose="05000000000000000000" pitchFamily="2" charset="2"/>
              <a:buChar char="l"/>
            </a:pPr>
            <a:r>
              <a:rPr lang="en-US" altLang="ko-KR" sz="1400" dirty="0">
                <a:solidFill>
                  <a:srgbClr val="FF0000"/>
                </a:solidFill>
                <a:latin typeface="Times New Roman" panose="02020603050405020304" pitchFamily="18" charset="0"/>
                <a:cs typeface="Times New Roman" panose="02020603050405020304" pitchFamily="18" charset="0"/>
              </a:rPr>
              <a:t>Publishing: 01/2021</a:t>
            </a:r>
            <a:endParaRPr lang="ko-KR" altLang="en-US" sz="1400" dirty="0">
              <a:solidFill>
                <a:srgbClr val="FF0000"/>
              </a:solidFill>
              <a:latin typeface="Times New Roman" panose="02020603050405020304" pitchFamily="18" charset="0"/>
              <a:cs typeface="Times New Roman" panose="02020603050405020304" pitchFamily="18" charset="0"/>
            </a:endParaRPr>
          </a:p>
        </p:txBody>
      </p:sp>
      <p:sp>
        <p:nvSpPr>
          <p:cNvPr id="8" name="바닥글 개체 틀 1">
            <a:extLst>
              <a:ext uri="{FF2B5EF4-FFF2-40B4-BE49-F238E27FC236}">
                <a16:creationId xmlns:a16="http://schemas.microsoft.com/office/drawing/2014/main" id="{313E61C8-60E3-4A1C-9503-8F8BFC381ACB}"/>
              </a:ext>
            </a:extLst>
          </p:cNvPr>
          <p:cNvSpPr>
            <a:spLocks noGrp="1"/>
          </p:cNvSpPr>
          <p:nvPr>
            <p:ph type="ftr" sz="quarter" idx="11"/>
          </p:nvPr>
        </p:nvSpPr>
        <p:spPr>
          <a:xfrm>
            <a:off x="457200" y="6610350"/>
            <a:ext cx="4038600" cy="247650"/>
          </a:xfrm>
        </p:spPr>
        <p:txBody>
          <a:bodyPr/>
          <a:lstStyle/>
          <a:p>
            <a:pPr>
              <a:defRPr/>
            </a:pPr>
            <a:r>
              <a:rPr lang="en-US"/>
              <a:t>3079-20-0001-00-0000-Session #13 WG Opening Plenary</a:t>
            </a:r>
            <a:endParaRPr lang="en-US" dirty="0"/>
          </a:p>
        </p:txBody>
      </p:sp>
      <p:cxnSp>
        <p:nvCxnSpPr>
          <p:cNvPr id="9" name="직선 화살표 연결선 8">
            <a:extLst>
              <a:ext uri="{FF2B5EF4-FFF2-40B4-BE49-F238E27FC236}">
                <a16:creationId xmlns:a16="http://schemas.microsoft.com/office/drawing/2014/main" id="{77ACE1DB-40C4-493E-B1E3-CE0A63D75930}"/>
              </a:ext>
            </a:extLst>
          </p:cNvPr>
          <p:cNvCxnSpPr/>
          <p:nvPr/>
        </p:nvCxnSpPr>
        <p:spPr>
          <a:xfrm>
            <a:off x="318545" y="5217948"/>
            <a:ext cx="8213425"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0" name="타원 9">
            <a:extLst>
              <a:ext uri="{FF2B5EF4-FFF2-40B4-BE49-F238E27FC236}">
                <a16:creationId xmlns:a16="http://schemas.microsoft.com/office/drawing/2014/main" id="{72E7BB7C-76E9-4278-BED4-6552CC5E7CA9}"/>
              </a:ext>
            </a:extLst>
          </p:cNvPr>
          <p:cNvSpPr/>
          <p:nvPr/>
        </p:nvSpPr>
        <p:spPr>
          <a:xfrm>
            <a:off x="8531970" y="5122026"/>
            <a:ext cx="179001" cy="191843"/>
          </a:xfrm>
          <a:prstGeom prst="ellips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600"/>
          </a:p>
        </p:txBody>
      </p:sp>
      <p:sp>
        <p:nvSpPr>
          <p:cNvPr id="11" name="TextBox 10">
            <a:extLst>
              <a:ext uri="{FF2B5EF4-FFF2-40B4-BE49-F238E27FC236}">
                <a16:creationId xmlns:a16="http://schemas.microsoft.com/office/drawing/2014/main" id="{4CF7B22C-E319-4598-92EF-AA6293C13784}"/>
              </a:ext>
            </a:extLst>
          </p:cNvPr>
          <p:cNvSpPr txBox="1"/>
          <p:nvPr/>
        </p:nvSpPr>
        <p:spPr>
          <a:xfrm>
            <a:off x="8281473" y="5313870"/>
            <a:ext cx="679993" cy="230832"/>
          </a:xfrm>
          <a:prstGeom prst="rect">
            <a:avLst/>
          </a:prstGeom>
          <a:noFill/>
        </p:spPr>
        <p:txBody>
          <a:bodyPr wrap="none" rtlCol="0">
            <a:spAutoFit/>
          </a:bodyPr>
          <a:lstStyle/>
          <a:p>
            <a:pPr algn="ctr"/>
            <a:r>
              <a:rPr lang="en-US" altLang="ko-KR" sz="900" dirty="0"/>
              <a:t>01/2021</a:t>
            </a:r>
            <a:endParaRPr lang="ko-KR" altLang="en-US" sz="900" dirty="0"/>
          </a:p>
        </p:txBody>
      </p:sp>
      <p:sp>
        <p:nvSpPr>
          <p:cNvPr id="12" name="TextBox 11">
            <a:extLst>
              <a:ext uri="{FF2B5EF4-FFF2-40B4-BE49-F238E27FC236}">
                <a16:creationId xmlns:a16="http://schemas.microsoft.com/office/drawing/2014/main" id="{8EA2114B-323D-43D5-8FB9-775941634094}"/>
              </a:ext>
            </a:extLst>
          </p:cNvPr>
          <p:cNvSpPr txBox="1"/>
          <p:nvPr/>
        </p:nvSpPr>
        <p:spPr>
          <a:xfrm>
            <a:off x="8233383" y="4838492"/>
            <a:ext cx="776174" cy="230832"/>
          </a:xfrm>
          <a:prstGeom prst="rect">
            <a:avLst/>
          </a:prstGeom>
          <a:noFill/>
        </p:spPr>
        <p:txBody>
          <a:bodyPr wrap="none" rtlCol="0">
            <a:spAutoFit/>
          </a:bodyPr>
          <a:lstStyle/>
          <a:p>
            <a:pPr algn="ctr"/>
            <a:r>
              <a:rPr lang="en-US" altLang="ko-KR" sz="900" dirty="0"/>
              <a:t>Publishing</a:t>
            </a:r>
            <a:endParaRPr lang="ko-KR" altLang="en-US" sz="900" dirty="0"/>
          </a:p>
        </p:txBody>
      </p:sp>
      <p:cxnSp>
        <p:nvCxnSpPr>
          <p:cNvPr id="13" name="직선 연결선 12">
            <a:extLst>
              <a:ext uri="{FF2B5EF4-FFF2-40B4-BE49-F238E27FC236}">
                <a16:creationId xmlns:a16="http://schemas.microsoft.com/office/drawing/2014/main" id="{072B149C-9921-4DE5-B172-897E45B58071}"/>
              </a:ext>
            </a:extLst>
          </p:cNvPr>
          <p:cNvCxnSpPr/>
          <p:nvPr/>
        </p:nvCxnSpPr>
        <p:spPr>
          <a:xfrm>
            <a:off x="7628047" y="5122026"/>
            <a:ext cx="0" cy="19184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FFF03276-1976-4161-AD28-B6AC85E67958}"/>
              </a:ext>
            </a:extLst>
          </p:cNvPr>
          <p:cNvSpPr txBox="1"/>
          <p:nvPr/>
        </p:nvSpPr>
        <p:spPr>
          <a:xfrm>
            <a:off x="7288050" y="5313870"/>
            <a:ext cx="679994" cy="230832"/>
          </a:xfrm>
          <a:prstGeom prst="rect">
            <a:avLst/>
          </a:prstGeom>
          <a:noFill/>
        </p:spPr>
        <p:txBody>
          <a:bodyPr wrap="none" rtlCol="0">
            <a:spAutoFit/>
          </a:bodyPr>
          <a:lstStyle/>
          <a:p>
            <a:pPr algn="ctr"/>
            <a:r>
              <a:rPr lang="en-US" altLang="ko-KR" sz="900" dirty="0"/>
              <a:t>10/2020</a:t>
            </a:r>
            <a:endParaRPr lang="ko-KR" altLang="en-US" sz="900" dirty="0"/>
          </a:p>
        </p:txBody>
      </p:sp>
      <p:sp>
        <p:nvSpPr>
          <p:cNvPr id="15" name="TextBox 14">
            <a:extLst>
              <a:ext uri="{FF2B5EF4-FFF2-40B4-BE49-F238E27FC236}">
                <a16:creationId xmlns:a16="http://schemas.microsoft.com/office/drawing/2014/main" id="{A0C91EBF-2AC4-4001-A4CF-DFBDD96A588D}"/>
              </a:ext>
            </a:extLst>
          </p:cNvPr>
          <p:cNvSpPr txBox="1"/>
          <p:nvPr/>
        </p:nvSpPr>
        <p:spPr>
          <a:xfrm>
            <a:off x="7102100" y="4838596"/>
            <a:ext cx="1051890" cy="230832"/>
          </a:xfrm>
          <a:prstGeom prst="rect">
            <a:avLst/>
          </a:prstGeom>
          <a:noFill/>
        </p:spPr>
        <p:txBody>
          <a:bodyPr wrap="none" rtlCol="0">
            <a:spAutoFit/>
          </a:bodyPr>
          <a:lstStyle/>
          <a:p>
            <a:pPr algn="ctr"/>
            <a:r>
              <a:rPr lang="en-US" altLang="ko-KR" sz="900" dirty="0"/>
              <a:t>SASB Approval</a:t>
            </a:r>
            <a:endParaRPr lang="ko-KR" altLang="en-US" sz="900" dirty="0"/>
          </a:p>
        </p:txBody>
      </p:sp>
      <p:cxnSp>
        <p:nvCxnSpPr>
          <p:cNvPr id="16" name="직선 연결선 15">
            <a:extLst>
              <a:ext uri="{FF2B5EF4-FFF2-40B4-BE49-F238E27FC236}">
                <a16:creationId xmlns:a16="http://schemas.microsoft.com/office/drawing/2014/main" id="{6B5F3C06-DB32-4E5A-B533-BA496827B1E7}"/>
              </a:ext>
            </a:extLst>
          </p:cNvPr>
          <p:cNvCxnSpPr/>
          <p:nvPr/>
        </p:nvCxnSpPr>
        <p:spPr>
          <a:xfrm>
            <a:off x="7082406" y="5122026"/>
            <a:ext cx="0" cy="19184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B557E4C2-5A2C-4357-9306-D38E5EA9361C}"/>
              </a:ext>
            </a:extLst>
          </p:cNvPr>
          <p:cNvSpPr txBox="1"/>
          <p:nvPr/>
        </p:nvSpPr>
        <p:spPr>
          <a:xfrm>
            <a:off x="6742409" y="5600843"/>
            <a:ext cx="679993" cy="230832"/>
          </a:xfrm>
          <a:prstGeom prst="rect">
            <a:avLst/>
          </a:prstGeom>
          <a:noFill/>
        </p:spPr>
        <p:txBody>
          <a:bodyPr wrap="none" rtlCol="0">
            <a:spAutoFit/>
          </a:bodyPr>
          <a:lstStyle/>
          <a:p>
            <a:pPr algn="ctr"/>
            <a:r>
              <a:rPr lang="en-US" altLang="ko-KR" sz="900" dirty="0">
                <a:solidFill>
                  <a:schemeClr val="accent6">
                    <a:lumMod val="75000"/>
                  </a:schemeClr>
                </a:solidFill>
              </a:rPr>
              <a:t>09/2020</a:t>
            </a:r>
            <a:endParaRPr lang="ko-KR" altLang="en-US" sz="900" dirty="0">
              <a:solidFill>
                <a:schemeClr val="accent6">
                  <a:lumMod val="75000"/>
                </a:schemeClr>
              </a:solidFill>
            </a:endParaRPr>
          </a:p>
        </p:txBody>
      </p:sp>
      <p:sp>
        <p:nvSpPr>
          <p:cNvPr id="18" name="TextBox 17">
            <a:extLst>
              <a:ext uri="{FF2B5EF4-FFF2-40B4-BE49-F238E27FC236}">
                <a16:creationId xmlns:a16="http://schemas.microsoft.com/office/drawing/2014/main" id="{A51D7CB7-43EA-46D7-A02C-799944958859}"/>
              </a:ext>
            </a:extLst>
          </p:cNvPr>
          <p:cNvSpPr txBox="1"/>
          <p:nvPr/>
        </p:nvSpPr>
        <p:spPr>
          <a:xfrm>
            <a:off x="6235328" y="4582465"/>
            <a:ext cx="1672253" cy="230832"/>
          </a:xfrm>
          <a:prstGeom prst="rect">
            <a:avLst/>
          </a:prstGeom>
          <a:noFill/>
        </p:spPr>
        <p:txBody>
          <a:bodyPr wrap="none" rtlCol="0">
            <a:spAutoFit/>
          </a:bodyPr>
          <a:lstStyle/>
          <a:p>
            <a:pPr algn="ctr"/>
            <a:r>
              <a:rPr lang="en-US" altLang="ko-KR" sz="900" dirty="0" err="1">
                <a:solidFill>
                  <a:schemeClr val="accent6">
                    <a:lumMod val="75000"/>
                  </a:schemeClr>
                </a:solidFill>
              </a:rPr>
              <a:t>RevCom</a:t>
            </a:r>
            <a:r>
              <a:rPr lang="en-US" altLang="ko-KR" sz="900" dirty="0">
                <a:solidFill>
                  <a:schemeClr val="accent6">
                    <a:lumMod val="75000"/>
                  </a:schemeClr>
                </a:solidFill>
              </a:rPr>
              <a:t> comment review</a:t>
            </a:r>
            <a:endParaRPr lang="ko-KR" altLang="en-US" sz="900" dirty="0">
              <a:solidFill>
                <a:schemeClr val="accent6">
                  <a:lumMod val="75000"/>
                </a:schemeClr>
              </a:solidFill>
            </a:endParaRPr>
          </a:p>
        </p:txBody>
      </p:sp>
      <p:cxnSp>
        <p:nvCxnSpPr>
          <p:cNvPr id="19" name="직선 연결선 18">
            <a:extLst>
              <a:ext uri="{FF2B5EF4-FFF2-40B4-BE49-F238E27FC236}">
                <a16:creationId xmlns:a16="http://schemas.microsoft.com/office/drawing/2014/main" id="{CF8842D9-232E-4A10-A6F2-03F2C08B62C8}"/>
              </a:ext>
            </a:extLst>
          </p:cNvPr>
          <p:cNvCxnSpPr>
            <a:cxnSpLocks/>
            <a:endCxn id="17" idx="0"/>
          </p:cNvCxnSpPr>
          <p:nvPr/>
        </p:nvCxnSpPr>
        <p:spPr>
          <a:xfrm flipH="1">
            <a:off x="7082406" y="5175354"/>
            <a:ext cx="2036" cy="425488"/>
          </a:xfrm>
          <a:prstGeom prst="line">
            <a:avLst/>
          </a:prstGeom>
          <a:ln>
            <a:solidFill>
              <a:schemeClr val="accent6">
                <a:lumMod val="7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20" name="직선 연결선 19">
            <a:extLst>
              <a:ext uri="{FF2B5EF4-FFF2-40B4-BE49-F238E27FC236}">
                <a16:creationId xmlns:a16="http://schemas.microsoft.com/office/drawing/2014/main" id="{100F101C-4DD1-4184-ABF2-5F683E7149A4}"/>
              </a:ext>
            </a:extLst>
          </p:cNvPr>
          <p:cNvCxnSpPr>
            <a:cxnSpLocks/>
            <a:stCxn id="18" idx="2"/>
          </p:cNvCxnSpPr>
          <p:nvPr/>
        </p:nvCxnSpPr>
        <p:spPr>
          <a:xfrm>
            <a:off x="7071455" y="4813296"/>
            <a:ext cx="8918" cy="339627"/>
          </a:xfrm>
          <a:prstGeom prst="line">
            <a:avLst/>
          </a:prstGeom>
          <a:ln>
            <a:solidFill>
              <a:schemeClr val="accent6">
                <a:lumMod val="7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21" name="직선 연결선 20">
            <a:extLst>
              <a:ext uri="{FF2B5EF4-FFF2-40B4-BE49-F238E27FC236}">
                <a16:creationId xmlns:a16="http://schemas.microsoft.com/office/drawing/2014/main" id="{703D14DE-4DF6-4E30-BDD0-E3404E5DD06E}"/>
              </a:ext>
            </a:extLst>
          </p:cNvPr>
          <p:cNvCxnSpPr/>
          <p:nvPr/>
        </p:nvCxnSpPr>
        <p:spPr>
          <a:xfrm>
            <a:off x="6523505" y="5107269"/>
            <a:ext cx="0" cy="19184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7C4DDA4B-E55B-40FD-BF9B-C44E242C5EDD}"/>
              </a:ext>
            </a:extLst>
          </p:cNvPr>
          <p:cNvSpPr txBox="1"/>
          <p:nvPr/>
        </p:nvSpPr>
        <p:spPr>
          <a:xfrm>
            <a:off x="6183508" y="5308839"/>
            <a:ext cx="679993" cy="230832"/>
          </a:xfrm>
          <a:prstGeom prst="rect">
            <a:avLst/>
          </a:prstGeom>
          <a:noFill/>
        </p:spPr>
        <p:txBody>
          <a:bodyPr wrap="none" rtlCol="0">
            <a:spAutoFit/>
          </a:bodyPr>
          <a:lstStyle/>
          <a:p>
            <a:pPr algn="ctr"/>
            <a:r>
              <a:rPr lang="en-US" altLang="ko-KR" sz="900" dirty="0">
                <a:solidFill>
                  <a:srgbClr val="FF0000"/>
                </a:solidFill>
              </a:rPr>
              <a:t>08/2020</a:t>
            </a:r>
            <a:endParaRPr lang="ko-KR" altLang="en-US" sz="900" dirty="0">
              <a:solidFill>
                <a:srgbClr val="FF0000"/>
              </a:solidFill>
            </a:endParaRPr>
          </a:p>
        </p:txBody>
      </p:sp>
      <p:sp>
        <p:nvSpPr>
          <p:cNvPr id="23" name="TextBox 22">
            <a:extLst>
              <a:ext uri="{FF2B5EF4-FFF2-40B4-BE49-F238E27FC236}">
                <a16:creationId xmlns:a16="http://schemas.microsoft.com/office/drawing/2014/main" id="{E5C02C34-A2BC-45ED-B3AF-DF68EA178EB9}"/>
              </a:ext>
            </a:extLst>
          </p:cNvPr>
          <p:cNvSpPr txBox="1"/>
          <p:nvPr/>
        </p:nvSpPr>
        <p:spPr>
          <a:xfrm>
            <a:off x="5833253" y="4834301"/>
            <a:ext cx="1380506" cy="230832"/>
          </a:xfrm>
          <a:prstGeom prst="rect">
            <a:avLst/>
          </a:prstGeom>
          <a:noFill/>
        </p:spPr>
        <p:txBody>
          <a:bodyPr wrap="none" rtlCol="0">
            <a:spAutoFit/>
          </a:bodyPr>
          <a:lstStyle/>
          <a:p>
            <a:pPr algn="ctr"/>
            <a:r>
              <a:rPr lang="en-US" altLang="ko-KR" sz="900" b="1" dirty="0">
                <a:solidFill>
                  <a:srgbClr val="FF0000"/>
                </a:solidFill>
              </a:rPr>
              <a:t>Submit to </a:t>
            </a:r>
            <a:r>
              <a:rPr lang="en-US" altLang="ko-KR" sz="900" b="1" dirty="0" err="1">
                <a:solidFill>
                  <a:srgbClr val="FF0000"/>
                </a:solidFill>
              </a:rPr>
              <a:t>RevCom</a:t>
            </a:r>
            <a:endParaRPr lang="ko-KR" altLang="en-US" sz="900" b="1" dirty="0">
              <a:solidFill>
                <a:srgbClr val="FF0000"/>
              </a:solidFill>
            </a:endParaRPr>
          </a:p>
        </p:txBody>
      </p:sp>
      <p:cxnSp>
        <p:nvCxnSpPr>
          <p:cNvPr id="24" name="직선 연결선 23">
            <a:extLst>
              <a:ext uri="{FF2B5EF4-FFF2-40B4-BE49-F238E27FC236}">
                <a16:creationId xmlns:a16="http://schemas.microsoft.com/office/drawing/2014/main" id="{588A33E9-B4C3-44BF-B2A4-DCB7D5DC7C30}"/>
              </a:ext>
            </a:extLst>
          </p:cNvPr>
          <p:cNvCxnSpPr/>
          <p:nvPr/>
        </p:nvCxnSpPr>
        <p:spPr>
          <a:xfrm>
            <a:off x="6069117" y="5122026"/>
            <a:ext cx="0" cy="19184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457A2CED-E31B-40E7-8EC6-BD6F0576FF03}"/>
              </a:ext>
            </a:extLst>
          </p:cNvPr>
          <p:cNvSpPr txBox="1"/>
          <p:nvPr/>
        </p:nvSpPr>
        <p:spPr>
          <a:xfrm>
            <a:off x="5729119" y="5600843"/>
            <a:ext cx="679993" cy="230832"/>
          </a:xfrm>
          <a:prstGeom prst="rect">
            <a:avLst/>
          </a:prstGeom>
          <a:noFill/>
        </p:spPr>
        <p:txBody>
          <a:bodyPr wrap="none" rtlCol="0">
            <a:spAutoFit/>
          </a:bodyPr>
          <a:lstStyle/>
          <a:p>
            <a:pPr algn="ctr"/>
            <a:r>
              <a:rPr lang="en-US" altLang="ko-KR" sz="900" dirty="0">
                <a:solidFill>
                  <a:srgbClr val="0070C0"/>
                </a:solidFill>
              </a:rPr>
              <a:t>07/2020</a:t>
            </a:r>
            <a:endParaRPr lang="ko-KR" altLang="en-US" sz="900" dirty="0">
              <a:solidFill>
                <a:srgbClr val="0070C0"/>
              </a:solidFill>
            </a:endParaRPr>
          </a:p>
        </p:txBody>
      </p:sp>
      <p:cxnSp>
        <p:nvCxnSpPr>
          <p:cNvPr id="26" name="직선 연결선 25">
            <a:extLst>
              <a:ext uri="{FF2B5EF4-FFF2-40B4-BE49-F238E27FC236}">
                <a16:creationId xmlns:a16="http://schemas.microsoft.com/office/drawing/2014/main" id="{01BFBE62-858C-414C-B98F-7438C41D1FAA}"/>
              </a:ext>
            </a:extLst>
          </p:cNvPr>
          <p:cNvCxnSpPr>
            <a:cxnSpLocks/>
            <a:endCxn id="25" idx="0"/>
          </p:cNvCxnSpPr>
          <p:nvPr/>
        </p:nvCxnSpPr>
        <p:spPr>
          <a:xfrm>
            <a:off x="6069115" y="5308839"/>
            <a:ext cx="1" cy="292004"/>
          </a:xfrm>
          <a:prstGeom prst="line">
            <a:avLst/>
          </a:prstGeom>
          <a:ln>
            <a:solidFill>
              <a:srgbClr val="0070C0"/>
            </a:solidFill>
            <a:prstDash val="lgDash"/>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61D6193E-874E-49DA-A5C6-AB3732BAC7E5}"/>
              </a:ext>
            </a:extLst>
          </p:cNvPr>
          <p:cNvSpPr txBox="1"/>
          <p:nvPr/>
        </p:nvSpPr>
        <p:spPr>
          <a:xfrm>
            <a:off x="5209748" y="4177222"/>
            <a:ext cx="1718740" cy="369332"/>
          </a:xfrm>
          <a:prstGeom prst="rect">
            <a:avLst/>
          </a:prstGeom>
          <a:noFill/>
        </p:spPr>
        <p:txBody>
          <a:bodyPr wrap="none" rtlCol="0">
            <a:spAutoFit/>
          </a:bodyPr>
          <a:lstStyle/>
          <a:p>
            <a:pPr algn="ctr"/>
            <a:r>
              <a:rPr lang="en-US" altLang="ko-KR" sz="900" dirty="0">
                <a:solidFill>
                  <a:srgbClr val="0070C0"/>
                </a:solidFill>
              </a:rPr>
              <a:t>Sent comment to the WG</a:t>
            </a:r>
          </a:p>
          <a:p>
            <a:pPr algn="ctr"/>
            <a:r>
              <a:rPr lang="en-US" altLang="ko-KR" sz="900" dirty="0">
                <a:solidFill>
                  <a:srgbClr val="0070C0"/>
                </a:solidFill>
              </a:rPr>
              <a:t>Ballot Resolution Telecon1</a:t>
            </a:r>
            <a:endParaRPr lang="ko-KR" altLang="en-US" sz="900" dirty="0">
              <a:solidFill>
                <a:srgbClr val="0070C0"/>
              </a:solidFill>
            </a:endParaRPr>
          </a:p>
        </p:txBody>
      </p:sp>
      <p:cxnSp>
        <p:nvCxnSpPr>
          <p:cNvPr id="28" name="직선 연결선 27">
            <a:extLst>
              <a:ext uri="{FF2B5EF4-FFF2-40B4-BE49-F238E27FC236}">
                <a16:creationId xmlns:a16="http://schemas.microsoft.com/office/drawing/2014/main" id="{6EF88702-D6A4-4152-B481-8D3E8F2E2D2F}"/>
              </a:ext>
            </a:extLst>
          </p:cNvPr>
          <p:cNvCxnSpPr>
            <a:cxnSpLocks/>
            <a:stCxn id="27" idx="2"/>
          </p:cNvCxnSpPr>
          <p:nvPr/>
        </p:nvCxnSpPr>
        <p:spPr>
          <a:xfrm flipH="1">
            <a:off x="6069114" y="4546554"/>
            <a:ext cx="4" cy="692991"/>
          </a:xfrm>
          <a:prstGeom prst="line">
            <a:avLst/>
          </a:prstGeom>
          <a:ln>
            <a:solidFill>
              <a:srgbClr val="0070C0"/>
            </a:solidFill>
            <a:prstDash val="lgDash"/>
          </a:ln>
        </p:spPr>
        <p:style>
          <a:lnRef idx="1">
            <a:schemeClr val="accent1"/>
          </a:lnRef>
          <a:fillRef idx="0">
            <a:schemeClr val="accent1"/>
          </a:fillRef>
          <a:effectRef idx="0">
            <a:schemeClr val="accent1"/>
          </a:effectRef>
          <a:fontRef idx="minor">
            <a:schemeClr val="tx1"/>
          </a:fontRef>
        </p:style>
      </p:cxnSp>
      <p:cxnSp>
        <p:nvCxnSpPr>
          <p:cNvPr id="29" name="직선 연결선 28">
            <a:extLst>
              <a:ext uri="{FF2B5EF4-FFF2-40B4-BE49-F238E27FC236}">
                <a16:creationId xmlns:a16="http://schemas.microsoft.com/office/drawing/2014/main" id="{42BF6622-E37F-4230-B91A-7D62B910F362}"/>
              </a:ext>
            </a:extLst>
          </p:cNvPr>
          <p:cNvCxnSpPr/>
          <p:nvPr/>
        </p:nvCxnSpPr>
        <p:spPr>
          <a:xfrm>
            <a:off x="5635382" y="5122026"/>
            <a:ext cx="0" cy="19184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47979952-CBDF-47DC-A65F-5CA1DDE2E465}"/>
              </a:ext>
            </a:extLst>
          </p:cNvPr>
          <p:cNvSpPr txBox="1"/>
          <p:nvPr/>
        </p:nvSpPr>
        <p:spPr>
          <a:xfrm>
            <a:off x="5295384" y="5317749"/>
            <a:ext cx="679993" cy="230832"/>
          </a:xfrm>
          <a:prstGeom prst="rect">
            <a:avLst/>
          </a:prstGeom>
          <a:noFill/>
        </p:spPr>
        <p:txBody>
          <a:bodyPr wrap="none" rtlCol="0">
            <a:spAutoFit/>
          </a:bodyPr>
          <a:lstStyle/>
          <a:p>
            <a:pPr algn="ctr"/>
            <a:r>
              <a:rPr lang="en-US" altLang="ko-KR" sz="900" dirty="0">
                <a:solidFill>
                  <a:srgbClr val="FF0000"/>
                </a:solidFill>
              </a:rPr>
              <a:t>06/2020</a:t>
            </a:r>
            <a:endParaRPr lang="ko-KR" altLang="en-US" sz="900" dirty="0">
              <a:solidFill>
                <a:srgbClr val="FF0000"/>
              </a:solidFill>
            </a:endParaRPr>
          </a:p>
        </p:txBody>
      </p:sp>
      <p:sp>
        <p:nvSpPr>
          <p:cNvPr id="31" name="TextBox 30">
            <a:extLst>
              <a:ext uri="{FF2B5EF4-FFF2-40B4-BE49-F238E27FC236}">
                <a16:creationId xmlns:a16="http://schemas.microsoft.com/office/drawing/2014/main" id="{F5132929-5C1E-4D5B-B7C7-C0EADA6BC723}"/>
              </a:ext>
            </a:extLst>
          </p:cNvPr>
          <p:cNvSpPr txBox="1"/>
          <p:nvPr/>
        </p:nvSpPr>
        <p:spPr>
          <a:xfrm>
            <a:off x="4936313" y="4600286"/>
            <a:ext cx="1398140" cy="369332"/>
          </a:xfrm>
          <a:prstGeom prst="rect">
            <a:avLst/>
          </a:prstGeom>
          <a:noFill/>
        </p:spPr>
        <p:txBody>
          <a:bodyPr wrap="none" rtlCol="0">
            <a:spAutoFit/>
          </a:bodyPr>
          <a:lstStyle/>
          <a:p>
            <a:pPr algn="ctr"/>
            <a:r>
              <a:rPr lang="en-US" altLang="ko-KR" sz="900" b="1" dirty="0">
                <a:solidFill>
                  <a:srgbClr val="FF0000"/>
                </a:solidFill>
              </a:rPr>
              <a:t>Start Recirculation</a:t>
            </a:r>
          </a:p>
          <a:p>
            <a:pPr algn="ctr"/>
            <a:r>
              <a:rPr lang="en-US" altLang="ko-KR" sz="900" b="1" dirty="0">
                <a:solidFill>
                  <a:srgbClr val="FF0000"/>
                </a:solidFill>
              </a:rPr>
              <a:t>2</a:t>
            </a:r>
            <a:r>
              <a:rPr lang="en-US" altLang="ko-KR" sz="900" b="1" baseline="30000" dirty="0">
                <a:solidFill>
                  <a:srgbClr val="FF0000"/>
                </a:solidFill>
              </a:rPr>
              <a:t>nd</a:t>
            </a:r>
            <a:r>
              <a:rPr lang="en-US" altLang="ko-KR" sz="900" b="1" dirty="0">
                <a:solidFill>
                  <a:srgbClr val="FF0000"/>
                </a:solidFill>
              </a:rPr>
              <a:t> Ballot</a:t>
            </a:r>
            <a:endParaRPr lang="ko-KR" altLang="en-US" sz="900" b="1" dirty="0">
              <a:solidFill>
                <a:srgbClr val="FF0000"/>
              </a:solidFill>
            </a:endParaRPr>
          </a:p>
        </p:txBody>
      </p:sp>
      <p:cxnSp>
        <p:nvCxnSpPr>
          <p:cNvPr id="32" name="직선 연결선 31">
            <a:extLst>
              <a:ext uri="{FF2B5EF4-FFF2-40B4-BE49-F238E27FC236}">
                <a16:creationId xmlns:a16="http://schemas.microsoft.com/office/drawing/2014/main" id="{3551A3CD-77CC-4288-9E55-50899C2277F4}"/>
              </a:ext>
            </a:extLst>
          </p:cNvPr>
          <p:cNvCxnSpPr>
            <a:cxnSpLocks/>
            <a:stCxn id="31" idx="2"/>
          </p:cNvCxnSpPr>
          <p:nvPr/>
        </p:nvCxnSpPr>
        <p:spPr>
          <a:xfrm flipH="1">
            <a:off x="5635381" y="4969618"/>
            <a:ext cx="2" cy="248330"/>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33" name="직선 연결선 32">
            <a:extLst>
              <a:ext uri="{FF2B5EF4-FFF2-40B4-BE49-F238E27FC236}">
                <a16:creationId xmlns:a16="http://schemas.microsoft.com/office/drawing/2014/main" id="{C440E8B1-C83D-4806-AE09-B689DCF341DE}"/>
              </a:ext>
            </a:extLst>
          </p:cNvPr>
          <p:cNvCxnSpPr/>
          <p:nvPr/>
        </p:nvCxnSpPr>
        <p:spPr>
          <a:xfrm>
            <a:off x="5217210" y="5125905"/>
            <a:ext cx="0" cy="19184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직선 연결선 33">
            <a:extLst>
              <a:ext uri="{FF2B5EF4-FFF2-40B4-BE49-F238E27FC236}">
                <a16:creationId xmlns:a16="http://schemas.microsoft.com/office/drawing/2014/main" id="{9802760D-761F-47E7-9B67-92375D8F8EAA}"/>
              </a:ext>
            </a:extLst>
          </p:cNvPr>
          <p:cNvCxnSpPr/>
          <p:nvPr/>
        </p:nvCxnSpPr>
        <p:spPr>
          <a:xfrm>
            <a:off x="4774160" y="5128865"/>
            <a:ext cx="0" cy="19184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직선 연결선 34">
            <a:extLst>
              <a:ext uri="{FF2B5EF4-FFF2-40B4-BE49-F238E27FC236}">
                <a16:creationId xmlns:a16="http://schemas.microsoft.com/office/drawing/2014/main" id="{C5598B47-AD3B-4770-AF12-B063869B1DC7}"/>
              </a:ext>
            </a:extLst>
          </p:cNvPr>
          <p:cNvCxnSpPr/>
          <p:nvPr/>
        </p:nvCxnSpPr>
        <p:spPr>
          <a:xfrm>
            <a:off x="4310082" y="5122026"/>
            <a:ext cx="0" cy="19184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직선 연결선 35">
            <a:extLst>
              <a:ext uri="{FF2B5EF4-FFF2-40B4-BE49-F238E27FC236}">
                <a16:creationId xmlns:a16="http://schemas.microsoft.com/office/drawing/2014/main" id="{7ECEDB3D-E19E-485B-B235-0D9441DD3F4B}"/>
              </a:ext>
            </a:extLst>
          </p:cNvPr>
          <p:cNvCxnSpPr/>
          <p:nvPr/>
        </p:nvCxnSpPr>
        <p:spPr>
          <a:xfrm>
            <a:off x="3869462" y="5122026"/>
            <a:ext cx="0" cy="19184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직선 연결선 36">
            <a:extLst>
              <a:ext uri="{FF2B5EF4-FFF2-40B4-BE49-F238E27FC236}">
                <a16:creationId xmlns:a16="http://schemas.microsoft.com/office/drawing/2014/main" id="{DCC578E5-02F8-43A4-BC7D-DBC815E7DDB2}"/>
              </a:ext>
            </a:extLst>
          </p:cNvPr>
          <p:cNvCxnSpPr/>
          <p:nvPr/>
        </p:nvCxnSpPr>
        <p:spPr>
          <a:xfrm>
            <a:off x="3394418" y="5117449"/>
            <a:ext cx="0" cy="19184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직선 연결선 37">
            <a:extLst>
              <a:ext uri="{FF2B5EF4-FFF2-40B4-BE49-F238E27FC236}">
                <a16:creationId xmlns:a16="http://schemas.microsoft.com/office/drawing/2014/main" id="{52D7E819-60E0-42E4-88FC-51F4097EEE9C}"/>
              </a:ext>
            </a:extLst>
          </p:cNvPr>
          <p:cNvCxnSpPr/>
          <p:nvPr/>
        </p:nvCxnSpPr>
        <p:spPr>
          <a:xfrm>
            <a:off x="2931922" y="5122026"/>
            <a:ext cx="0" cy="19184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직선 연결선 38">
            <a:extLst>
              <a:ext uri="{FF2B5EF4-FFF2-40B4-BE49-F238E27FC236}">
                <a16:creationId xmlns:a16="http://schemas.microsoft.com/office/drawing/2014/main" id="{9186AC85-573E-42FC-B4CA-59F2E5E21B00}"/>
              </a:ext>
            </a:extLst>
          </p:cNvPr>
          <p:cNvCxnSpPr/>
          <p:nvPr/>
        </p:nvCxnSpPr>
        <p:spPr>
          <a:xfrm>
            <a:off x="2470649" y="5136244"/>
            <a:ext cx="0" cy="19184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34FAE6B0-413A-408E-ADF0-B8D6A38CF2A6}"/>
              </a:ext>
            </a:extLst>
          </p:cNvPr>
          <p:cNvSpPr txBox="1"/>
          <p:nvPr/>
        </p:nvSpPr>
        <p:spPr>
          <a:xfrm>
            <a:off x="4880033" y="5600842"/>
            <a:ext cx="679993" cy="230832"/>
          </a:xfrm>
          <a:prstGeom prst="rect">
            <a:avLst/>
          </a:prstGeom>
          <a:noFill/>
        </p:spPr>
        <p:txBody>
          <a:bodyPr wrap="none" rtlCol="0">
            <a:spAutoFit/>
          </a:bodyPr>
          <a:lstStyle>
            <a:defPPr>
              <a:defRPr lang="en-US"/>
            </a:defPPr>
            <a:lvl1pPr algn="ctr">
              <a:defRPr sz="1000">
                <a:solidFill>
                  <a:schemeClr val="accent6">
                    <a:lumMod val="75000"/>
                  </a:schemeClr>
                </a:solidFill>
              </a:defRPr>
            </a:lvl1pPr>
          </a:lstStyle>
          <a:p>
            <a:r>
              <a:rPr lang="en-US" altLang="ko-KR" sz="900" dirty="0"/>
              <a:t>05/2020</a:t>
            </a:r>
            <a:endParaRPr lang="ko-KR" altLang="en-US" sz="900" dirty="0"/>
          </a:p>
        </p:txBody>
      </p:sp>
      <p:sp>
        <p:nvSpPr>
          <p:cNvPr id="41" name="TextBox 40">
            <a:extLst>
              <a:ext uri="{FF2B5EF4-FFF2-40B4-BE49-F238E27FC236}">
                <a16:creationId xmlns:a16="http://schemas.microsoft.com/office/drawing/2014/main" id="{37243C67-D2EA-4181-9EB7-917060312CBB}"/>
              </a:ext>
            </a:extLst>
          </p:cNvPr>
          <p:cNvSpPr txBox="1"/>
          <p:nvPr/>
        </p:nvSpPr>
        <p:spPr>
          <a:xfrm>
            <a:off x="4432636" y="5317749"/>
            <a:ext cx="679993" cy="230832"/>
          </a:xfrm>
          <a:prstGeom prst="rect">
            <a:avLst/>
          </a:prstGeom>
          <a:noFill/>
        </p:spPr>
        <p:txBody>
          <a:bodyPr wrap="none" rtlCol="0">
            <a:spAutoFit/>
          </a:bodyPr>
          <a:lstStyle/>
          <a:p>
            <a:pPr algn="ctr"/>
            <a:r>
              <a:rPr lang="en-US" altLang="ko-KR" sz="900" dirty="0"/>
              <a:t>04/2020</a:t>
            </a:r>
            <a:endParaRPr lang="ko-KR" altLang="en-US" sz="900" dirty="0"/>
          </a:p>
        </p:txBody>
      </p:sp>
      <p:sp>
        <p:nvSpPr>
          <p:cNvPr id="42" name="TextBox 41">
            <a:extLst>
              <a:ext uri="{FF2B5EF4-FFF2-40B4-BE49-F238E27FC236}">
                <a16:creationId xmlns:a16="http://schemas.microsoft.com/office/drawing/2014/main" id="{6504D6AE-B7AB-430E-AE06-069F42849BE2}"/>
              </a:ext>
            </a:extLst>
          </p:cNvPr>
          <p:cNvSpPr txBox="1"/>
          <p:nvPr/>
        </p:nvSpPr>
        <p:spPr>
          <a:xfrm>
            <a:off x="3970084" y="5600842"/>
            <a:ext cx="679994" cy="230832"/>
          </a:xfrm>
          <a:prstGeom prst="rect">
            <a:avLst/>
          </a:prstGeom>
          <a:noFill/>
        </p:spPr>
        <p:txBody>
          <a:bodyPr wrap="none" rtlCol="0">
            <a:spAutoFit/>
          </a:bodyPr>
          <a:lstStyle/>
          <a:p>
            <a:pPr algn="ctr"/>
            <a:r>
              <a:rPr lang="en-US" altLang="ko-KR" sz="900" dirty="0"/>
              <a:t>03/2020</a:t>
            </a:r>
            <a:endParaRPr lang="ko-KR" altLang="en-US" sz="900" dirty="0"/>
          </a:p>
        </p:txBody>
      </p:sp>
      <p:sp>
        <p:nvSpPr>
          <p:cNvPr id="43" name="TextBox 42">
            <a:extLst>
              <a:ext uri="{FF2B5EF4-FFF2-40B4-BE49-F238E27FC236}">
                <a16:creationId xmlns:a16="http://schemas.microsoft.com/office/drawing/2014/main" id="{49460CCA-687B-4034-90F9-B74AD2480DC1}"/>
              </a:ext>
            </a:extLst>
          </p:cNvPr>
          <p:cNvSpPr txBox="1"/>
          <p:nvPr/>
        </p:nvSpPr>
        <p:spPr>
          <a:xfrm>
            <a:off x="3531295" y="5317749"/>
            <a:ext cx="679993" cy="230832"/>
          </a:xfrm>
          <a:prstGeom prst="rect">
            <a:avLst/>
          </a:prstGeom>
          <a:noFill/>
        </p:spPr>
        <p:txBody>
          <a:bodyPr wrap="none" rtlCol="0">
            <a:spAutoFit/>
          </a:bodyPr>
          <a:lstStyle/>
          <a:p>
            <a:pPr algn="ctr"/>
            <a:r>
              <a:rPr lang="en-US" altLang="ko-KR" sz="900" dirty="0"/>
              <a:t>02/2020</a:t>
            </a:r>
            <a:endParaRPr lang="ko-KR" altLang="en-US" sz="900" dirty="0"/>
          </a:p>
        </p:txBody>
      </p:sp>
      <p:sp>
        <p:nvSpPr>
          <p:cNvPr id="44" name="TextBox 43">
            <a:extLst>
              <a:ext uri="{FF2B5EF4-FFF2-40B4-BE49-F238E27FC236}">
                <a16:creationId xmlns:a16="http://schemas.microsoft.com/office/drawing/2014/main" id="{08FAF956-29B9-4C1B-89B6-D864397280F6}"/>
              </a:ext>
            </a:extLst>
          </p:cNvPr>
          <p:cNvSpPr txBox="1"/>
          <p:nvPr/>
        </p:nvSpPr>
        <p:spPr>
          <a:xfrm>
            <a:off x="3054421" y="5600842"/>
            <a:ext cx="679993" cy="230832"/>
          </a:xfrm>
          <a:prstGeom prst="rect">
            <a:avLst/>
          </a:prstGeom>
          <a:noFill/>
        </p:spPr>
        <p:txBody>
          <a:bodyPr wrap="none" rtlCol="0">
            <a:spAutoFit/>
          </a:bodyPr>
          <a:lstStyle/>
          <a:p>
            <a:pPr algn="ctr"/>
            <a:r>
              <a:rPr lang="en-US" altLang="ko-KR" sz="900" dirty="0"/>
              <a:t>12/2019</a:t>
            </a:r>
            <a:endParaRPr lang="ko-KR" altLang="en-US" sz="900" dirty="0"/>
          </a:p>
        </p:txBody>
      </p:sp>
      <p:sp>
        <p:nvSpPr>
          <p:cNvPr id="45" name="TextBox 44">
            <a:extLst>
              <a:ext uri="{FF2B5EF4-FFF2-40B4-BE49-F238E27FC236}">
                <a16:creationId xmlns:a16="http://schemas.microsoft.com/office/drawing/2014/main" id="{286061FF-27BF-4123-8547-E17A764459A9}"/>
              </a:ext>
            </a:extLst>
          </p:cNvPr>
          <p:cNvSpPr txBox="1"/>
          <p:nvPr/>
        </p:nvSpPr>
        <p:spPr>
          <a:xfrm>
            <a:off x="2594874" y="5327412"/>
            <a:ext cx="679993" cy="230832"/>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sz="900" dirty="0"/>
              <a:t>11/2019</a:t>
            </a:r>
            <a:endParaRPr lang="ko-KR" altLang="en-US" sz="900" dirty="0"/>
          </a:p>
        </p:txBody>
      </p:sp>
      <p:sp>
        <p:nvSpPr>
          <p:cNvPr id="46" name="TextBox 45">
            <a:extLst>
              <a:ext uri="{FF2B5EF4-FFF2-40B4-BE49-F238E27FC236}">
                <a16:creationId xmlns:a16="http://schemas.microsoft.com/office/drawing/2014/main" id="{1A6BD3A5-6472-4883-BEDC-B7B1C536829A}"/>
              </a:ext>
            </a:extLst>
          </p:cNvPr>
          <p:cNvSpPr txBox="1"/>
          <p:nvPr/>
        </p:nvSpPr>
        <p:spPr>
          <a:xfrm>
            <a:off x="2133600" y="5600841"/>
            <a:ext cx="679993" cy="230832"/>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sz="900" dirty="0"/>
              <a:t>12/2019</a:t>
            </a:r>
            <a:endParaRPr lang="ko-KR" altLang="en-US" sz="900" dirty="0"/>
          </a:p>
        </p:txBody>
      </p:sp>
      <p:cxnSp>
        <p:nvCxnSpPr>
          <p:cNvPr id="47" name="직선 연결선 46">
            <a:extLst>
              <a:ext uri="{FF2B5EF4-FFF2-40B4-BE49-F238E27FC236}">
                <a16:creationId xmlns:a16="http://schemas.microsoft.com/office/drawing/2014/main" id="{D5303403-D092-456A-B308-A6CD9DAC1600}"/>
              </a:ext>
            </a:extLst>
          </p:cNvPr>
          <p:cNvCxnSpPr/>
          <p:nvPr/>
        </p:nvCxnSpPr>
        <p:spPr>
          <a:xfrm>
            <a:off x="1241459" y="5128326"/>
            <a:ext cx="0" cy="19184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9761E31B-E680-491B-A95A-2B22D00FB176}"/>
              </a:ext>
            </a:extLst>
          </p:cNvPr>
          <p:cNvSpPr txBox="1"/>
          <p:nvPr/>
        </p:nvSpPr>
        <p:spPr>
          <a:xfrm>
            <a:off x="901462" y="5327410"/>
            <a:ext cx="679993" cy="230832"/>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sz="900" dirty="0"/>
              <a:t>09/2019</a:t>
            </a:r>
            <a:endParaRPr lang="ko-KR" altLang="en-US" sz="900" dirty="0"/>
          </a:p>
        </p:txBody>
      </p:sp>
      <p:cxnSp>
        <p:nvCxnSpPr>
          <p:cNvPr id="49" name="직선 연결선 48">
            <a:extLst>
              <a:ext uri="{FF2B5EF4-FFF2-40B4-BE49-F238E27FC236}">
                <a16:creationId xmlns:a16="http://schemas.microsoft.com/office/drawing/2014/main" id="{85DB8EF0-83E9-4C7A-9343-68209A37DF3D}"/>
              </a:ext>
            </a:extLst>
          </p:cNvPr>
          <p:cNvCxnSpPr/>
          <p:nvPr/>
        </p:nvCxnSpPr>
        <p:spPr>
          <a:xfrm>
            <a:off x="681854" y="5117449"/>
            <a:ext cx="0" cy="19184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FC2918C8-8A75-44D6-A8FB-A37A93B124BE}"/>
              </a:ext>
            </a:extLst>
          </p:cNvPr>
          <p:cNvSpPr txBox="1"/>
          <p:nvPr/>
        </p:nvSpPr>
        <p:spPr>
          <a:xfrm>
            <a:off x="342263" y="5327410"/>
            <a:ext cx="679993" cy="230832"/>
          </a:xfrm>
          <a:prstGeom prst="rect">
            <a:avLst/>
          </a:prstGeom>
          <a:noFill/>
        </p:spPr>
        <p:txBody>
          <a:bodyPr wrap="none" rtlCol="0">
            <a:spAutoFit/>
          </a:bodyPr>
          <a:lstStyle/>
          <a:p>
            <a:pPr algn="ctr"/>
            <a:r>
              <a:rPr lang="en-US" altLang="ko-KR" sz="900" dirty="0"/>
              <a:t>07/2019</a:t>
            </a:r>
            <a:endParaRPr lang="ko-KR" altLang="en-US" sz="900" dirty="0"/>
          </a:p>
        </p:txBody>
      </p:sp>
      <p:sp>
        <p:nvSpPr>
          <p:cNvPr id="51" name="TextBox 50">
            <a:extLst>
              <a:ext uri="{FF2B5EF4-FFF2-40B4-BE49-F238E27FC236}">
                <a16:creationId xmlns:a16="http://schemas.microsoft.com/office/drawing/2014/main" id="{2D022D4D-A4C3-48CD-8281-9C43F8277142}"/>
              </a:ext>
            </a:extLst>
          </p:cNvPr>
          <p:cNvSpPr txBox="1"/>
          <p:nvPr/>
        </p:nvSpPr>
        <p:spPr>
          <a:xfrm>
            <a:off x="3609968" y="4585524"/>
            <a:ext cx="1398140" cy="369332"/>
          </a:xfrm>
          <a:prstGeom prst="rect">
            <a:avLst/>
          </a:prstGeom>
          <a:noFill/>
        </p:spPr>
        <p:txBody>
          <a:bodyPr wrap="none" rtlCol="0">
            <a:spAutoFit/>
          </a:bodyPr>
          <a:lstStyle/>
          <a:p>
            <a:pPr algn="ctr"/>
            <a:r>
              <a:rPr lang="en-US" altLang="ko-KR" sz="900" b="1" dirty="0">
                <a:solidFill>
                  <a:srgbClr val="FF0000"/>
                </a:solidFill>
              </a:rPr>
              <a:t>Start Recirculation</a:t>
            </a:r>
          </a:p>
          <a:p>
            <a:pPr algn="ctr"/>
            <a:r>
              <a:rPr lang="en-US" altLang="ko-KR" sz="900" b="1" dirty="0">
                <a:solidFill>
                  <a:srgbClr val="FF0000"/>
                </a:solidFill>
              </a:rPr>
              <a:t>1</a:t>
            </a:r>
            <a:r>
              <a:rPr lang="en-US" altLang="ko-KR" sz="900" b="1" baseline="30000" dirty="0">
                <a:solidFill>
                  <a:srgbClr val="FF0000"/>
                </a:solidFill>
              </a:rPr>
              <a:t>st</a:t>
            </a:r>
            <a:r>
              <a:rPr lang="en-US" altLang="ko-KR" sz="900" b="1" dirty="0">
                <a:solidFill>
                  <a:srgbClr val="FF0000"/>
                </a:solidFill>
              </a:rPr>
              <a:t> Ballot</a:t>
            </a:r>
            <a:endParaRPr lang="ko-KR" altLang="en-US" sz="900" b="1" dirty="0">
              <a:solidFill>
                <a:srgbClr val="FF0000"/>
              </a:solidFill>
            </a:endParaRPr>
          </a:p>
        </p:txBody>
      </p:sp>
      <p:sp>
        <p:nvSpPr>
          <p:cNvPr id="52" name="직사각형 51">
            <a:extLst>
              <a:ext uri="{FF2B5EF4-FFF2-40B4-BE49-F238E27FC236}">
                <a16:creationId xmlns:a16="http://schemas.microsoft.com/office/drawing/2014/main" id="{F575237D-282E-4D74-8C24-B811427F50E4}"/>
              </a:ext>
            </a:extLst>
          </p:cNvPr>
          <p:cNvSpPr/>
          <p:nvPr/>
        </p:nvSpPr>
        <p:spPr>
          <a:xfrm>
            <a:off x="4341491" y="3912937"/>
            <a:ext cx="1758815" cy="230832"/>
          </a:xfrm>
          <a:prstGeom prst="rect">
            <a:avLst/>
          </a:prstGeom>
          <a:noFill/>
        </p:spPr>
        <p:txBody>
          <a:bodyPr wrap="none" rtlCol="0">
            <a:spAutoFit/>
          </a:bodyPr>
          <a:lstStyle/>
          <a:p>
            <a:pPr algn="ctr"/>
            <a:r>
              <a:rPr lang="ko-KR" altLang="en-US" sz="900" dirty="0" err="1">
                <a:solidFill>
                  <a:schemeClr val="accent6">
                    <a:lumMod val="75000"/>
                  </a:schemeClr>
                </a:solidFill>
              </a:rPr>
              <a:t>Ballot</a:t>
            </a:r>
            <a:r>
              <a:rPr lang="ko-KR" altLang="en-US" sz="900" dirty="0">
                <a:solidFill>
                  <a:schemeClr val="accent6">
                    <a:lumMod val="75000"/>
                  </a:schemeClr>
                </a:solidFill>
              </a:rPr>
              <a:t> </a:t>
            </a:r>
            <a:r>
              <a:rPr lang="ko-KR" altLang="en-US" sz="900" dirty="0" err="1">
                <a:solidFill>
                  <a:schemeClr val="accent6">
                    <a:lumMod val="75000"/>
                  </a:schemeClr>
                </a:solidFill>
              </a:rPr>
              <a:t>Resolution</a:t>
            </a:r>
            <a:r>
              <a:rPr lang="ko-KR" altLang="en-US" sz="900" dirty="0">
                <a:solidFill>
                  <a:schemeClr val="accent6">
                    <a:lumMod val="75000"/>
                  </a:schemeClr>
                </a:solidFill>
              </a:rPr>
              <a:t> </a:t>
            </a:r>
            <a:r>
              <a:rPr lang="ko-KR" altLang="en-US" sz="900" dirty="0" err="1">
                <a:solidFill>
                  <a:schemeClr val="accent6">
                    <a:lumMod val="75000"/>
                  </a:schemeClr>
                </a:solidFill>
              </a:rPr>
              <a:t>Telecon</a:t>
            </a:r>
            <a:r>
              <a:rPr lang="ko-KR" altLang="en-US" sz="900" dirty="0">
                <a:solidFill>
                  <a:schemeClr val="accent6">
                    <a:lumMod val="75000"/>
                  </a:schemeClr>
                </a:solidFill>
              </a:rPr>
              <a:t> 1</a:t>
            </a:r>
          </a:p>
        </p:txBody>
      </p:sp>
      <p:cxnSp>
        <p:nvCxnSpPr>
          <p:cNvPr id="53" name="직선 연결선 52">
            <a:extLst>
              <a:ext uri="{FF2B5EF4-FFF2-40B4-BE49-F238E27FC236}">
                <a16:creationId xmlns:a16="http://schemas.microsoft.com/office/drawing/2014/main" id="{3262EBF3-316B-4BA9-BAD4-ADB49DFE4D5F}"/>
              </a:ext>
            </a:extLst>
          </p:cNvPr>
          <p:cNvCxnSpPr>
            <a:cxnSpLocks/>
            <a:stCxn id="52" idx="2"/>
          </p:cNvCxnSpPr>
          <p:nvPr/>
        </p:nvCxnSpPr>
        <p:spPr>
          <a:xfrm>
            <a:off x="5220899" y="4143769"/>
            <a:ext cx="0" cy="1074178"/>
          </a:xfrm>
          <a:prstGeom prst="line">
            <a:avLst/>
          </a:prstGeom>
          <a:ln>
            <a:solidFill>
              <a:schemeClr val="accent6">
                <a:lumMod val="75000"/>
              </a:schemeClr>
            </a:solidFill>
            <a:prstDash val="lgDash"/>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4008C925-FC6E-4443-BCF0-0282B2F7D00C}"/>
              </a:ext>
            </a:extLst>
          </p:cNvPr>
          <p:cNvSpPr txBox="1"/>
          <p:nvPr/>
        </p:nvSpPr>
        <p:spPr>
          <a:xfrm>
            <a:off x="2359528" y="4589570"/>
            <a:ext cx="1074333" cy="369332"/>
          </a:xfrm>
          <a:prstGeom prst="rect">
            <a:avLst/>
          </a:prstGeom>
          <a:noFill/>
        </p:spPr>
        <p:txBody>
          <a:bodyPr wrap="none" rtlCol="0">
            <a:spAutoFit/>
          </a:bodyPr>
          <a:lstStyle/>
          <a:p>
            <a:pPr algn="ctr"/>
            <a:r>
              <a:rPr lang="en-US" altLang="ko-KR" sz="900" b="1" dirty="0">
                <a:solidFill>
                  <a:srgbClr val="FF0000"/>
                </a:solidFill>
              </a:rPr>
              <a:t>Start Sponsor</a:t>
            </a:r>
          </a:p>
          <a:p>
            <a:pPr algn="ctr"/>
            <a:r>
              <a:rPr lang="en-US" altLang="ko-KR" sz="900" b="1" dirty="0">
                <a:solidFill>
                  <a:srgbClr val="FF0000"/>
                </a:solidFill>
              </a:rPr>
              <a:t>Ballot</a:t>
            </a:r>
            <a:endParaRPr lang="ko-KR" altLang="en-US" sz="900" b="1" dirty="0">
              <a:solidFill>
                <a:srgbClr val="FF0000"/>
              </a:solidFill>
            </a:endParaRPr>
          </a:p>
        </p:txBody>
      </p:sp>
      <p:sp>
        <p:nvSpPr>
          <p:cNvPr id="55" name="TextBox 54">
            <a:extLst>
              <a:ext uri="{FF2B5EF4-FFF2-40B4-BE49-F238E27FC236}">
                <a16:creationId xmlns:a16="http://schemas.microsoft.com/office/drawing/2014/main" id="{D363EE96-D881-45DC-A9F1-10BBBC634D9A}"/>
              </a:ext>
            </a:extLst>
          </p:cNvPr>
          <p:cNvSpPr txBox="1"/>
          <p:nvPr/>
        </p:nvSpPr>
        <p:spPr>
          <a:xfrm>
            <a:off x="1101463" y="3201470"/>
            <a:ext cx="2784737" cy="369332"/>
          </a:xfrm>
          <a:prstGeom prst="rect">
            <a:avLst/>
          </a:prstGeom>
          <a:noFill/>
        </p:spPr>
        <p:txBody>
          <a:bodyPr wrap="none" rtlCol="0">
            <a:spAutoFit/>
          </a:bodyPr>
          <a:lstStyle/>
          <a:p>
            <a:pPr algn="ctr"/>
            <a:r>
              <a:rPr lang="en-US" altLang="ko-KR" sz="900" b="1" dirty="0">
                <a:solidFill>
                  <a:srgbClr val="FF0000"/>
                </a:solidFill>
              </a:rPr>
              <a:t>Open Sponsor Ballot Invitation</a:t>
            </a:r>
          </a:p>
          <a:p>
            <a:pPr algn="ctr"/>
            <a:r>
              <a:rPr lang="en-US" altLang="ko-KR" sz="900" dirty="0"/>
              <a:t>Mandatory Editorial Coordination submission</a:t>
            </a:r>
            <a:endParaRPr lang="ko-KR" altLang="en-US" sz="900" dirty="0"/>
          </a:p>
        </p:txBody>
      </p:sp>
      <p:cxnSp>
        <p:nvCxnSpPr>
          <p:cNvPr id="56" name="직선 연결선 55">
            <a:extLst>
              <a:ext uri="{FF2B5EF4-FFF2-40B4-BE49-F238E27FC236}">
                <a16:creationId xmlns:a16="http://schemas.microsoft.com/office/drawing/2014/main" id="{B0190A5C-3DFF-4B45-83AA-F41A674D281E}"/>
              </a:ext>
            </a:extLst>
          </p:cNvPr>
          <p:cNvCxnSpPr>
            <a:cxnSpLocks/>
            <a:stCxn id="55" idx="2"/>
          </p:cNvCxnSpPr>
          <p:nvPr/>
        </p:nvCxnSpPr>
        <p:spPr>
          <a:xfrm>
            <a:off x="2493832" y="3570802"/>
            <a:ext cx="0" cy="1701242"/>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57" name="직선 연결선 56">
            <a:extLst>
              <a:ext uri="{FF2B5EF4-FFF2-40B4-BE49-F238E27FC236}">
                <a16:creationId xmlns:a16="http://schemas.microsoft.com/office/drawing/2014/main" id="{28C25C8D-1A28-4783-A1D3-1ED31912650A}"/>
              </a:ext>
            </a:extLst>
          </p:cNvPr>
          <p:cNvCxnSpPr>
            <a:cxnSpLocks/>
          </p:cNvCxnSpPr>
          <p:nvPr/>
        </p:nvCxnSpPr>
        <p:spPr>
          <a:xfrm>
            <a:off x="2929896" y="4958902"/>
            <a:ext cx="9795" cy="301640"/>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CADFC0F9-F015-4A4A-A141-1FD836C20B4C}"/>
              </a:ext>
            </a:extLst>
          </p:cNvPr>
          <p:cNvSpPr txBox="1"/>
          <p:nvPr/>
        </p:nvSpPr>
        <p:spPr>
          <a:xfrm>
            <a:off x="198300" y="4604692"/>
            <a:ext cx="958917" cy="369332"/>
          </a:xfrm>
          <a:prstGeom prst="rect">
            <a:avLst/>
          </a:prstGeom>
          <a:noFill/>
        </p:spPr>
        <p:txBody>
          <a:bodyPr wrap="none" rtlCol="0">
            <a:spAutoFit/>
          </a:bodyPr>
          <a:lstStyle/>
          <a:p>
            <a:pPr algn="ctr"/>
            <a:r>
              <a:rPr lang="en-US" altLang="ko-KR" sz="900" b="1" dirty="0">
                <a:solidFill>
                  <a:srgbClr val="FF0000"/>
                </a:solidFill>
              </a:rPr>
              <a:t>WG 1</a:t>
            </a:r>
            <a:r>
              <a:rPr lang="en-US" altLang="ko-KR" sz="900" b="1" baseline="30000" dirty="0">
                <a:solidFill>
                  <a:srgbClr val="FF0000"/>
                </a:solidFill>
              </a:rPr>
              <a:t>st</a:t>
            </a:r>
          </a:p>
          <a:p>
            <a:pPr algn="ctr"/>
            <a:r>
              <a:rPr lang="en-US" altLang="ko-KR" sz="900" b="1" dirty="0">
                <a:solidFill>
                  <a:srgbClr val="FF0000"/>
                </a:solidFill>
              </a:rPr>
              <a:t>letter Ballot</a:t>
            </a:r>
            <a:endParaRPr lang="ko-KR" altLang="en-US" sz="900" b="1" dirty="0">
              <a:solidFill>
                <a:srgbClr val="FF0000"/>
              </a:solidFill>
            </a:endParaRPr>
          </a:p>
        </p:txBody>
      </p:sp>
      <p:sp>
        <p:nvSpPr>
          <p:cNvPr id="59" name="TextBox 58">
            <a:extLst>
              <a:ext uri="{FF2B5EF4-FFF2-40B4-BE49-F238E27FC236}">
                <a16:creationId xmlns:a16="http://schemas.microsoft.com/office/drawing/2014/main" id="{02E041A9-9705-408A-9FB8-7CD64144FD4B}"/>
              </a:ext>
            </a:extLst>
          </p:cNvPr>
          <p:cNvSpPr txBox="1"/>
          <p:nvPr/>
        </p:nvSpPr>
        <p:spPr>
          <a:xfrm>
            <a:off x="762000" y="3683112"/>
            <a:ext cx="958917" cy="369332"/>
          </a:xfrm>
          <a:prstGeom prst="rect">
            <a:avLst/>
          </a:prstGeom>
          <a:noFill/>
        </p:spPr>
        <p:txBody>
          <a:bodyPr wrap="none" rtlCol="0">
            <a:spAutoFit/>
          </a:bodyPr>
          <a:lstStyle/>
          <a:p>
            <a:pPr algn="ctr"/>
            <a:r>
              <a:rPr lang="en-US" altLang="ko-KR" sz="900" b="1" dirty="0">
                <a:solidFill>
                  <a:srgbClr val="FF0000"/>
                </a:solidFill>
              </a:rPr>
              <a:t>WG 2</a:t>
            </a:r>
            <a:r>
              <a:rPr lang="en-US" altLang="ko-KR" sz="900" b="1" baseline="30000" dirty="0">
                <a:solidFill>
                  <a:srgbClr val="FF0000"/>
                </a:solidFill>
              </a:rPr>
              <a:t>nd</a:t>
            </a:r>
            <a:r>
              <a:rPr lang="en-US" altLang="ko-KR" sz="900" b="1" dirty="0">
                <a:solidFill>
                  <a:srgbClr val="FF0000"/>
                </a:solidFill>
              </a:rPr>
              <a:t> </a:t>
            </a:r>
            <a:endParaRPr lang="en-US" altLang="ko-KR" sz="900" b="1" baseline="30000" dirty="0">
              <a:solidFill>
                <a:srgbClr val="FF0000"/>
              </a:solidFill>
            </a:endParaRPr>
          </a:p>
          <a:p>
            <a:pPr algn="ctr"/>
            <a:r>
              <a:rPr lang="en-US" altLang="ko-KR" sz="900" b="1" dirty="0">
                <a:solidFill>
                  <a:srgbClr val="FF0000"/>
                </a:solidFill>
              </a:rPr>
              <a:t>letter Ballot</a:t>
            </a:r>
            <a:endParaRPr lang="ko-KR" altLang="en-US" sz="900" b="1" dirty="0">
              <a:solidFill>
                <a:srgbClr val="FF0000"/>
              </a:solidFill>
            </a:endParaRPr>
          </a:p>
        </p:txBody>
      </p:sp>
      <p:cxnSp>
        <p:nvCxnSpPr>
          <p:cNvPr id="60" name="직선 연결선 59">
            <a:extLst>
              <a:ext uri="{FF2B5EF4-FFF2-40B4-BE49-F238E27FC236}">
                <a16:creationId xmlns:a16="http://schemas.microsoft.com/office/drawing/2014/main" id="{83F7C4FB-3B13-4823-8341-6FD336EFF8D1}"/>
              </a:ext>
            </a:extLst>
          </p:cNvPr>
          <p:cNvCxnSpPr>
            <a:cxnSpLocks/>
            <a:stCxn id="59" idx="2"/>
          </p:cNvCxnSpPr>
          <p:nvPr/>
        </p:nvCxnSpPr>
        <p:spPr>
          <a:xfrm flipH="1">
            <a:off x="1241458" y="4052444"/>
            <a:ext cx="1" cy="1122910"/>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sp>
        <p:nvSpPr>
          <p:cNvPr id="61" name="직사각형 60">
            <a:extLst>
              <a:ext uri="{FF2B5EF4-FFF2-40B4-BE49-F238E27FC236}">
                <a16:creationId xmlns:a16="http://schemas.microsoft.com/office/drawing/2014/main" id="{9186AA2F-2FF2-44C2-A38B-DE1CBD792E1C}"/>
              </a:ext>
            </a:extLst>
          </p:cNvPr>
          <p:cNvSpPr/>
          <p:nvPr/>
        </p:nvSpPr>
        <p:spPr>
          <a:xfrm>
            <a:off x="2536225" y="4217980"/>
            <a:ext cx="1721946" cy="230832"/>
          </a:xfrm>
          <a:prstGeom prst="rect">
            <a:avLst/>
          </a:prstGeom>
          <a:noFill/>
        </p:spPr>
        <p:txBody>
          <a:bodyPr wrap="none" rtlCol="0">
            <a:spAutoFit/>
          </a:bodyPr>
          <a:lstStyle/>
          <a:p>
            <a:pPr algn="ctr"/>
            <a:r>
              <a:rPr lang="ko-KR" altLang="en-US" sz="900" dirty="0" err="1"/>
              <a:t>Sent</a:t>
            </a:r>
            <a:r>
              <a:rPr lang="ko-KR" altLang="en-US" sz="900" dirty="0"/>
              <a:t> </a:t>
            </a:r>
            <a:r>
              <a:rPr lang="ko-KR" altLang="en-US" sz="900" dirty="0" err="1"/>
              <a:t>comments</a:t>
            </a:r>
            <a:r>
              <a:rPr lang="ko-KR" altLang="en-US" sz="900" dirty="0"/>
              <a:t> </a:t>
            </a:r>
            <a:r>
              <a:rPr lang="ko-KR" altLang="en-US" sz="900" dirty="0" err="1"/>
              <a:t>to</a:t>
            </a:r>
            <a:r>
              <a:rPr lang="ko-KR" altLang="en-US" sz="900" dirty="0"/>
              <a:t> </a:t>
            </a:r>
            <a:r>
              <a:rPr lang="ko-KR" altLang="en-US" sz="900" dirty="0" err="1"/>
              <a:t>the</a:t>
            </a:r>
            <a:r>
              <a:rPr lang="ko-KR" altLang="en-US" sz="900" dirty="0"/>
              <a:t> WG</a:t>
            </a:r>
          </a:p>
        </p:txBody>
      </p:sp>
      <p:cxnSp>
        <p:nvCxnSpPr>
          <p:cNvPr id="62" name="직선 연결선 61">
            <a:extLst>
              <a:ext uri="{FF2B5EF4-FFF2-40B4-BE49-F238E27FC236}">
                <a16:creationId xmlns:a16="http://schemas.microsoft.com/office/drawing/2014/main" id="{B1527B15-EF40-4E1F-A479-434B8436548A}"/>
              </a:ext>
            </a:extLst>
          </p:cNvPr>
          <p:cNvCxnSpPr>
            <a:cxnSpLocks/>
            <a:stCxn id="61" idx="2"/>
          </p:cNvCxnSpPr>
          <p:nvPr/>
        </p:nvCxnSpPr>
        <p:spPr>
          <a:xfrm>
            <a:off x="3397198" y="4448812"/>
            <a:ext cx="1" cy="723992"/>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63" name="직선 연결선 62">
            <a:extLst>
              <a:ext uri="{FF2B5EF4-FFF2-40B4-BE49-F238E27FC236}">
                <a16:creationId xmlns:a16="http://schemas.microsoft.com/office/drawing/2014/main" id="{AA3ACEEB-D473-4FAC-89EE-8D7BFDEE8ED2}"/>
              </a:ext>
            </a:extLst>
          </p:cNvPr>
          <p:cNvCxnSpPr>
            <a:cxnSpLocks/>
            <a:endCxn id="44" idx="0"/>
          </p:cNvCxnSpPr>
          <p:nvPr/>
        </p:nvCxnSpPr>
        <p:spPr>
          <a:xfrm flipH="1">
            <a:off x="3394418" y="5270211"/>
            <a:ext cx="6812" cy="330631"/>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64" name="직선 연결선 63">
            <a:extLst>
              <a:ext uri="{FF2B5EF4-FFF2-40B4-BE49-F238E27FC236}">
                <a16:creationId xmlns:a16="http://schemas.microsoft.com/office/drawing/2014/main" id="{7BB5CB5F-EB40-4EBA-87BB-19C909A094B2}"/>
              </a:ext>
            </a:extLst>
          </p:cNvPr>
          <p:cNvCxnSpPr>
            <a:cxnSpLocks/>
          </p:cNvCxnSpPr>
          <p:nvPr/>
        </p:nvCxnSpPr>
        <p:spPr>
          <a:xfrm flipH="1">
            <a:off x="2470648" y="5192185"/>
            <a:ext cx="6779" cy="408656"/>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65" name="직선 연결선 64">
            <a:extLst>
              <a:ext uri="{FF2B5EF4-FFF2-40B4-BE49-F238E27FC236}">
                <a16:creationId xmlns:a16="http://schemas.microsoft.com/office/drawing/2014/main" id="{E2C5E2E9-588C-42DA-A0B3-1880430E9FC2}"/>
              </a:ext>
            </a:extLst>
          </p:cNvPr>
          <p:cNvCxnSpPr>
            <a:cxnSpLocks/>
            <a:endCxn id="42" idx="0"/>
          </p:cNvCxnSpPr>
          <p:nvPr/>
        </p:nvCxnSpPr>
        <p:spPr>
          <a:xfrm flipH="1">
            <a:off x="4310081" y="5235491"/>
            <a:ext cx="2310" cy="365351"/>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68" name="직선 연결선 67">
            <a:extLst>
              <a:ext uri="{FF2B5EF4-FFF2-40B4-BE49-F238E27FC236}">
                <a16:creationId xmlns:a16="http://schemas.microsoft.com/office/drawing/2014/main" id="{CC69339C-AB72-4B46-93F2-66FE0B6C618E}"/>
              </a:ext>
            </a:extLst>
          </p:cNvPr>
          <p:cNvCxnSpPr>
            <a:cxnSpLocks/>
            <a:endCxn id="40" idx="0"/>
          </p:cNvCxnSpPr>
          <p:nvPr/>
        </p:nvCxnSpPr>
        <p:spPr>
          <a:xfrm flipH="1">
            <a:off x="5220030" y="5239544"/>
            <a:ext cx="5315" cy="361298"/>
          </a:xfrm>
          <a:prstGeom prst="line">
            <a:avLst/>
          </a:prstGeom>
          <a:ln>
            <a:solidFill>
              <a:schemeClr val="accent6">
                <a:lumMod val="75000"/>
              </a:schemeClr>
            </a:solidFill>
            <a:prstDash val="lgDash"/>
          </a:ln>
        </p:spPr>
        <p:style>
          <a:lnRef idx="1">
            <a:schemeClr val="accent1"/>
          </a:lnRef>
          <a:fillRef idx="0">
            <a:schemeClr val="accent1"/>
          </a:fillRef>
          <a:effectRef idx="0">
            <a:schemeClr val="accent1"/>
          </a:effectRef>
          <a:fontRef idx="minor">
            <a:schemeClr val="tx1"/>
          </a:fontRef>
        </p:style>
      </p:cxnSp>
      <p:sp>
        <p:nvSpPr>
          <p:cNvPr id="70" name="직사각형 69">
            <a:extLst>
              <a:ext uri="{FF2B5EF4-FFF2-40B4-BE49-F238E27FC236}">
                <a16:creationId xmlns:a16="http://schemas.microsoft.com/office/drawing/2014/main" id="{49FAEA2B-8E13-4DD7-9C10-56D1320D6ED8}"/>
              </a:ext>
            </a:extLst>
          </p:cNvPr>
          <p:cNvSpPr/>
          <p:nvPr/>
        </p:nvSpPr>
        <p:spPr>
          <a:xfrm>
            <a:off x="2786875" y="3650344"/>
            <a:ext cx="2180405" cy="230832"/>
          </a:xfrm>
          <a:prstGeom prst="rect">
            <a:avLst/>
          </a:prstGeom>
          <a:noFill/>
        </p:spPr>
        <p:txBody>
          <a:bodyPr wrap="none" rtlCol="0">
            <a:spAutoFit/>
          </a:bodyPr>
          <a:lstStyle/>
          <a:p>
            <a:pPr algn="ctr"/>
            <a:r>
              <a:rPr lang="ko-KR" altLang="en-US" sz="900" dirty="0">
                <a:solidFill>
                  <a:srgbClr val="0070C0"/>
                </a:solidFill>
              </a:rPr>
              <a:t>WG </a:t>
            </a:r>
            <a:r>
              <a:rPr lang="ko-KR" altLang="en-US" sz="900" dirty="0" err="1">
                <a:solidFill>
                  <a:srgbClr val="0070C0"/>
                </a:solidFill>
              </a:rPr>
              <a:t>Meeting</a:t>
            </a:r>
            <a:r>
              <a:rPr lang="ko-KR" altLang="en-US" sz="900" dirty="0">
                <a:solidFill>
                  <a:srgbClr val="0070C0"/>
                </a:solidFill>
              </a:rPr>
              <a:t> </a:t>
            </a:r>
            <a:r>
              <a:rPr lang="ko-KR" altLang="en-US" sz="900" dirty="0" err="1">
                <a:solidFill>
                  <a:srgbClr val="0070C0"/>
                </a:solidFill>
              </a:rPr>
              <a:t>to</a:t>
            </a:r>
            <a:r>
              <a:rPr lang="ko-KR" altLang="en-US" sz="900" dirty="0">
                <a:solidFill>
                  <a:srgbClr val="0070C0"/>
                </a:solidFill>
              </a:rPr>
              <a:t> </a:t>
            </a:r>
            <a:r>
              <a:rPr lang="ko-KR" altLang="en-US" sz="900" dirty="0" err="1">
                <a:solidFill>
                  <a:srgbClr val="0070C0"/>
                </a:solidFill>
              </a:rPr>
              <a:t>address</a:t>
            </a:r>
            <a:r>
              <a:rPr lang="ko-KR" altLang="en-US" sz="900" dirty="0">
                <a:solidFill>
                  <a:srgbClr val="0070C0"/>
                </a:solidFill>
              </a:rPr>
              <a:t> </a:t>
            </a:r>
            <a:r>
              <a:rPr lang="ko-KR" altLang="en-US" sz="900" dirty="0" err="1">
                <a:solidFill>
                  <a:srgbClr val="0070C0"/>
                </a:solidFill>
              </a:rPr>
              <a:t>comments</a:t>
            </a:r>
            <a:endParaRPr lang="ko-KR" altLang="en-US" sz="900" dirty="0">
              <a:solidFill>
                <a:srgbClr val="0070C0"/>
              </a:solidFill>
            </a:endParaRPr>
          </a:p>
        </p:txBody>
      </p:sp>
      <p:cxnSp>
        <p:nvCxnSpPr>
          <p:cNvPr id="71" name="직선 연결선 70">
            <a:extLst>
              <a:ext uri="{FF2B5EF4-FFF2-40B4-BE49-F238E27FC236}">
                <a16:creationId xmlns:a16="http://schemas.microsoft.com/office/drawing/2014/main" id="{9AC81E36-012E-4749-A100-08DDD4139B04}"/>
              </a:ext>
            </a:extLst>
          </p:cNvPr>
          <p:cNvCxnSpPr>
            <a:cxnSpLocks/>
            <a:stCxn id="70" idx="2"/>
          </p:cNvCxnSpPr>
          <p:nvPr/>
        </p:nvCxnSpPr>
        <p:spPr>
          <a:xfrm>
            <a:off x="3877078" y="3881176"/>
            <a:ext cx="0" cy="1336772"/>
          </a:xfrm>
          <a:prstGeom prst="line">
            <a:avLst/>
          </a:prstGeom>
          <a:ln>
            <a:solidFill>
              <a:srgbClr val="0070C0"/>
            </a:solidFill>
            <a:prstDash val="lgDash"/>
          </a:ln>
        </p:spPr>
        <p:style>
          <a:lnRef idx="1">
            <a:schemeClr val="accent1"/>
          </a:lnRef>
          <a:fillRef idx="0">
            <a:schemeClr val="accent1"/>
          </a:fillRef>
          <a:effectRef idx="0">
            <a:schemeClr val="accent1"/>
          </a:effectRef>
          <a:fontRef idx="minor">
            <a:schemeClr val="tx1"/>
          </a:fontRef>
        </p:style>
      </p:cxnSp>
      <p:cxnSp>
        <p:nvCxnSpPr>
          <p:cNvPr id="72" name="직선 연결선 71">
            <a:extLst>
              <a:ext uri="{FF2B5EF4-FFF2-40B4-BE49-F238E27FC236}">
                <a16:creationId xmlns:a16="http://schemas.microsoft.com/office/drawing/2014/main" id="{F8E8EA46-D612-435A-A6C6-53739227D60F}"/>
              </a:ext>
            </a:extLst>
          </p:cNvPr>
          <p:cNvCxnSpPr/>
          <p:nvPr/>
        </p:nvCxnSpPr>
        <p:spPr>
          <a:xfrm>
            <a:off x="1806542" y="5132684"/>
            <a:ext cx="0" cy="19184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0CDC9D84-07AF-4E24-98B2-3C0F462FEBD6}"/>
              </a:ext>
            </a:extLst>
          </p:cNvPr>
          <p:cNvSpPr txBox="1"/>
          <p:nvPr/>
        </p:nvSpPr>
        <p:spPr>
          <a:xfrm>
            <a:off x="1466545" y="5331768"/>
            <a:ext cx="679994" cy="230832"/>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sz="900" dirty="0"/>
              <a:t>10/2019</a:t>
            </a:r>
            <a:endParaRPr lang="ko-KR" altLang="en-US" sz="900" dirty="0"/>
          </a:p>
        </p:txBody>
      </p:sp>
      <p:sp>
        <p:nvSpPr>
          <p:cNvPr id="74" name="TextBox 73">
            <a:extLst>
              <a:ext uri="{FF2B5EF4-FFF2-40B4-BE49-F238E27FC236}">
                <a16:creationId xmlns:a16="http://schemas.microsoft.com/office/drawing/2014/main" id="{DC1BA16F-DDCE-41D9-A4C6-F22D3826CB2F}"/>
              </a:ext>
            </a:extLst>
          </p:cNvPr>
          <p:cNvSpPr txBox="1"/>
          <p:nvPr/>
        </p:nvSpPr>
        <p:spPr>
          <a:xfrm>
            <a:off x="1327083" y="4119744"/>
            <a:ext cx="958917" cy="369332"/>
          </a:xfrm>
          <a:prstGeom prst="rect">
            <a:avLst/>
          </a:prstGeom>
          <a:noFill/>
        </p:spPr>
        <p:txBody>
          <a:bodyPr wrap="none" rtlCol="0">
            <a:spAutoFit/>
          </a:bodyPr>
          <a:lstStyle/>
          <a:p>
            <a:pPr algn="ctr"/>
            <a:r>
              <a:rPr lang="en-US" altLang="ko-KR" sz="900" b="1" dirty="0">
                <a:solidFill>
                  <a:srgbClr val="FF0000"/>
                </a:solidFill>
              </a:rPr>
              <a:t>WG 3</a:t>
            </a:r>
            <a:r>
              <a:rPr lang="en-US" altLang="ko-KR" sz="900" b="1" baseline="30000" dirty="0">
                <a:solidFill>
                  <a:srgbClr val="FF0000"/>
                </a:solidFill>
              </a:rPr>
              <a:t>rd</a:t>
            </a:r>
            <a:r>
              <a:rPr lang="en-US" altLang="ko-KR" sz="900" b="1" dirty="0">
                <a:solidFill>
                  <a:srgbClr val="FF0000"/>
                </a:solidFill>
              </a:rPr>
              <a:t> </a:t>
            </a:r>
            <a:endParaRPr lang="en-US" altLang="ko-KR" sz="900" b="1" baseline="30000" dirty="0">
              <a:solidFill>
                <a:srgbClr val="FF0000"/>
              </a:solidFill>
            </a:endParaRPr>
          </a:p>
          <a:p>
            <a:pPr algn="ctr"/>
            <a:r>
              <a:rPr lang="en-US" altLang="ko-KR" sz="900" b="1" dirty="0">
                <a:solidFill>
                  <a:srgbClr val="FF0000"/>
                </a:solidFill>
              </a:rPr>
              <a:t>letter Ballot</a:t>
            </a:r>
            <a:endParaRPr lang="ko-KR" altLang="en-US" sz="900" b="1" dirty="0">
              <a:solidFill>
                <a:srgbClr val="FF0000"/>
              </a:solidFill>
            </a:endParaRPr>
          </a:p>
        </p:txBody>
      </p:sp>
      <p:cxnSp>
        <p:nvCxnSpPr>
          <p:cNvPr id="75" name="직선 연결선 74">
            <a:extLst>
              <a:ext uri="{FF2B5EF4-FFF2-40B4-BE49-F238E27FC236}">
                <a16:creationId xmlns:a16="http://schemas.microsoft.com/office/drawing/2014/main" id="{92E881DC-9AA5-480D-9E0B-EF4A80FB0A93}"/>
              </a:ext>
            </a:extLst>
          </p:cNvPr>
          <p:cNvCxnSpPr>
            <a:cxnSpLocks/>
            <a:stCxn id="74" idx="2"/>
          </p:cNvCxnSpPr>
          <p:nvPr/>
        </p:nvCxnSpPr>
        <p:spPr>
          <a:xfrm>
            <a:off x="1806542" y="4489076"/>
            <a:ext cx="0" cy="764742"/>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4363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5A2C5D8-4830-4EB4-AA25-7148671DEF7E}"/>
              </a:ext>
            </a:extLst>
          </p:cNvPr>
          <p:cNvSpPr>
            <a:spLocks noGrp="1"/>
          </p:cNvSpPr>
          <p:nvPr>
            <p:ph type="title"/>
          </p:nvPr>
        </p:nvSpPr>
        <p:spPr/>
        <p:txBody>
          <a:bodyPr/>
          <a:lstStyle/>
          <a:p>
            <a:r>
              <a:rPr lang="en-US" altLang="ko-KR" dirty="0"/>
              <a:t>Future Sessions – 2020</a:t>
            </a:r>
            <a:endParaRPr lang="ko-KR" altLang="en-US" dirty="0"/>
          </a:p>
        </p:txBody>
      </p:sp>
      <p:sp>
        <p:nvSpPr>
          <p:cNvPr id="3" name="바닥글 개체 틀 2">
            <a:extLst>
              <a:ext uri="{FF2B5EF4-FFF2-40B4-BE49-F238E27FC236}">
                <a16:creationId xmlns:a16="http://schemas.microsoft.com/office/drawing/2014/main" id="{3EC62B0A-E602-4594-8C15-ECD289F8BCC4}"/>
              </a:ext>
            </a:extLst>
          </p:cNvPr>
          <p:cNvSpPr>
            <a:spLocks noGrp="1"/>
          </p:cNvSpPr>
          <p:nvPr>
            <p:ph type="ftr" sz="quarter" idx="11"/>
          </p:nvPr>
        </p:nvSpPr>
        <p:spPr/>
        <p:txBody>
          <a:bodyPr/>
          <a:lstStyle/>
          <a:p>
            <a:pPr>
              <a:defRPr/>
            </a:pPr>
            <a:r>
              <a:rPr lang="en-US"/>
              <a:t>3079-20-0001-00-0000-Session #13 WG Opening Plenary</a:t>
            </a:r>
            <a:endParaRPr lang="en-US" dirty="0"/>
          </a:p>
        </p:txBody>
      </p:sp>
      <p:sp>
        <p:nvSpPr>
          <p:cNvPr id="4" name="슬라이드 번호 개체 틀 3">
            <a:extLst>
              <a:ext uri="{FF2B5EF4-FFF2-40B4-BE49-F238E27FC236}">
                <a16:creationId xmlns:a16="http://schemas.microsoft.com/office/drawing/2014/main" id="{ED6FF144-C1E5-4B9E-BD2F-F2983219360C}"/>
              </a:ext>
            </a:extLst>
          </p:cNvPr>
          <p:cNvSpPr>
            <a:spLocks noGrp="1"/>
          </p:cNvSpPr>
          <p:nvPr>
            <p:ph type="sldNum" sz="quarter" idx="12"/>
          </p:nvPr>
        </p:nvSpPr>
        <p:spPr/>
        <p:txBody>
          <a:bodyPr/>
          <a:lstStyle/>
          <a:p>
            <a:pPr>
              <a:defRPr/>
            </a:pPr>
            <a:fld id="{2E8BD8E8-FEBE-4B48-A872-D5E72F1EB77B}" type="slidenum">
              <a:rPr lang="en-US" smtClean="0"/>
              <a:pPr>
                <a:defRPr/>
              </a:pPr>
              <a:t>17</a:t>
            </a:fld>
            <a:endParaRPr lang="en-US">
              <a:latin typeface="Myriad Pro" charset="0"/>
            </a:endParaRPr>
          </a:p>
        </p:txBody>
      </p:sp>
      <p:sp>
        <p:nvSpPr>
          <p:cNvPr id="5" name="직사각형 4">
            <a:extLst>
              <a:ext uri="{FF2B5EF4-FFF2-40B4-BE49-F238E27FC236}">
                <a16:creationId xmlns:a16="http://schemas.microsoft.com/office/drawing/2014/main" id="{70C51E10-DEB0-40F7-BCA3-53D3568949E1}"/>
              </a:ext>
            </a:extLst>
          </p:cNvPr>
          <p:cNvSpPr/>
          <p:nvPr/>
        </p:nvSpPr>
        <p:spPr>
          <a:xfrm>
            <a:off x="266700" y="990600"/>
            <a:ext cx="8458200" cy="5011949"/>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3333CC"/>
                </a:solidFill>
                <a:latin typeface="Times New Roman"/>
              </a:rPr>
              <a:t>February 03-07, 2020, MVL Hotel, 111, </a:t>
            </a:r>
            <a:r>
              <a:rPr lang="en-US" altLang="ko-KR" sz="2400" b="1" kern="0" dirty="0" err="1">
                <a:solidFill>
                  <a:srgbClr val="3333CC"/>
                </a:solidFill>
                <a:latin typeface="Times New Roman"/>
              </a:rPr>
              <a:t>Odongdo-ro</a:t>
            </a:r>
            <a:r>
              <a:rPr lang="en-US" altLang="ko-KR" sz="2400" b="1" kern="0" dirty="0">
                <a:solidFill>
                  <a:srgbClr val="3333CC"/>
                </a:solidFill>
                <a:latin typeface="Times New Roman"/>
              </a:rPr>
              <a:t>, Yeosu</a:t>
            </a:r>
            <a:r>
              <a:rPr lang="es-ES" altLang="ko-KR" sz="2400" b="1" kern="0" dirty="0">
                <a:solidFill>
                  <a:srgbClr val="3333CC"/>
                </a:solidFill>
                <a:latin typeface="Times New Roman"/>
              </a:rPr>
              <a:t>, Jeollanam-do, Korea</a:t>
            </a:r>
            <a:endParaRPr lang="en-US" altLang="ko-KR" sz="2400" b="1" kern="0" dirty="0">
              <a:solidFill>
                <a:srgbClr val="FF0000"/>
              </a:solidFill>
              <a:latin typeface="Times New Roman"/>
            </a:endParaRP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April 20-24, 2020, KRISS Office, 267 </a:t>
            </a:r>
            <a:r>
              <a:rPr lang="en-US" altLang="ko-KR" sz="2400" b="1" kern="0" dirty="0" err="1">
                <a:solidFill>
                  <a:srgbClr val="FF0000"/>
                </a:solidFill>
                <a:latin typeface="Times New Roman"/>
              </a:rPr>
              <a:t>Gajeong-ro</a:t>
            </a:r>
            <a:r>
              <a:rPr lang="en-US" altLang="ko-KR" sz="2400" b="1" kern="0" dirty="0">
                <a:solidFill>
                  <a:srgbClr val="FF0000"/>
                </a:solidFill>
                <a:latin typeface="Times New Roman"/>
              </a:rPr>
              <a:t>, </a:t>
            </a:r>
            <a:r>
              <a:rPr lang="en-US" altLang="ko-KR" sz="2400" b="1" kern="0" dirty="0" err="1">
                <a:solidFill>
                  <a:srgbClr val="FF0000"/>
                </a:solidFill>
                <a:latin typeface="Times New Roman"/>
              </a:rPr>
              <a:t>Yuseong-gu</a:t>
            </a:r>
            <a:r>
              <a:rPr lang="en-US" altLang="ko-KR" sz="2400" b="1" kern="0" dirty="0">
                <a:solidFill>
                  <a:srgbClr val="FF0000"/>
                </a:solidFill>
                <a:latin typeface="Times New Roman"/>
              </a:rPr>
              <a:t>, Daejeon, Republic of Korea</a:t>
            </a:r>
          </a:p>
          <a:p>
            <a:pPr marL="342900" indent="-342900">
              <a:lnSpc>
                <a:spcPct val="150000"/>
              </a:lnSpc>
              <a:buFont typeface="Arial" panose="020B0604020202020204" pitchFamily="34" charset="0"/>
              <a:buChar char="•"/>
              <a:defRPr/>
            </a:pPr>
            <a:r>
              <a:rPr lang="en-US" altLang="ko-KR" sz="2400" b="1" kern="0" dirty="0">
                <a:solidFill>
                  <a:srgbClr val="0000FF"/>
                </a:solidFill>
                <a:latin typeface="Times New Roman"/>
              </a:rPr>
              <a:t>July 6-10, 2020, IEEE-SA Office, E-1904 Aoyama-Twin Tower Bldg., 1-1-1 Minami-</a:t>
            </a:r>
            <a:r>
              <a:rPr lang="en-US" altLang="ko-KR" sz="2400" b="1" kern="0" dirty="0" err="1">
                <a:solidFill>
                  <a:srgbClr val="0000FF"/>
                </a:solidFill>
                <a:latin typeface="Times New Roman"/>
              </a:rPr>
              <a:t>aoyama</a:t>
            </a:r>
            <a:r>
              <a:rPr lang="en-US" altLang="ko-KR" sz="2400" b="1" kern="0" dirty="0">
                <a:solidFill>
                  <a:srgbClr val="0000FF"/>
                </a:solidFill>
                <a:latin typeface="Times New Roman"/>
              </a:rPr>
              <a:t>, Minato-ku, Tokyo, Japan</a:t>
            </a: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October 19-23, 2020, ETRI Office, Busan Cultural Content Complex, Busan, Republic of Korea</a:t>
            </a:r>
          </a:p>
        </p:txBody>
      </p:sp>
    </p:spTree>
    <p:extLst>
      <p:ext uri="{BB962C8B-B14F-4D97-AF65-F5344CB8AC3E}">
        <p14:creationId xmlns:p14="http://schemas.microsoft.com/office/powerpoint/2010/main" val="1779842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a:t>3079-20-0001-00-0000-Session #13 WG Opening Plenary</a:t>
            </a:r>
            <a:endParaRPr lang="en-US" dirty="0"/>
          </a:p>
        </p:txBody>
      </p:sp>
    </p:spTree>
    <p:extLst>
      <p:ext uri="{BB962C8B-B14F-4D97-AF65-F5344CB8AC3E}">
        <p14:creationId xmlns:p14="http://schemas.microsoft.com/office/powerpoint/2010/main" val="1273612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46216789"/>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Opening</a:t>
                      </a:r>
                      <a:r>
                        <a:rPr kumimoji="0" lang="ko-K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Plenary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2020-</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02</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02</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 </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3079</a:t>
            </a:r>
            <a:br>
              <a:rPr lang="en-GB" altLang="ko-KR" sz="1800" dirty="0"/>
            </a:br>
            <a:r>
              <a:rPr lang="en-US" altLang="ko-KR" sz="1800" dirty="0"/>
              <a:t>HMD Based VR Sickness Reducing Technology</a:t>
            </a:r>
            <a:br>
              <a:rPr lang="en-US" altLang="ko-KR" sz="1800" dirty="0"/>
            </a:br>
            <a:r>
              <a:rPr lang="en-US" altLang="ko-KR" sz="1800" dirty="0" err="1"/>
              <a:t>Dongil</a:t>
            </a:r>
            <a:r>
              <a:rPr lang="en-US" altLang="ko-KR" sz="1800" dirty="0"/>
              <a:t> Dillon </a:t>
            </a:r>
            <a:r>
              <a:rPr lang="en-US" altLang="ko-KR" sz="1800" dirty="0" err="1"/>
              <a:t>Seo</a:t>
            </a:r>
            <a:r>
              <a:rPr lang="en-US" altLang="ko-KR" sz="1800" dirty="0"/>
              <a:t>, dillon.seo@telekom-capital.com</a:t>
            </a:r>
            <a:endParaRPr lang="ko-KR" altLang="en-US" sz="1800"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
        <p:nvSpPr>
          <p:cNvPr id="7" name="바닥글 개체 틀 1">
            <a:extLst>
              <a:ext uri="{FF2B5EF4-FFF2-40B4-BE49-F238E27FC236}">
                <a16:creationId xmlns:a16="http://schemas.microsoft.com/office/drawing/2014/main" id="{DA454FB3-4A56-483C-8186-5327C90D95B9}"/>
              </a:ext>
            </a:extLst>
          </p:cNvPr>
          <p:cNvSpPr>
            <a:spLocks noGrp="1"/>
          </p:cNvSpPr>
          <p:nvPr>
            <p:ph type="ftr" sz="quarter" idx="11"/>
          </p:nvPr>
        </p:nvSpPr>
        <p:spPr>
          <a:xfrm>
            <a:off x="457200" y="6610350"/>
            <a:ext cx="4038600" cy="247650"/>
          </a:xfrm>
        </p:spPr>
        <p:txBody>
          <a:bodyPr/>
          <a:lstStyle/>
          <a:p>
            <a:pPr>
              <a:defRPr/>
            </a:pPr>
            <a:r>
              <a:rPr lang="en-US"/>
              <a:t>3079-20-0001-00-0000-Session #13 WG Opening Plenary</a:t>
            </a:r>
            <a:endParaRPr lang="en-US" dirty="0"/>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9" name="Text Box 47">
            <a:extLst>
              <a:ext uri="{FF2B5EF4-FFF2-40B4-BE49-F238E27FC236}">
                <a16:creationId xmlns:a16="http://schemas.microsoft.com/office/drawing/2014/main" id="{E74C5C7C-D2D4-48A0-B3FE-9A44A1183A57}"/>
              </a:ext>
            </a:extLst>
          </p:cNvPr>
          <p:cNvSpPr txBox="1">
            <a:spLocks noChangeArrowheads="1"/>
          </p:cNvSpPr>
          <p:nvPr/>
        </p:nvSpPr>
        <p:spPr bwMode="auto">
          <a:xfrm>
            <a:off x="380539" y="5029200"/>
            <a:ext cx="8382000" cy="523220"/>
          </a:xfrm>
          <a:prstGeom prst="rect">
            <a:avLst/>
          </a:prstGeom>
          <a:noFill/>
          <a:ln w="9525">
            <a:noFill/>
            <a:miter lim="800000"/>
            <a:headEnd/>
            <a:tailEnd/>
          </a:ln>
        </p:spPr>
        <p:txBody>
          <a:bodyPr wrap="square">
            <a:spAutoFit/>
          </a:bodyPr>
          <a:lstStyle/>
          <a:p>
            <a:r>
              <a:rPr lang="en-US" sz="1400" b="1" dirty="0">
                <a:solidFill>
                  <a:srgbClr val="000000"/>
                </a:solidFill>
                <a:latin typeface="Times New Roman" pitchFamily="18" charset="0"/>
                <a:ea typeface="+mn-ea"/>
                <a:cs typeface="+mn-cs"/>
              </a:rPr>
              <a:t>※ Location</a:t>
            </a:r>
          </a:p>
          <a:p>
            <a:pPr marL="452438" indent="-180975">
              <a:buFont typeface="Arial" panose="020B0604020202020204" pitchFamily="34" charset="0"/>
              <a:buChar char="•"/>
            </a:pPr>
            <a:r>
              <a:rPr lang="en-US" altLang="ko-KR" sz="1400" b="1" dirty="0">
                <a:solidFill>
                  <a:srgbClr val="000000"/>
                </a:solidFill>
                <a:latin typeface="Times New Roman" pitchFamily="18" charset="0"/>
                <a:ea typeface="+mn-ea"/>
                <a:cs typeface="+mn-cs"/>
              </a:rPr>
              <a:t>SAPPHIRE</a:t>
            </a:r>
            <a:r>
              <a:rPr lang="ko-KR" altLang="en-US" sz="1400" b="1" dirty="0">
                <a:solidFill>
                  <a:srgbClr val="000000"/>
                </a:solidFill>
                <a:latin typeface="Times New Roman" pitchFamily="18" charset="0"/>
                <a:ea typeface="+mn-ea"/>
                <a:cs typeface="+mn-cs"/>
              </a:rPr>
              <a:t> </a:t>
            </a:r>
            <a:r>
              <a:rPr lang="en-US" altLang="ko-KR" sz="1400" b="1" dirty="0">
                <a:solidFill>
                  <a:srgbClr val="000000"/>
                </a:solidFill>
                <a:latin typeface="Times New Roman" pitchFamily="18" charset="0"/>
                <a:ea typeface="+mn-ea"/>
                <a:cs typeface="+mn-cs"/>
              </a:rPr>
              <a:t>Room</a:t>
            </a:r>
            <a:r>
              <a:rPr lang="ko-KR" altLang="en-US" sz="1400" b="1" dirty="0">
                <a:solidFill>
                  <a:srgbClr val="000000"/>
                </a:solidFill>
                <a:latin typeface="Times New Roman" pitchFamily="18" charset="0"/>
                <a:ea typeface="+mn-ea"/>
                <a:cs typeface="+mn-cs"/>
              </a:rPr>
              <a:t> </a:t>
            </a:r>
            <a:r>
              <a:rPr lang="en-US" altLang="ko-KR" sz="1400" b="1" dirty="0">
                <a:solidFill>
                  <a:srgbClr val="000000"/>
                </a:solidFill>
                <a:latin typeface="Times New Roman" pitchFamily="18" charset="0"/>
                <a:ea typeface="+mn-ea"/>
                <a:cs typeface="+mn-cs"/>
              </a:rPr>
              <a:t>Ⅲ, </a:t>
            </a:r>
            <a:r>
              <a:rPr lang="pt-BR" altLang="ko-KR" sz="1400" b="1" dirty="0">
                <a:solidFill>
                  <a:srgbClr val="000000"/>
                </a:solidFill>
                <a:latin typeface="Times New Roman" pitchFamily="18" charset="0"/>
                <a:ea typeface="+mn-ea"/>
                <a:cs typeface="+mn-cs"/>
              </a:rPr>
              <a:t>SONO Calm Yeosu Hotel, 111, Odongdo-ro, Yeosu, Jeollanam-Do, KOREA</a:t>
            </a:r>
            <a:endParaRPr lang="en-US" sz="1400" b="1" dirty="0">
              <a:solidFill>
                <a:srgbClr val="000000"/>
              </a:solidFill>
              <a:latin typeface="Times New Roman" pitchFamily="18" charset="0"/>
              <a:ea typeface="+mn-ea"/>
              <a:cs typeface="+mn-cs"/>
            </a:endParaRPr>
          </a:p>
        </p:txBody>
      </p:sp>
      <p:sp>
        <p:nvSpPr>
          <p:cNvPr id="8" name="바닥글 개체 틀 1">
            <a:extLst>
              <a:ext uri="{FF2B5EF4-FFF2-40B4-BE49-F238E27FC236}">
                <a16:creationId xmlns:a16="http://schemas.microsoft.com/office/drawing/2014/main" id="{6E19BE5C-5A6C-4575-9D4B-CC888E0C5CE4}"/>
              </a:ext>
            </a:extLst>
          </p:cNvPr>
          <p:cNvSpPr>
            <a:spLocks noGrp="1"/>
          </p:cNvSpPr>
          <p:nvPr>
            <p:ph type="ftr" sz="quarter" idx="11"/>
          </p:nvPr>
        </p:nvSpPr>
        <p:spPr>
          <a:xfrm>
            <a:off x="457200" y="6610350"/>
            <a:ext cx="4038600" cy="247650"/>
          </a:xfrm>
        </p:spPr>
        <p:txBody>
          <a:bodyPr/>
          <a:lstStyle/>
          <a:p>
            <a:pPr>
              <a:defRPr/>
            </a:pPr>
            <a:r>
              <a:rPr lang="en-US"/>
              <a:t>3079-20-0001-00-0000-Session #13 WG Opening Plenary</a:t>
            </a:r>
            <a:endParaRPr lang="en-US" dirty="0"/>
          </a:p>
        </p:txBody>
      </p:sp>
      <p:graphicFrame>
        <p:nvGraphicFramePr>
          <p:cNvPr id="10" name="표 9">
            <a:extLst>
              <a:ext uri="{FF2B5EF4-FFF2-40B4-BE49-F238E27FC236}">
                <a16:creationId xmlns:a16="http://schemas.microsoft.com/office/drawing/2014/main" id="{F91AADEE-FBE3-4384-95A2-513AA4684432}"/>
              </a:ext>
            </a:extLst>
          </p:cNvPr>
          <p:cNvGraphicFramePr>
            <a:graphicFrameLocks noGrp="1"/>
          </p:cNvGraphicFramePr>
          <p:nvPr>
            <p:extLst>
              <p:ext uri="{D42A27DB-BD31-4B8C-83A1-F6EECF244321}">
                <p14:modId xmlns:p14="http://schemas.microsoft.com/office/powerpoint/2010/main" val="2110161252"/>
              </p:ext>
            </p:extLst>
          </p:nvPr>
        </p:nvGraphicFramePr>
        <p:xfrm>
          <a:off x="380539" y="974426"/>
          <a:ext cx="8382000" cy="3842348"/>
        </p:xfrm>
        <a:graphic>
          <a:graphicData uri="http://schemas.openxmlformats.org/drawingml/2006/table">
            <a:tbl>
              <a:tblPr firstRow="1" firstCol="1" bandRow="1"/>
              <a:tblGrid>
                <a:gridCol w="1060230">
                  <a:extLst>
                    <a:ext uri="{9D8B030D-6E8A-4147-A177-3AD203B41FA5}">
                      <a16:colId xmlns:a16="http://schemas.microsoft.com/office/drawing/2014/main" val="385184775"/>
                    </a:ext>
                  </a:extLst>
                </a:gridCol>
                <a:gridCol w="1682970">
                  <a:extLst>
                    <a:ext uri="{9D8B030D-6E8A-4147-A177-3AD203B41FA5}">
                      <a16:colId xmlns:a16="http://schemas.microsoft.com/office/drawing/2014/main" val="1987718144"/>
                    </a:ext>
                  </a:extLst>
                </a:gridCol>
                <a:gridCol w="1409700">
                  <a:extLst>
                    <a:ext uri="{9D8B030D-6E8A-4147-A177-3AD203B41FA5}">
                      <a16:colId xmlns:a16="http://schemas.microsoft.com/office/drawing/2014/main" val="1701110979"/>
                    </a:ext>
                  </a:extLst>
                </a:gridCol>
                <a:gridCol w="1409700">
                  <a:extLst>
                    <a:ext uri="{9D8B030D-6E8A-4147-A177-3AD203B41FA5}">
                      <a16:colId xmlns:a16="http://schemas.microsoft.com/office/drawing/2014/main" val="2964742883"/>
                    </a:ext>
                  </a:extLst>
                </a:gridCol>
                <a:gridCol w="1409700">
                  <a:extLst>
                    <a:ext uri="{9D8B030D-6E8A-4147-A177-3AD203B41FA5}">
                      <a16:colId xmlns:a16="http://schemas.microsoft.com/office/drawing/2014/main" val="679344801"/>
                    </a:ext>
                  </a:extLst>
                </a:gridCol>
                <a:gridCol w="1409700">
                  <a:extLst>
                    <a:ext uri="{9D8B030D-6E8A-4147-A177-3AD203B41FA5}">
                      <a16:colId xmlns:a16="http://schemas.microsoft.com/office/drawing/2014/main" val="1253518222"/>
                    </a:ext>
                  </a:extLst>
                </a:gridCol>
              </a:tblGrid>
              <a:tr h="531567">
                <a:tc>
                  <a:txBody>
                    <a:bodyPr/>
                    <a:lstStyle/>
                    <a:p>
                      <a:endParaRPr lang="ko-KR" sz="1000" dirty="0">
                        <a:effectLst/>
                        <a:latin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Monday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(February 3, 2020)</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Tuesday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4, 2020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Wednesday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5, 2020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Thursday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6, 2020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Friday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7, 2020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750754"/>
                  </a:ext>
                </a:extLst>
              </a:tr>
              <a:tr h="722497">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8:00-10:00a</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48669"/>
                  </a:ext>
                </a:extLst>
              </a:tr>
              <a:tr h="1165436">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10:30-12:30</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Open Plenary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Roll Call</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Reviewing last meeting </a:t>
                      </a:r>
                      <a:b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b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minutes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(Introducing participants)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MTP Latency</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MTP Latency</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MTP Latency</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Closing Plenary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176381"/>
                  </a:ext>
                </a:extLst>
              </a:tr>
              <a:tr h="58773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1:30 – 3:30p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WG Meeting</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0794"/>
                  </a:ext>
                </a:extLst>
              </a:tr>
              <a:tr h="835115">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4:00 – 6:00p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32933"/>
                  </a:ext>
                </a:extLst>
              </a:tr>
            </a:tbl>
          </a:graphicData>
        </a:graphic>
      </p:graphicFrame>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7220C1A-3324-47BE-959D-741B1F0C4903}"/>
              </a:ext>
            </a:extLst>
          </p:cNvPr>
          <p:cNvSpPr>
            <a:spLocks noGrp="1"/>
          </p:cNvSpPr>
          <p:nvPr>
            <p:ph type="title"/>
          </p:nvPr>
        </p:nvSpPr>
        <p:spPr/>
        <p:txBody>
          <a:bodyPr/>
          <a:lstStyle/>
          <a:p>
            <a:r>
              <a:rPr lang="en-US" altLang="ko-KR" dirty="0"/>
              <a:t>Attendance</a:t>
            </a:r>
            <a:endParaRPr lang="ko-KR" altLang="en-US" dirty="0"/>
          </a:p>
        </p:txBody>
      </p:sp>
      <p:sp>
        <p:nvSpPr>
          <p:cNvPr id="3" name="내용 개체 틀 2">
            <a:extLst>
              <a:ext uri="{FF2B5EF4-FFF2-40B4-BE49-F238E27FC236}">
                <a16:creationId xmlns:a16="http://schemas.microsoft.com/office/drawing/2014/main" id="{034D177C-2625-4C3C-AD62-E3AB5B380212}"/>
              </a:ext>
            </a:extLst>
          </p:cNvPr>
          <p:cNvSpPr>
            <a:spLocks noGrp="1"/>
          </p:cNvSpPr>
          <p:nvPr>
            <p:ph idx="1"/>
          </p:nvPr>
        </p:nvSpPr>
        <p:spPr/>
        <p:txBody>
          <a:bodyPr>
            <a:normAutofit fontScale="92500" lnSpcReduction="10000"/>
          </a:bodyPr>
          <a:lstStyle/>
          <a:p>
            <a:pPr>
              <a:lnSpc>
                <a:spcPct val="130000"/>
              </a:lnSpc>
              <a:defRPr/>
            </a:pPr>
            <a:r>
              <a:rPr lang="en-US" altLang="ko-KR" sz="2400" dirty="0">
                <a:latin typeface="Arial" panose="020B0604020202020204" pitchFamily="34" charset="0"/>
                <a:cs typeface="Arial" panose="020B0604020202020204" pitchFamily="34" charset="0"/>
              </a:rPr>
              <a:t>Electronic Attendance ONLY</a:t>
            </a:r>
          </a:p>
          <a:p>
            <a:pPr>
              <a:lnSpc>
                <a:spcPct val="130000"/>
              </a:lnSpc>
              <a:defRPr/>
            </a:pPr>
            <a:r>
              <a:rPr lang="en-US" altLang="ko-KR" sz="2400" dirty="0">
                <a:latin typeface="Arial" panose="020B0604020202020204" pitchFamily="34" charset="0"/>
                <a:cs typeface="Arial" panose="020B0604020202020204" pitchFamily="34" charset="0"/>
              </a:rPr>
              <a:t>Electronic Attendance</a:t>
            </a:r>
          </a:p>
          <a:p>
            <a:pPr lvl="1">
              <a:lnSpc>
                <a:spcPct val="130000"/>
              </a:lnSpc>
              <a:defRPr/>
            </a:pPr>
            <a:r>
              <a:rPr lang="en-US" altLang="ja-JP" sz="2000" dirty="0">
                <a:latin typeface="Arial" panose="020B0604020202020204" pitchFamily="34" charset="0"/>
                <a:ea typeface="ＭＳ Ｐゴシック" charset="-128"/>
                <a:cs typeface="Arial" panose="020B0604020202020204" pitchFamily="34" charset="0"/>
              </a:rPr>
              <a:t>IMAT System   </a:t>
            </a:r>
          </a:p>
          <a:p>
            <a:pPr lvl="2">
              <a:lnSpc>
                <a:spcPct val="130000"/>
              </a:lnSpc>
              <a:defRPr/>
            </a:pPr>
            <a:r>
              <a:rPr lang="en-US" altLang="ja-JP" sz="1800" b="1" dirty="0">
                <a:latin typeface="Arial" panose="020B0604020202020204" pitchFamily="34" charset="0"/>
                <a:ea typeface="ＭＳ Ｐゴシック" charset="-128"/>
                <a:cs typeface="Arial" panose="020B0604020202020204" pitchFamily="34" charset="0"/>
                <a:hlinkClick r:id="rId2"/>
              </a:rPr>
              <a:t>https://imat.ieee.org/attendance</a:t>
            </a:r>
            <a:endParaRPr lang="en-US" altLang="ja-JP" sz="1600" dirty="0">
              <a:latin typeface="Arial" panose="020B0604020202020204" pitchFamily="34" charset="0"/>
              <a:ea typeface="ＭＳ Ｐゴシック" charset="-128"/>
              <a:cs typeface="Arial" panose="020B0604020202020204" pitchFamily="34" charset="0"/>
            </a:endParaRPr>
          </a:p>
          <a:p>
            <a:pPr lvl="1">
              <a:lnSpc>
                <a:spcPct val="130000"/>
              </a:lnSpc>
              <a:defRPr/>
            </a:pPr>
            <a:r>
              <a:rPr lang="en-US" altLang="ko-KR" sz="2000" dirty="0">
                <a:latin typeface="Arial" charset="0"/>
              </a:rPr>
              <a:t>Mark attendance during every session </a:t>
            </a:r>
          </a:p>
          <a:p>
            <a:pPr>
              <a:lnSpc>
                <a:spcPct val="130000"/>
              </a:lnSpc>
              <a:defRPr/>
            </a:pPr>
            <a:r>
              <a:rPr lang="en-US" altLang="ko-KR" sz="2400" dirty="0">
                <a:latin typeface="Arial" charset="0"/>
              </a:rPr>
              <a:t>Total number of 3079 WG sessions: 14</a:t>
            </a:r>
          </a:p>
          <a:p>
            <a:pPr>
              <a:lnSpc>
                <a:spcPct val="130000"/>
              </a:lnSpc>
              <a:defRPr/>
            </a:pPr>
            <a:r>
              <a:rPr lang="en-US" altLang="ko-KR" sz="2400" dirty="0">
                <a:latin typeface="Arial" charset="0"/>
              </a:rPr>
              <a:t>07 sessions for 50% attendance to be counted towards WG voting membership</a:t>
            </a:r>
          </a:p>
          <a:p>
            <a:pPr>
              <a:lnSpc>
                <a:spcPct val="130000"/>
              </a:lnSpc>
              <a:defRPr/>
            </a:pPr>
            <a:r>
              <a:rPr lang="en-US" altLang="ko-KR" sz="2400" dirty="0">
                <a:latin typeface="Arial" charset="0"/>
              </a:rPr>
              <a:t>All attendance records are reported on the meeting minutes </a:t>
            </a:r>
          </a:p>
          <a:p>
            <a:pPr lvl="1">
              <a:lnSpc>
                <a:spcPct val="130000"/>
              </a:lnSpc>
              <a:defRPr/>
            </a:pPr>
            <a:r>
              <a:rPr lang="en-US" altLang="ko-KR" sz="2000" dirty="0">
                <a:latin typeface="Arial" charset="0"/>
              </a:rPr>
              <a:t>Please check the attendance records for any errors</a:t>
            </a:r>
            <a:endParaRPr lang="ko-KR" altLang="en-US" dirty="0"/>
          </a:p>
        </p:txBody>
      </p:sp>
      <p:sp>
        <p:nvSpPr>
          <p:cNvPr id="4" name="바닥글 개체 틀 3">
            <a:extLst>
              <a:ext uri="{FF2B5EF4-FFF2-40B4-BE49-F238E27FC236}">
                <a16:creationId xmlns:a16="http://schemas.microsoft.com/office/drawing/2014/main" id="{6B12A70F-3D3F-4ED8-A9B0-FFF02BF55163}"/>
              </a:ext>
            </a:extLst>
          </p:cNvPr>
          <p:cNvSpPr>
            <a:spLocks noGrp="1"/>
          </p:cNvSpPr>
          <p:nvPr>
            <p:ph type="ftr" sz="quarter" idx="11"/>
          </p:nvPr>
        </p:nvSpPr>
        <p:spPr/>
        <p:txBody>
          <a:bodyPr/>
          <a:lstStyle/>
          <a:p>
            <a:pPr>
              <a:defRPr/>
            </a:pPr>
            <a:r>
              <a:rPr lang="en-US"/>
              <a:t>3079-20-0001-00-0000-Session #13 WG Opening Plenary</a:t>
            </a:r>
            <a:endParaRPr lang="en-US" dirty="0"/>
          </a:p>
        </p:txBody>
      </p:sp>
      <p:sp>
        <p:nvSpPr>
          <p:cNvPr id="5" name="슬라이드 번호 개체 틀 4">
            <a:extLst>
              <a:ext uri="{FF2B5EF4-FFF2-40B4-BE49-F238E27FC236}">
                <a16:creationId xmlns:a16="http://schemas.microsoft.com/office/drawing/2014/main" id="{4B970662-C8AB-48BB-AA61-D13AB148629C}"/>
              </a:ext>
            </a:extLst>
          </p:cNvPr>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Tree>
    <p:extLst>
      <p:ext uri="{BB962C8B-B14F-4D97-AF65-F5344CB8AC3E}">
        <p14:creationId xmlns:p14="http://schemas.microsoft.com/office/powerpoint/2010/main" val="1464860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a:latin typeface="Arial" charset="0"/>
              </a:rPr>
              <a:t>Voting Membership</a:t>
            </a:r>
          </a:p>
        </p:txBody>
      </p:sp>
      <p:sp>
        <p:nvSpPr>
          <p:cNvPr id="21510" name="Rectangle 3"/>
          <p:cNvSpPr>
            <a:spLocks noGrp="1" noChangeArrowheads="1"/>
          </p:cNvSpPr>
          <p:nvPr>
            <p:ph type="body" idx="1"/>
          </p:nvPr>
        </p:nvSpPr>
        <p:spPr>
          <a:xfrm>
            <a:off x="685800" y="1524000"/>
            <a:ext cx="8343900" cy="4495800"/>
          </a:xfrm>
        </p:spPr>
        <p:txBody>
          <a:bodyPr wrap="square"/>
          <a:lstStyle/>
          <a:p>
            <a:pPr algn="just">
              <a:lnSpc>
                <a:spcPct val="90000"/>
              </a:lnSpc>
            </a:pPr>
            <a:r>
              <a:rPr lang="en-US" sz="2800" dirty="0">
                <a:latin typeface="Times New Roman" panose="02020603050405020304" pitchFamily="18" charset="0"/>
                <a:cs typeface="Times New Roman" panose="02020603050405020304" pitchFamily="18" charset="0"/>
              </a:rPr>
              <a:t>3079 Voting Membership described in</a:t>
            </a:r>
          </a:p>
          <a:p>
            <a:pPr lvl="1" algn="just">
              <a:lnSpc>
                <a:spcPct val="90000"/>
              </a:lnSpc>
            </a:pPr>
            <a:r>
              <a:rPr lang="en-US" sz="2400" dirty="0">
                <a:latin typeface="Times New Roman" panose="02020603050405020304" pitchFamily="18" charset="0"/>
                <a:cs typeface="Times New Roman" panose="02020603050405020304" pitchFamily="18" charset="0"/>
              </a:rPr>
              <a:t>DCN#: 3-17-0046-00-0000</a:t>
            </a:r>
          </a:p>
          <a:p>
            <a:pPr algn="just">
              <a:lnSpc>
                <a:spcPct val="90000"/>
              </a:lnSpc>
            </a:pPr>
            <a:r>
              <a:rPr lang="en-US" sz="2800" dirty="0">
                <a:latin typeface="Times New Roman" panose="02020603050405020304" pitchFamily="18" charset="0"/>
                <a:cs typeface="Times New Roman" panose="02020603050405020304" pitchFamily="18" charset="0"/>
              </a:rPr>
              <a:t>Maintenance of Voting Membership</a:t>
            </a:r>
          </a:p>
          <a:p>
            <a:pPr lvl="1" algn="just">
              <a:lnSpc>
                <a:spcPct val="90000"/>
              </a:lnSpc>
            </a:pPr>
            <a:r>
              <a:rPr lang="en-US" sz="2400" dirty="0">
                <a:latin typeface="Times New Roman" panose="02020603050405020304" pitchFamily="18" charset="0"/>
                <a:cs typeface="Times New Roman" panose="02020603050405020304" pitchFamily="18" charset="0"/>
              </a:rPr>
              <a:t>Two Plenary sessions out of four consecutive Plenary sessions on a moving window basis</a:t>
            </a:r>
          </a:p>
          <a:p>
            <a:pPr algn="just">
              <a:lnSpc>
                <a:spcPct val="90000"/>
              </a:lnSpc>
            </a:pPr>
            <a:r>
              <a:rPr lang="en-US" sz="2800" dirty="0">
                <a:latin typeface="Times New Roman" panose="02020603050405020304" pitchFamily="18" charset="0"/>
                <a:cs typeface="Times New Roman" panose="02020603050405020304" pitchFamily="18" charset="0"/>
              </a:rPr>
              <a:t>WG Letter Ballots</a:t>
            </a:r>
          </a:p>
          <a:p>
            <a:pPr lvl="1" algn="just">
              <a:lnSpc>
                <a:spcPct val="90000"/>
              </a:lnSpc>
            </a:pPr>
            <a:r>
              <a:rPr lang="en-US" sz="2400" dirty="0">
                <a:latin typeface="Times New Roman" panose="02020603050405020304" pitchFamily="18" charset="0"/>
                <a:cs typeface="Times New Roman" panose="02020603050405020304" pitchFamily="18" charset="0"/>
              </a:rPr>
              <a:t>WG members are expected to vote on WG LBs</a:t>
            </a:r>
          </a:p>
          <a:p>
            <a:pPr lvl="1" algn="just">
              <a:lnSpc>
                <a:spcPct val="90000"/>
              </a:lnSpc>
            </a:pPr>
            <a:r>
              <a:rPr lang="en-US" sz="2400" dirty="0">
                <a:latin typeface="Times New Roman" panose="02020603050405020304" pitchFamily="18" charset="0"/>
                <a:cs typeface="Times New Roman" panose="02020603050405020304" pitchFamily="18" charset="0"/>
              </a:rPr>
              <a:t>Failure to vote on 2 out of last 3 WG LBs could result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 loss of voting rights</a:t>
            </a:r>
            <a:endParaRPr lang="en-US" sz="2400" b="1" dirty="0">
              <a:latin typeface="Times New Roman" panose="02020603050405020304" pitchFamily="18" charset="0"/>
              <a:cs typeface="Times New Roman" panose="02020603050405020304" pitchFamily="18" charset="0"/>
            </a:endParaRPr>
          </a:p>
        </p:txBody>
      </p:sp>
      <p:sp>
        <p:nvSpPr>
          <p:cNvPr id="3" name="슬라이드 번호 개체 틀 2">
            <a:extLst>
              <a:ext uri="{FF2B5EF4-FFF2-40B4-BE49-F238E27FC236}">
                <a16:creationId xmlns:a16="http://schemas.microsoft.com/office/drawing/2014/main" id="{D102F57F-54BD-43D5-8003-64AE37DA80E0}"/>
              </a:ext>
            </a:extLst>
          </p:cNvPr>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바닥글 개체 틀 1">
            <a:extLst>
              <a:ext uri="{FF2B5EF4-FFF2-40B4-BE49-F238E27FC236}">
                <a16:creationId xmlns:a16="http://schemas.microsoft.com/office/drawing/2014/main" id="{10845B46-1010-43DE-BDEE-3AD421796CCC}"/>
              </a:ext>
            </a:extLst>
          </p:cNvPr>
          <p:cNvSpPr>
            <a:spLocks noGrp="1"/>
          </p:cNvSpPr>
          <p:nvPr>
            <p:ph type="ftr" sz="quarter" idx="11"/>
          </p:nvPr>
        </p:nvSpPr>
        <p:spPr>
          <a:xfrm>
            <a:off x="457200" y="6610350"/>
            <a:ext cx="4038600" cy="247650"/>
          </a:xfrm>
        </p:spPr>
        <p:txBody>
          <a:bodyPr/>
          <a:lstStyle/>
          <a:p>
            <a:pPr>
              <a:defRPr/>
            </a:pPr>
            <a:r>
              <a:rPr lang="en-US"/>
              <a:t>3079-20-0001-00-0000-Session #13 WG Opening Plenary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457200" y="800100"/>
            <a:ext cx="8229600" cy="4076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Times New Roman" panose="02020603050405020304" pitchFamily="18" charset="0"/>
                <a:cs typeface="Times New Roman" panose="02020603050405020304" pitchFamily="18" charset="0"/>
              </a:rPr>
              <a:t>WG Documents: </a:t>
            </a:r>
            <a:r>
              <a:rPr lang="en-US" sz="2000" kern="0" dirty="0">
                <a:latin typeface="Times New Roman" panose="02020603050405020304" pitchFamily="18" charset="0"/>
                <a:cs typeface="Times New Roman" panose="02020603050405020304" pitchFamily="18" charset="0"/>
                <a:hlinkClick r:id="rId2"/>
              </a:rPr>
              <a:t>https://mentor.ieee.org/3079/documents</a:t>
            </a:r>
            <a:endParaRPr lang="en-US"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Standard Draft Documents: </a:t>
            </a:r>
            <a:r>
              <a:rPr lang="en-US" altLang="ko-KR" sz="2000" kern="0" dirty="0">
                <a:latin typeface="Times New Roman" panose="02020603050405020304" pitchFamily="18" charset="0"/>
                <a:cs typeface="Times New Roman" panose="02020603050405020304" pitchFamily="18" charset="0"/>
                <a:hlinkClick r:id="rId3"/>
              </a:rPr>
              <a:t>https://ieee-sa.imeetcentral.com/3079/</a:t>
            </a:r>
            <a:endParaRPr lang="en-US" altLang="ko-KR"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Food and Beverages:</a:t>
            </a:r>
          </a:p>
          <a:p>
            <a:pPr lvl="1">
              <a:lnSpc>
                <a:spcPct val="150000"/>
              </a:lnSpc>
            </a:pPr>
            <a:r>
              <a:rPr lang="en-US" altLang="ko-KR" sz="1800" kern="0" dirty="0">
                <a:latin typeface="Times New Roman" panose="02020603050405020304" pitchFamily="18" charset="0"/>
                <a:cs typeface="Times New Roman" panose="02020603050405020304" pitchFamily="18" charset="0"/>
              </a:rPr>
              <a:t>Breakfast: 07:00~08:00 (Adria Buffet / </a:t>
            </a:r>
            <a:r>
              <a:rPr lang="ko-KR" altLang="en-US" sz="1800" kern="0" dirty="0" err="1">
                <a:latin typeface="Times New Roman" panose="02020603050405020304" pitchFamily="18" charset="0"/>
                <a:cs typeface="Times New Roman" panose="02020603050405020304" pitchFamily="18" charset="0"/>
              </a:rPr>
              <a:t>황태</a:t>
            </a:r>
            <a:r>
              <a:rPr lang="ko-KR" altLang="en-US" sz="1800" kern="0" dirty="0">
                <a:latin typeface="Times New Roman" panose="02020603050405020304" pitchFamily="18" charset="0"/>
                <a:cs typeface="Times New Roman" panose="02020603050405020304" pitchFamily="18" charset="0"/>
              </a:rPr>
              <a:t> 해장국 </a:t>
            </a:r>
            <a:r>
              <a:rPr lang="en-US" altLang="ko-KR" sz="1800" kern="0" dirty="0">
                <a:latin typeface="Times New Roman" panose="02020603050405020304" pitchFamily="18" charset="0"/>
                <a:cs typeface="Times New Roman" panose="02020603050405020304" pitchFamily="18" charset="0"/>
              </a:rPr>
              <a:t>or</a:t>
            </a:r>
            <a:r>
              <a:rPr lang="ko-KR" altLang="en-US" sz="1800" kern="0" dirty="0">
                <a:latin typeface="Times New Roman" panose="02020603050405020304" pitchFamily="18" charset="0"/>
                <a:cs typeface="Times New Roman" panose="02020603050405020304" pitchFamily="18" charset="0"/>
              </a:rPr>
              <a:t> 사골 </a:t>
            </a:r>
            <a:r>
              <a:rPr lang="ko-KR" altLang="en-US" sz="1800" kern="0" dirty="0" err="1">
                <a:latin typeface="Times New Roman" panose="02020603050405020304" pitchFamily="18" charset="0"/>
                <a:cs typeface="Times New Roman" panose="02020603050405020304" pitchFamily="18" charset="0"/>
              </a:rPr>
              <a:t>우거지</a:t>
            </a:r>
            <a:r>
              <a:rPr lang="ko-KR" altLang="en-US" sz="1800" kern="0" dirty="0">
                <a:latin typeface="Times New Roman" panose="02020603050405020304" pitchFamily="18" charset="0"/>
                <a:cs typeface="Times New Roman" panose="02020603050405020304" pitchFamily="18" charset="0"/>
              </a:rPr>
              <a:t> 해장국</a:t>
            </a:r>
            <a:r>
              <a:rPr lang="en-US" altLang="ko-KR" sz="1800" kern="0" dirty="0">
                <a:latin typeface="Times New Roman" panose="02020603050405020304" pitchFamily="18" charset="0"/>
                <a:cs typeface="Times New Roman" panose="02020603050405020304" pitchFamily="18" charset="0"/>
              </a:rPr>
              <a:t>)</a:t>
            </a:r>
          </a:p>
          <a:p>
            <a:pPr lvl="1">
              <a:lnSpc>
                <a:spcPct val="150000"/>
              </a:lnSpc>
            </a:pPr>
            <a:r>
              <a:rPr lang="en-US" altLang="ko-KR" sz="1800" kern="0" dirty="0">
                <a:latin typeface="Times New Roman" panose="02020603050405020304" pitchFamily="18" charset="0"/>
                <a:cs typeface="Times New Roman" panose="02020603050405020304" pitchFamily="18" charset="0"/>
              </a:rPr>
              <a:t>Coffee Break: 10:00~10:30 / 15:30~16:00</a:t>
            </a:r>
          </a:p>
          <a:p>
            <a:pPr lvl="1">
              <a:lnSpc>
                <a:spcPct val="150000"/>
              </a:lnSpc>
            </a:pPr>
            <a:r>
              <a:rPr lang="en-US" altLang="ko-KR" sz="1800" kern="0" dirty="0">
                <a:latin typeface="Times New Roman" panose="02020603050405020304" pitchFamily="18" charset="0"/>
                <a:cs typeface="Times New Roman" panose="02020603050405020304" pitchFamily="18" charset="0"/>
              </a:rPr>
              <a:t>Lunch Time: 12:30~13:30 (Adria)</a:t>
            </a:r>
          </a:p>
          <a:p>
            <a:pPr lvl="1">
              <a:lnSpc>
                <a:spcPct val="150000"/>
              </a:lnSpc>
            </a:pPr>
            <a:r>
              <a:rPr lang="en-US" altLang="ko-KR" sz="1800" kern="0" dirty="0">
                <a:latin typeface="Times New Roman" panose="02020603050405020304" pitchFamily="18" charset="0"/>
                <a:cs typeface="Times New Roman" panose="02020603050405020304" pitchFamily="18" charset="0"/>
              </a:rPr>
              <a:t>Dinner: </a:t>
            </a:r>
          </a:p>
        </p:txBody>
      </p:sp>
      <p:sp>
        <p:nvSpPr>
          <p:cNvPr id="7" name="바닥글 개체 틀 1">
            <a:extLst>
              <a:ext uri="{FF2B5EF4-FFF2-40B4-BE49-F238E27FC236}">
                <a16:creationId xmlns:a16="http://schemas.microsoft.com/office/drawing/2014/main" id="{87308EA3-DC7D-4226-A246-31393C944C25}"/>
              </a:ext>
            </a:extLst>
          </p:cNvPr>
          <p:cNvSpPr>
            <a:spLocks noGrp="1"/>
          </p:cNvSpPr>
          <p:nvPr>
            <p:ph type="ftr" sz="quarter" idx="11"/>
          </p:nvPr>
        </p:nvSpPr>
        <p:spPr>
          <a:xfrm>
            <a:off x="457200" y="6610350"/>
            <a:ext cx="4038600" cy="247650"/>
          </a:xfrm>
        </p:spPr>
        <p:txBody>
          <a:bodyPr/>
          <a:lstStyle/>
          <a:p>
            <a:pPr>
              <a:defRPr/>
            </a:pPr>
            <a:r>
              <a:rPr lang="en-US"/>
              <a:t>3079-20-0001-00-0000-Session #13 WG Opening Plenary</a:t>
            </a:r>
            <a:endParaRPr lang="en-US" dirty="0"/>
          </a:p>
        </p:txBody>
      </p:sp>
    </p:spTree>
    <p:extLst>
      <p:ext uri="{BB962C8B-B14F-4D97-AF65-F5344CB8AC3E}">
        <p14:creationId xmlns:p14="http://schemas.microsoft.com/office/powerpoint/2010/main" val="2911839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5" name="직사각형 4"/>
          <p:cNvSpPr/>
          <p:nvPr/>
        </p:nvSpPr>
        <p:spPr>
          <a:xfrm>
            <a:off x="457200" y="889844"/>
            <a:ext cx="8229600" cy="4401205"/>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has to be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paid through</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the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registration desk </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Failure to pay 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results in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loss </a:t>
            </a:r>
            <a:r>
              <a:rPr lang="en-US" altLang="ko-KR" sz="2400" kern="0" dirty="0">
                <a:solidFill>
                  <a:srgbClr val="000000"/>
                </a:solidFill>
                <a:latin typeface="Times New Roman" panose="02020603050405020304" pitchFamily="18" charset="0"/>
                <a:ea typeface="+mn-ea"/>
                <a:cs typeface="Times New Roman" panose="02020603050405020304" pitchFamily="18" charset="0"/>
              </a:rPr>
              <a:t>of credit for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voting rights</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Audio taping of IEEE 3079 meetings is NOT allowed</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Media – Press and Analyst briefings</a:t>
            </a:r>
          </a:p>
          <a:p>
            <a:pPr marL="742950" lvl="1" indent="-285750" eaLnBrk="0" hangingPunct="0">
              <a:spcBef>
                <a:spcPct val="20000"/>
              </a:spcBef>
              <a:buFontTx/>
              <a:buChar char="–"/>
            </a:pPr>
            <a:r>
              <a:rPr lang="en-US" altLang="ko-KR" sz="2000" kern="0" dirty="0">
                <a:solidFill>
                  <a:srgbClr val="000000"/>
                </a:solidFill>
                <a:latin typeface="Times New Roman" panose="02020603050405020304" pitchFamily="18" charset="0"/>
                <a:cs typeface="Times New Roman" panose="02020603050405020304" pitchFamily="18" charset="0"/>
              </a:rPr>
              <a:t>Only the 3079 WG Chair is allowed to give verbal statements/interviews to the media on behalf of the IEEE 3079 working group</a:t>
            </a:r>
            <a:endParaRPr lang="en-US" altLang="ko-KR" sz="2000" kern="0" dirty="0">
              <a:solidFill>
                <a:srgbClr val="3333CC"/>
              </a:solidFill>
              <a:latin typeface="Times New Roman" panose="02020603050405020304" pitchFamily="18" charset="0"/>
              <a:cs typeface="Times New Roman" panose="02020603050405020304" pitchFamily="18" charset="0"/>
            </a:endParaRPr>
          </a:p>
        </p:txBody>
      </p:sp>
      <p:sp>
        <p:nvSpPr>
          <p:cNvPr id="6" name="바닥글 개체 틀 1">
            <a:extLst>
              <a:ext uri="{FF2B5EF4-FFF2-40B4-BE49-F238E27FC236}">
                <a16:creationId xmlns:a16="http://schemas.microsoft.com/office/drawing/2014/main" id="{8E124C1F-56E5-45E5-B731-1D03661931F5}"/>
              </a:ext>
            </a:extLst>
          </p:cNvPr>
          <p:cNvSpPr>
            <a:spLocks noGrp="1"/>
          </p:cNvSpPr>
          <p:nvPr>
            <p:ph type="ftr" sz="quarter" idx="11"/>
          </p:nvPr>
        </p:nvSpPr>
        <p:spPr>
          <a:xfrm>
            <a:off x="457200" y="6610350"/>
            <a:ext cx="4038600" cy="247650"/>
          </a:xfrm>
        </p:spPr>
        <p:txBody>
          <a:bodyPr/>
          <a:lstStyle/>
          <a:p>
            <a:pPr>
              <a:defRPr/>
            </a:pPr>
            <a:r>
              <a:rPr lang="en-US"/>
              <a:t>3079-20-0001-00-0000-Session #13 WG Opening Plenary</a:t>
            </a:r>
            <a:endParaRPr lang="en-US" dirty="0"/>
          </a:p>
        </p:txBody>
      </p:sp>
    </p:spTree>
    <p:extLst>
      <p:ext uri="{BB962C8B-B14F-4D97-AF65-F5344CB8AC3E}">
        <p14:creationId xmlns:p14="http://schemas.microsoft.com/office/powerpoint/2010/main" val="1884021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In all IEEE standards meetings, </a:t>
            </a:r>
            <a:r>
              <a:rPr lang="en-US" altLang="ko-KR" sz="2400" b="1" i="1" u="sng" kern="0" dirty="0">
                <a:solidFill>
                  <a:srgbClr val="3333CC"/>
                </a:solidFill>
                <a:latin typeface="Times New Roman" panose="02020603050405020304" pitchFamily="18" charset="0"/>
                <a:cs typeface="Times New Roman" panose="02020603050405020304" pitchFamily="18" charset="0"/>
              </a:rPr>
              <a:t>membership is by individual</a:t>
            </a:r>
            <a:r>
              <a:rPr lang="en-US" altLang="ko-KR" sz="2400" kern="0" dirty="0">
                <a:solidFill>
                  <a:srgbClr val="000000"/>
                </a:solidFill>
                <a:latin typeface="Times New Roman" panose="02020603050405020304" pitchFamily="18" charset="0"/>
                <a:cs typeface="Times New Roman" panose="02020603050405020304" pitchFamily="18" charset="0"/>
              </a:rPr>
              <a:t>, hence you do </a:t>
            </a:r>
            <a:r>
              <a:rPr lang="en-US" altLang="ko-KR" sz="2400" b="1" kern="0" dirty="0">
                <a:solidFill>
                  <a:srgbClr val="3333CC"/>
                </a:solidFill>
                <a:latin typeface="Times New Roman" panose="02020603050405020304" pitchFamily="18" charset="0"/>
                <a:cs typeface="Times New Roman" panose="02020603050405020304" pitchFamily="18" charset="0"/>
              </a:rPr>
              <a:t>not</a:t>
            </a:r>
            <a:r>
              <a:rPr lang="en-US" altLang="ko-KR" sz="2400" kern="0" dirty="0">
                <a:solidFill>
                  <a:srgbClr val="000000"/>
                </a:solidFill>
                <a:latin typeface="Times New Roman" panose="02020603050405020304" pitchFamily="18" charset="0"/>
                <a:cs typeface="Times New Roman" panose="02020603050405020304" pitchFamily="18" charset="0"/>
              </a:rPr>
              <a:t> represent a </a:t>
            </a:r>
            <a:r>
              <a:rPr lang="en-US" altLang="ko-KR" sz="2400" b="1" kern="0" dirty="0">
                <a:solidFill>
                  <a:srgbClr val="3333CC"/>
                </a:solidFill>
                <a:latin typeface="Times New Roman" panose="02020603050405020304" pitchFamily="18" charset="0"/>
                <a:cs typeface="Times New Roman" panose="02020603050405020304" pitchFamily="18" charset="0"/>
              </a:rPr>
              <a:t>company or organization</a:t>
            </a:r>
            <a:r>
              <a:rPr lang="en-US" altLang="ko-KR" sz="2400" kern="0" dirty="0">
                <a:solidFill>
                  <a:srgbClr val="000000"/>
                </a:solidFill>
                <a:latin typeface="Times New Roman" panose="02020603050405020304" pitchFamily="18" charset="0"/>
                <a:cs typeface="Times New Roman" panose="02020603050405020304" pitchFamily="18"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The Anti-Trust laws forbid the </a:t>
            </a:r>
            <a:r>
              <a:rPr lang="en-US" altLang="ko-KR" sz="2400" b="1" i="1" u="sng" kern="0" dirty="0">
                <a:solidFill>
                  <a:srgbClr val="3333CC"/>
                </a:solidFill>
                <a:latin typeface="Times New Roman" panose="02020603050405020304" pitchFamily="18" charset="0"/>
                <a:cs typeface="Times New Roman" panose="02020603050405020304" pitchFamily="18" charset="0"/>
              </a:rPr>
              <a:t>discussion of prices</a:t>
            </a:r>
            <a:r>
              <a:rPr lang="en-US" altLang="ko-KR" sz="2400" kern="0" dirty="0">
                <a:solidFill>
                  <a:srgbClr val="000000"/>
                </a:solidFill>
                <a:latin typeface="Times New Roman" panose="02020603050405020304" pitchFamily="18" charset="0"/>
                <a:cs typeface="Times New Roman" panose="02020603050405020304" pitchFamily="18" charset="0"/>
              </a:rPr>
              <a:t> within our meetings.</a:t>
            </a:r>
          </a:p>
        </p:txBody>
      </p:sp>
      <p:sp>
        <p:nvSpPr>
          <p:cNvPr id="6" name="바닥글 개체 틀 1">
            <a:extLst>
              <a:ext uri="{FF2B5EF4-FFF2-40B4-BE49-F238E27FC236}">
                <a16:creationId xmlns:a16="http://schemas.microsoft.com/office/drawing/2014/main" id="{2362750C-67EE-4448-93AE-0E66137FFBB9}"/>
              </a:ext>
            </a:extLst>
          </p:cNvPr>
          <p:cNvSpPr>
            <a:spLocks noGrp="1"/>
          </p:cNvSpPr>
          <p:nvPr>
            <p:ph type="ftr" sz="quarter" idx="11"/>
          </p:nvPr>
        </p:nvSpPr>
        <p:spPr>
          <a:xfrm>
            <a:off x="457200" y="6610350"/>
            <a:ext cx="4038600" cy="247650"/>
          </a:xfrm>
        </p:spPr>
        <p:txBody>
          <a:bodyPr/>
          <a:lstStyle/>
          <a:p>
            <a:pPr>
              <a:defRPr/>
            </a:pPr>
            <a:r>
              <a:rPr lang="en-US"/>
              <a:t>3079-20-0001-00-0000-Session #13 WG Opening Plenary</a:t>
            </a:r>
            <a:endParaRPr lang="en-US" dirty="0"/>
          </a:p>
        </p:txBody>
      </p:sp>
    </p:spTree>
    <p:extLst>
      <p:ext uri="{BB962C8B-B14F-4D97-AF65-F5344CB8AC3E}">
        <p14:creationId xmlns:p14="http://schemas.microsoft.com/office/powerpoint/2010/main" val="261024000"/>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5548</TotalTime>
  <Words>2282</Words>
  <Application>Microsoft Office PowerPoint</Application>
  <PresentationFormat>화면 슬라이드 쇼(4:3)</PresentationFormat>
  <Paragraphs>254</Paragraphs>
  <Slides>19</Slides>
  <Notes>2</Notes>
  <HiddenSlides>0</HiddenSlides>
  <MMClips>0</MMClips>
  <ScaleCrop>false</ScaleCrop>
  <HeadingPairs>
    <vt:vector size="6" baseType="variant">
      <vt:variant>
        <vt:lpstr>사용한 글꼴</vt:lpstr>
      </vt:variant>
      <vt:variant>
        <vt:i4>7</vt:i4>
      </vt:variant>
      <vt:variant>
        <vt:lpstr>테마</vt:lpstr>
      </vt:variant>
      <vt:variant>
        <vt:i4>3</vt:i4>
      </vt:variant>
      <vt:variant>
        <vt:lpstr>슬라이드 제목</vt:lpstr>
      </vt:variant>
      <vt:variant>
        <vt:i4>19</vt:i4>
      </vt:variant>
    </vt:vector>
  </HeadingPairs>
  <TitlesOfParts>
    <vt:vector size="29" baseType="lpstr">
      <vt:lpstr>Myriad Pro</vt:lpstr>
      <vt:lpstr>맑은 고딕</vt:lpstr>
      <vt:lpstr>Arial</vt:lpstr>
      <vt:lpstr>Calibri</vt:lpstr>
      <vt:lpstr>Times New Roman</vt:lpstr>
      <vt:lpstr>Verdana</vt:lpstr>
      <vt:lpstr>Wingdings</vt:lpstr>
      <vt:lpstr>IEEE-SA Powerpoint Template</vt:lpstr>
      <vt:lpstr>Office 테마</vt:lpstr>
      <vt:lpstr>1_Office 테마</vt:lpstr>
      <vt:lpstr>PowerPoint 프레젠테이션</vt:lpstr>
      <vt:lpstr>Compliance with  IEEE Standards Policies and Procedures</vt:lpstr>
      <vt:lpstr>IEEE 3079 HMD Based VR Sickness Reducing Technology Dongil Dillon Seo, dillon.seo@telekom-capital.com</vt:lpstr>
      <vt:lpstr>Session Time and Location</vt:lpstr>
      <vt:lpstr>Attendance</vt:lpstr>
      <vt:lpstr>Voting Membership</vt:lpstr>
      <vt:lpstr>Miscellaneous Meeting Logistics</vt:lpstr>
      <vt:lpstr>Registration and Media Recording</vt:lpstr>
      <vt:lpstr>Membership &amp; Anti-Trust</vt:lpstr>
      <vt:lpstr>PowerPoint 프레젠테이션</vt:lpstr>
      <vt:lpstr>Participants, Patents, and Duty to Inform</vt:lpstr>
      <vt:lpstr>Call for Potentially Essential Patents</vt:lpstr>
      <vt:lpstr>Participation in IEEE 3079 Meetings</vt:lpstr>
      <vt:lpstr>Other Guidelines for IEEE WG Meetings</vt:lpstr>
      <vt:lpstr>Copyright</vt:lpstr>
      <vt:lpstr>Work Status</vt:lpstr>
      <vt:lpstr>Development Timeline</vt:lpstr>
      <vt:lpstr>Future Sessions – 2020</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Sangkwon Jeong</cp:lastModifiedBy>
  <cp:revision>222</cp:revision>
  <dcterms:created xsi:type="dcterms:W3CDTF">2014-10-13T13:02:20Z</dcterms:created>
  <dcterms:modified xsi:type="dcterms:W3CDTF">2020-02-05T06:17:10Z</dcterms:modified>
</cp:coreProperties>
</file>