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301" r:id="rId5"/>
    <p:sldId id="516" r:id="rId6"/>
    <p:sldId id="434" r:id="rId7"/>
    <p:sldId id="435" r:id="rId8"/>
    <p:sldId id="514" r:id="rId9"/>
    <p:sldId id="498" r:id="rId10"/>
    <p:sldId id="517" r:id="rId11"/>
    <p:sldId id="496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0631" autoAdjust="0"/>
  </p:normalViewPr>
  <p:slideViewPr>
    <p:cSldViewPr snapToGrid="0">
      <p:cViewPr varScale="1">
        <p:scale>
          <a:sx n="88" d="100"/>
          <a:sy n="88" d="100"/>
        </p:scale>
        <p:origin x="2334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6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7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108" y="1958687"/>
            <a:ext cx="8174421" cy="533400"/>
          </a:xfrm>
        </p:spPr>
        <p:txBody>
          <a:bodyPr/>
          <a:lstStyle/>
          <a:p>
            <a:r>
              <a:rPr lang="en-US" altLang="ko-KR"/>
              <a:t>360 VR Video Service with 16K Resolution based on Tiled</a:t>
            </a:r>
          </a:p>
          <a:p>
            <a:r>
              <a:rPr lang="en-US" altLang="ko-KR"/>
              <a:t>Adaptive Streaming</a:t>
            </a:r>
            <a:endParaRPr lang="en-US" altLang="ko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109" y="939511"/>
            <a:ext cx="7772400" cy="1019175"/>
          </a:xfrm>
        </p:spPr>
        <p:txBody>
          <a:bodyPr/>
          <a:lstStyle/>
          <a:p>
            <a:r>
              <a:rPr lang="en-US" altLang="ko-KR"/>
              <a:t>SHVC(Scalable HEVC) Experiment: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</a:t>
            </a:r>
            <a:r>
              <a:rPr lang="en-US" altLang="ko-KR">
                <a:solidFill>
                  <a:schemeClr val="accent1"/>
                </a:solidFill>
              </a:rPr>
              <a:t>: Jong-Beom Jeong (uof4949@skku.edu)</a:t>
            </a:r>
            <a:endParaRPr lang="en-US" altLang="ko-KR" dirty="0">
              <a:solidFill>
                <a:schemeClr val="accent1"/>
              </a:solidFill>
            </a:endParaRPr>
          </a:p>
          <a:p>
            <a:r>
              <a:rPr lang="en-US" altLang="ko-KR">
                <a:solidFill>
                  <a:schemeClr val="accent1"/>
                </a:solidFill>
              </a:rPr>
              <a:t>SoonBin Lee, Jong-Beom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>
                <a:solidFill>
                  <a:schemeClr val="accent1"/>
                </a:solidFill>
              </a:rPr>
              <a:t>, Eun-Seok </a:t>
            </a:r>
            <a:r>
              <a:rPr lang="en-US" altLang="ko-KR" dirty="0">
                <a:solidFill>
                  <a:schemeClr val="accent1"/>
                </a:solidFill>
              </a:rPr>
              <a:t>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altLang="ko-KR" u="sng">
                <a:solidFill>
                  <a:schemeClr val="tx1">
                    <a:lumMod val="50000"/>
                    <a:lumOff val="50000"/>
                  </a:schemeClr>
                </a:solidFill>
              </a:rPr>
              <a:t>mcsl.skku.edu</a:t>
            </a:r>
            <a:endParaRPr lang="en-US" altLang="ko-KR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</a:t>
            </a:r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Computer Education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altLang="ko-KR" sz="1600">
                <a:solidFill>
                  <a:srgbClr val="716C6B"/>
                </a:solidFill>
                <a:latin typeface="Arial"/>
                <a:cs typeface="Arial"/>
              </a:rPr>
              <a:t>For Scalable HEVC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Multi-layer Structure (Base layer and Enhancement layer)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Inter-layer prediction for referencing between two layers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Scalable HEVC(SHVC)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1FAFCE-F9FA-472D-B6D8-C1ACAB95F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30" y="2375875"/>
            <a:ext cx="7606146" cy="3382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865B47-363F-4384-BD4D-EA78131CC64B}"/>
              </a:ext>
            </a:extLst>
          </p:cNvPr>
          <p:cNvSpPr txBox="1"/>
          <p:nvPr/>
        </p:nvSpPr>
        <p:spPr>
          <a:xfrm>
            <a:off x="3630189" y="5679792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SHVC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311620-4944-43E9-B0BF-1E3ECB7D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3079-19-0037-01-0002</a:t>
            </a:r>
          </a:p>
        </p:txBody>
      </p:sp>
    </p:spTree>
    <p:extLst>
      <p:ext uri="{BB962C8B-B14F-4D97-AF65-F5344CB8AC3E}">
        <p14:creationId xmlns:p14="http://schemas.microsoft.com/office/powerpoint/2010/main" val="38085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altLang="ko-KR" sz="1600">
                <a:solidFill>
                  <a:srgbClr val="716C6B"/>
                </a:solidFill>
                <a:latin typeface="Arial"/>
                <a:cs typeface="Arial"/>
              </a:rPr>
              <a:t>Multi Layered Rendering 360 VR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ROI-based HEVC tiled adaptive streaming for 360 VR video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Tiled Adaptive Streaming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0B9AF2-4F69-4D75-B659-30BDFEC22E20}"/>
              </a:ext>
            </a:extLst>
          </p:cNvPr>
          <p:cNvSpPr txBox="1"/>
          <p:nvPr/>
        </p:nvSpPr>
        <p:spPr>
          <a:xfrm>
            <a:off x="2725336" y="5506114"/>
            <a:ext cx="3325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360 VR Tile Streaming for User’s Viewport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83E6F5-1089-468A-9023-2661F89C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09" y="2286000"/>
            <a:ext cx="6290893" cy="3092139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B5420FB-78E1-4096-9359-C2C4C168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3079-19-0037-01-0002</a:t>
            </a:r>
          </a:p>
        </p:txBody>
      </p:sp>
    </p:spTree>
    <p:extLst>
      <p:ext uri="{BB962C8B-B14F-4D97-AF65-F5344CB8AC3E}">
        <p14:creationId xmlns:p14="http://schemas.microsoft.com/office/powerpoint/2010/main" val="168424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Test Sequences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Test Sequences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01AC9-A4D7-4D93-AC80-F137E4955270}"/>
              </a:ext>
            </a:extLst>
          </p:cNvPr>
          <p:cNvSpPr txBox="1"/>
          <p:nvPr/>
        </p:nvSpPr>
        <p:spPr>
          <a:xfrm>
            <a:off x="1294143" y="3429001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Lake Park Riding 16K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 descr="하늘, 실외, 물, 타기이(가) 표시된 사진&#10;&#10;자동 생성된 설명">
            <a:extLst>
              <a:ext uri="{FF2B5EF4-FFF2-40B4-BE49-F238E27FC236}">
                <a16:creationId xmlns:a16="http://schemas.microsoft.com/office/drawing/2014/main" id="{E4D18E5A-A565-4EB3-A61B-70D8308F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60" y="1476551"/>
            <a:ext cx="3699164" cy="1849582"/>
          </a:xfrm>
          <a:prstGeom prst="rect">
            <a:avLst/>
          </a:prstGeom>
        </p:spPr>
      </p:pic>
      <p:pic>
        <p:nvPicPr>
          <p:cNvPr id="7" name="그림 6" descr="하늘, 실외, 비행이(가) 표시된 사진&#10;&#10;자동 생성된 설명">
            <a:extLst>
              <a:ext uri="{FF2B5EF4-FFF2-40B4-BE49-F238E27FC236}">
                <a16:creationId xmlns:a16="http://schemas.microsoft.com/office/drawing/2014/main" id="{A78E8866-C1EF-42B9-8F31-2DF8C552D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41" y="1476551"/>
            <a:ext cx="3699164" cy="18495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4B0121-2831-4B91-89F8-D1C595355884}"/>
              </a:ext>
            </a:extLst>
          </p:cNvPr>
          <p:cNvSpPr txBox="1"/>
          <p:nvPr/>
        </p:nvSpPr>
        <p:spPr>
          <a:xfrm>
            <a:off x="5443525" y="3466615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Ilsan KINTEX Drone 16K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C5F80D10-5A7E-437E-86B3-57B1EA304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7233"/>
              </p:ext>
            </p:extLst>
          </p:nvPr>
        </p:nvGraphicFramePr>
        <p:xfrm>
          <a:off x="1453503" y="4745213"/>
          <a:ext cx="6148798" cy="824196"/>
        </p:xfrm>
        <a:graphic>
          <a:graphicData uri="http://schemas.openxmlformats.org/drawingml/2006/table">
            <a:tbl>
              <a:tblPr firstRow="1" firstCol="1" bandRow="1"/>
              <a:tblGrid>
                <a:gridCol w="2181629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1557148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1359778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1050243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</a:tblGrid>
              <a:tr h="27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 name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Resolution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count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rate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Lake Park Riding 16K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15360x7680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Ilsan KINTEX Drone 16K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15360x7680</a:t>
                      </a:r>
                      <a:endParaRPr lang="ko-KR" alt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</a:tbl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6434336E-1853-4F5E-9B58-208DB7D7A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3079-19-0037-01-0002</a:t>
            </a:r>
          </a:p>
        </p:txBody>
      </p:sp>
    </p:spTree>
    <p:extLst>
      <p:ext uri="{BB962C8B-B14F-4D97-AF65-F5344CB8AC3E}">
        <p14:creationId xmlns:p14="http://schemas.microsoft.com/office/powerpoint/2010/main" val="370871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31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Server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2 linux servers (ubuntu 16.04) were used in experiment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One has 2 intel xeon E5-2687w (12 cores, 24 threads) CPUs and 128GB memory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Another has 2 intel xeon E5-2620 (6 cores, 12 threads) CPUs and 128GB memory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Memory requirement is very high in SHM encoding process (&gt;50GB)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Software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SHM 12.0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HM 16.9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</a:t>
            </a: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BDA61-2A7E-4C37-90ED-F77D4237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3079-19-0037-01-0002</a:t>
            </a:r>
          </a:p>
        </p:txBody>
      </p:sp>
    </p:spTree>
    <p:extLst>
      <p:ext uri="{BB962C8B-B14F-4D97-AF65-F5344CB8AC3E}">
        <p14:creationId xmlns:p14="http://schemas.microsoft.com/office/powerpoint/2010/main" val="411774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Experimental results for </a:t>
            </a:r>
            <a:r>
              <a:rPr lang="en-US" altLang="ko-KR" sz="2000" i="1">
                <a:solidFill>
                  <a:srgbClr val="00B0F0"/>
                </a:solidFill>
                <a:latin typeface="Arial"/>
                <a:cs typeface="Arial"/>
              </a:rPr>
              <a:t>Lake Park Riding 16K </a:t>
            </a: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lang="en-US" altLang="ko-KR" sz="2000" i="1">
                <a:solidFill>
                  <a:srgbClr val="00B0F0"/>
                </a:solidFill>
                <a:latin typeface="Arial"/>
                <a:cs typeface="Arial"/>
              </a:rPr>
              <a:t> Ilsan KINTEX Drone 16K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For the objective evaluation, Y-PSNR is used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Lack of time, We experimented only 17 frame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We compare SHVC and HEVC-Simulcast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SHVC is slightly better, but not significantly.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F4662D3-6456-4EFE-A5B5-349CD0F6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14175"/>
              </p:ext>
            </p:extLst>
          </p:nvPr>
        </p:nvGraphicFramePr>
        <p:xfrm>
          <a:off x="755036" y="3514725"/>
          <a:ext cx="7700603" cy="1749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001">
                  <a:extLst>
                    <a:ext uri="{9D8B030D-6E8A-4147-A177-3AD203B41FA5}">
                      <a16:colId xmlns:a16="http://schemas.microsoft.com/office/drawing/2014/main" val="392948566"/>
                    </a:ext>
                  </a:extLst>
                </a:gridCol>
                <a:gridCol w="978098">
                  <a:extLst>
                    <a:ext uri="{9D8B030D-6E8A-4147-A177-3AD203B41FA5}">
                      <a16:colId xmlns:a16="http://schemas.microsoft.com/office/drawing/2014/main" val="1635623431"/>
                    </a:ext>
                  </a:extLst>
                </a:gridCol>
                <a:gridCol w="1065876">
                  <a:extLst>
                    <a:ext uri="{9D8B030D-6E8A-4147-A177-3AD203B41FA5}">
                      <a16:colId xmlns:a16="http://schemas.microsoft.com/office/drawing/2014/main" val="535558530"/>
                    </a:ext>
                  </a:extLst>
                </a:gridCol>
                <a:gridCol w="1065876">
                  <a:extLst>
                    <a:ext uri="{9D8B030D-6E8A-4147-A177-3AD203B41FA5}">
                      <a16:colId xmlns:a16="http://schemas.microsoft.com/office/drawing/2014/main" val="517581636"/>
                    </a:ext>
                  </a:extLst>
                </a:gridCol>
                <a:gridCol w="788725">
                  <a:extLst>
                    <a:ext uri="{9D8B030D-6E8A-4147-A177-3AD203B41FA5}">
                      <a16:colId xmlns:a16="http://schemas.microsoft.com/office/drawing/2014/main" val="1461718835"/>
                    </a:ext>
                  </a:extLst>
                </a:gridCol>
                <a:gridCol w="1343027">
                  <a:extLst>
                    <a:ext uri="{9D8B030D-6E8A-4147-A177-3AD203B41FA5}">
                      <a16:colId xmlns:a16="http://schemas.microsoft.com/office/drawing/2014/main" val="4127497534"/>
                    </a:ext>
                  </a:extLst>
                </a:gridCol>
              </a:tblGrid>
              <a:tr h="512921"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Sequence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BD-rate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DeltaQP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of Pictures (GOP)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Tile Scheme (EL)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485868"/>
                  </a:ext>
                </a:extLst>
              </a:tr>
              <a:tr h="509208"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Lake Park Riding 16K</a:t>
                      </a:r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-4.20%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20x20 Unifrom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120638"/>
                  </a:ext>
                </a:extLst>
              </a:tr>
              <a:tr h="509208"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Ilsan KINTEX Drone 16K</a:t>
                      </a:r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-7.52%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20x20 Uniform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41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0DFA48-47EF-43CB-A092-532CA66C35FF}"/>
              </a:ext>
            </a:extLst>
          </p:cNvPr>
          <p:cNvSpPr txBox="1"/>
          <p:nvPr/>
        </p:nvSpPr>
        <p:spPr>
          <a:xfrm>
            <a:off x="2545146" y="5562006"/>
            <a:ext cx="363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SHVC BD-rate compare to HEVC-Simulcast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09A1C-341F-46E2-AFBD-4C4CCBE37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3079-19-0037-01-0002</a:t>
            </a:r>
          </a:p>
        </p:txBody>
      </p:sp>
    </p:spTree>
    <p:extLst>
      <p:ext uri="{BB962C8B-B14F-4D97-AF65-F5344CB8AC3E}">
        <p14:creationId xmlns:p14="http://schemas.microsoft.com/office/powerpoint/2010/main" val="119283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5968EAF4-5A46-4589-92D9-4AD7938DFF95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3C62B-FECD-40C2-BA91-D2128814E8B4}"/>
              </a:ext>
            </a:extLst>
          </p:cNvPr>
          <p:cNvSpPr txBox="1"/>
          <p:nvPr/>
        </p:nvSpPr>
        <p:spPr>
          <a:xfrm>
            <a:off x="3248239" y="5742801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</a:t>
            </a:r>
            <a:r>
              <a:rPr lang="en-US" altLang="ko-K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Lake Park Riding 16K</a:t>
            </a:r>
            <a:endParaRPr lang="ko-KR" altLang="en-US" sz="1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99FE701-19AE-4632-8436-606F3ADE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878"/>
            <a:ext cx="9144000" cy="42362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FDF228-9811-4C19-B2BD-ADCBC8CB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3079-19-0037-01-0002</a:t>
            </a:r>
          </a:p>
        </p:txBody>
      </p:sp>
    </p:spTree>
    <p:extLst>
      <p:ext uri="{BB962C8B-B14F-4D97-AF65-F5344CB8AC3E}">
        <p14:creationId xmlns:p14="http://schemas.microsoft.com/office/powerpoint/2010/main" val="316940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5968EAF4-5A46-4589-92D9-4AD7938DFF95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3C62B-FECD-40C2-BA91-D2128814E8B4}"/>
              </a:ext>
            </a:extLst>
          </p:cNvPr>
          <p:cNvSpPr txBox="1"/>
          <p:nvPr/>
        </p:nvSpPr>
        <p:spPr>
          <a:xfrm>
            <a:off x="3141288" y="5742801"/>
            <a:ext cx="259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</a:t>
            </a:r>
            <a:r>
              <a:rPr lang="en-US" altLang="ko-K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Ilsan KINTEX Drone 16K</a:t>
            </a:r>
            <a:endParaRPr lang="ko-KR" altLang="en-US" sz="1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B7FEF62-4484-4844-BEA2-5EAF2F99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814"/>
            <a:ext cx="9144000" cy="427437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38819EE5-5D02-4BBB-9BB6-98C971C76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3079-19-0037-01-0002</a:t>
            </a:r>
          </a:p>
        </p:txBody>
      </p:sp>
    </p:spTree>
    <p:extLst>
      <p:ext uri="{BB962C8B-B14F-4D97-AF65-F5344CB8AC3E}">
        <p14:creationId xmlns:p14="http://schemas.microsoft.com/office/powerpoint/2010/main" val="265279067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26318</TotalTime>
  <Words>336</Words>
  <Application>Microsoft Office PowerPoint</Application>
  <PresentationFormat>화면 슬라이드 쇼(4:3)</PresentationFormat>
  <Paragraphs>88</Paragraphs>
  <Slides>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맑은 고딕</vt:lpstr>
      <vt:lpstr>Arial</vt:lpstr>
      <vt:lpstr>Calibri</vt:lpstr>
      <vt:lpstr>Myriad Pro</vt:lpstr>
      <vt:lpstr>Times New Roman</vt:lpstr>
      <vt:lpstr>Verdana</vt:lpstr>
      <vt:lpstr>Wingdings</vt:lpstr>
      <vt:lpstr>IEEE-SA Powerpoint Template</vt:lpstr>
      <vt:lpstr>SHVC(Scalable HEVC) Experiment:</vt:lpstr>
      <vt:lpstr>Scalable HEVC(SHVC)</vt:lpstr>
      <vt:lpstr>Tiled Adaptive Streaming</vt:lpstr>
      <vt:lpstr>Test Sequences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JongBeom Jeong</cp:lastModifiedBy>
  <cp:revision>1332</cp:revision>
  <cp:lastPrinted>2016-12-01T17:59:37Z</cp:lastPrinted>
  <dcterms:created xsi:type="dcterms:W3CDTF">2012-05-10T18:03:06Z</dcterms:created>
  <dcterms:modified xsi:type="dcterms:W3CDTF">2019-10-04T09:40:43Z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