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3" r:id="rId5"/>
  </p:sldMasterIdLst>
  <p:notesMasterIdLst>
    <p:notesMasterId r:id="rId20"/>
  </p:notesMasterIdLst>
  <p:handoutMasterIdLst>
    <p:handoutMasterId r:id="rId21"/>
  </p:handoutMasterIdLst>
  <p:sldIdLst>
    <p:sldId id="301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0631" autoAdjust="0"/>
  </p:normalViewPr>
  <p:slideViewPr>
    <p:cSldViewPr snapToGrid="0">
      <p:cViewPr varScale="1">
        <p:scale>
          <a:sx n="92" d="100"/>
          <a:sy n="92" d="100"/>
        </p:scale>
        <p:origin x="2292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4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9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6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4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5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67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4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</p:spPr>
        <p:txBody>
          <a:bodyPr/>
          <a:lstStyle>
            <a:lvl1pPr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lang="en-US" b="1" i="0" smtClean="0">
                <a:effectLst/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49094"/>
            <a:ext cx="8077200" cy="532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A57BE-4C4F-491C-81AE-7EB049EBC98A}"/>
              </a:ext>
            </a:extLst>
          </p:cNvPr>
          <p:cNvSpPr/>
          <p:nvPr userDrawn="1"/>
        </p:nvSpPr>
        <p:spPr>
          <a:xfrm>
            <a:off x="0" y="0"/>
            <a:ext cx="9144000" cy="98446"/>
          </a:xfrm>
          <a:prstGeom prst="rect">
            <a:avLst/>
          </a:prstGeom>
          <a:solidFill>
            <a:srgbClr val="716C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16C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3079-18-0040-00-0000-Session-6-WG-Closing-Plenary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7772400" cy="533400"/>
          </a:xfrm>
        </p:spPr>
        <p:txBody>
          <a:bodyPr/>
          <a:lstStyle/>
          <a:p>
            <a:r>
              <a:rPr lang="en-US" dirty="0"/>
              <a:t>Motion-Constrained Tile and Viewport Extraction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dirty="0"/>
              <a:t>Viewport-based 360 Video Streaming: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62EF5-12C1-44A6-A653-72CFF3F5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 NAL Bitstream Extractor: Fucntional Flow </a:t>
            </a: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18EA366-534F-46EE-A0C9-26B1B88C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17220"/>
              </p:ext>
            </p:extLst>
          </p:nvPr>
        </p:nvGraphicFramePr>
        <p:xfrm>
          <a:off x="4663109" y="2804262"/>
          <a:ext cx="236854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638761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EISs, MCTS sets, MCTSs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MCTS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Slice Reordering Info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Replacement Parameter set (VPS, SPS, PPS)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6881F0E-6D86-4FC0-9A98-E368F3861B1E}"/>
              </a:ext>
            </a:extLst>
          </p:cNvPr>
          <p:cNvSpPr/>
          <p:nvPr/>
        </p:nvSpPr>
        <p:spPr>
          <a:xfrm>
            <a:off x="244402" y="2067840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3F4A3F1-7543-4071-AA1B-58448AFA369A}"/>
              </a:ext>
            </a:extLst>
          </p:cNvPr>
          <p:cNvSpPr/>
          <p:nvPr/>
        </p:nvSpPr>
        <p:spPr>
          <a:xfrm>
            <a:off x="244402" y="2519874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03074D-474D-43E7-A9A9-2E120C3C0175}"/>
              </a:ext>
            </a:extLst>
          </p:cNvPr>
          <p:cNvSpPr/>
          <p:nvPr/>
        </p:nvSpPr>
        <p:spPr>
          <a:xfrm>
            <a:off x="244401" y="296323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8D9415-18A1-4F31-951F-61669D54AB02}"/>
              </a:ext>
            </a:extLst>
          </p:cNvPr>
          <p:cNvSpPr/>
          <p:nvPr/>
        </p:nvSpPr>
        <p:spPr>
          <a:xfrm>
            <a:off x="244401" y="34121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 SEI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06284-F36B-4B8E-B898-2A86EC2338D5}"/>
              </a:ext>
            </a:extLst>
          </p:cNvPr>
          <p:cNvSpPr txBox="1"/>
          <p:nvPr/>
        </p:nvSpPr>
        <p:spPr>
          <a:xfrm rot="5400000">
            <a:off x="689837" y="5105901"/>
            <a:ext cx="46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…</a:t>
            </a:r>
            <a:endParaRPr lang="ko-KR" alt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3D33128-8428-48AE-B2E6-330BB76CE00D}"/>
              </a:ext>
            </a:extLst>
          </p:cNvPr>
          <p:cNvSpPr/>
          <p:nvPr/>
        </p:nvSpPr>
        <p:spPr>
          <a:xfrm>
            <a:off x="111467" y="1865304"/>
            <a:ext cx="1477588" cy="38362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96FE5AA-80FE-488A-AD5E-8A304C3AB412}"/>
              </a:ext>
            </a:extLst>
          </p:cNvPr>
          <p:cNvSpPr/>
          <p:nvPr/>
        </p:nvSpPr>
        <p:spPr>
          <a:xfrm>
            <a:off x="244401" y="38586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9FB43C7-1E79-477D-982B-BA8A0B664C11}"/>
              </a:ext>
            </a:extLst>
          </p:cNvPr>
          <p:cNvSpPr/>
          <p:nvPr/>
        </p:nvSpPr>
        <p:spPr>
          <a:xfrm>
            <a:off x="244401" y="4310660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98DEAE-4532-45CC-90AF-71738BE59A67}"/>
              </a:ext>
            </a:extLst>
          </p:cNvPr>
          <p:cNvSpPr/>
          <p:nvPr/>
        </p:nvSpPr>
        <p:spPr>
          <a:xfrm>
            <a:off x="244400" y="4754019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763D807-A51A-460F-9748-8E5451E89ECE}"/>
              </a:ext>
            </a:extLst>
          </p:cNvPr>
          <p:cNvSpPr/>
          <p:nvPr/>
        </p:nvSpPr>
        <p:spPr>
          <a:xfrm>
            <a:off x="2009342" y="1530803"/>
            <a:ext cx="5086660" cy="43873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00575E-4F2A-4E68-BD07-F67D5C9F6435}"/>
              </a:ext>
            </a:extLst>
          </p:cNvPr>
          <p:cNvSpPr/>
          <p:nvPr/>
        </p:nvSpPr>
        <p:spPr>
          <a:xfrm>
            <a:off x="111467" y="1239901"/>
            <a:ext cx="1477588" cy="6206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 </a:t>
            </a:r>
          </a:p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CDABD4-D255-4762-A526-198E689AF38C}"/>
              </a:ext>
            </a:extLst>
          </p:cNvPr>
          <p:cNvSpPr/>
          <p:nvPr/>
        </p:nvSpPr>
        <p:spPr>
          <a:xfrm>
            <a:off x="2009342" y="1161471"/>
            <a:ext cx="50866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Extractor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4CBE49F-268B-4D66-A99B-08214ABE048E}"/>
              </a:ext>
            </a:extLst>
          </p:cNvPr>
          <p:cNvSpPr/>
          <p:nvPr/>
        </p:nvSpPr>
        <p:spPr>
          <a:xfrm>
            <a:off x="7658791" y="1928486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C65A8DC-4989-4179-9757-8C4973743E94}"/>
              </a:ext>
            </a:extLst>
          </p:cNvPr>
          <p:cNvSpPr/>
          <p:nvPr/>
        </p:nvSpPr>
        <p:spPr>
          <a:xfrm>
            <a:off x="7658791" y="2483479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6D29600-5011-42EB-96FB-2EE5CCB9B95B}"/>
              </a:ext>
            </a:extLst>
          </p:cNvPr>
          <p:cNvSpPr/>
          <p:nvPr/>
        </p:nvSpPr>
        <p:spPr>
          <a:xfrm>
            <a:off x="7658790" y="303371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FB61128-901B-4C79-B5FE-999AD6E48B94}"/>
              </a:ext>
            </a:extLst>
          </p:cNvPr>
          <p:cNvSpPr/>
          <p:nvPr/>
        </p:nvSpPr>
        <p:spPr>
          <a:xfrm>
            <a:off x="7658790" y="358948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4C7F45-F89F-45F4-A4F1-34D5ADF180B0}"/>
              </a:ext>
            </a:extLst>
          </p:cNvPr>
          <p:cNvSpPr/>
          <p:nvPr/>
        </p:nvSpPr>
        <p:spPr>
          <a:xfrm>
            <a:off x="7516289" y="1852659"/>
            <a:ext cx="1524746" cy="38842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2454704-8438-45E7-8D33-EDF31F887E5C}"/>
              </a:ext>
            </a:extLst>
          </p:cNvPr>
          <p:cNvSpPr/>
          <p:nvPr/>
        </p:nvSpPr>
        <p:spPr>
          <a:xfrm>
            <a:off x="7516289" y="1247129"/>
            <a:ext cx="1524746" cy="6094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</a:p>
          <a:p>
            <a:pPr algn="ctr"/>
            <a:r>
              <a:rPr lang="en-US" altLang="ko-KR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42DCFD-A6FB-4995-B655-636759F12616}"/>
              </a:ext>
            </a:extLst>
          </p:cNvPr>
          <p:cNvSpPr txBox="1"/>
          <p:nvPr/>
        </p:nvSpPr>
        <p:spPr>
          <a:xfrm rot="5400000">
            <a:off x="8133599" y="5128064"/>
            <a:ext cx="47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5C34EBF3-32EA-4FA1-AE7F-AF8D04A3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82433"/>
              </p:ext>
            </p:extLst>
          </p:nvPr>
        </p:nvGraphicFramePr>
        <p:xfrm>
          <a:off x="4663109" y="1685180"/>
          <a:ext cx="236854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638761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EIS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MCTS set Id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Highest Temporal Id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932BD76A-7952-4EEE-8B74-0879E9F2D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72406"/>
              </p:ext>
            </p:extLst>
          </p:nvPr>
        </p:nvGraphicFramePr>
        <p:xfrm>
          <a:off x="2071748" y="1866785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Option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8EBEF77E-98C4-4515-8079-0CCA391B0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26974"/>
              </p:ext>
            </p:extLst>
          </p:nvPr>
        </p:nvGraphicFramePr>
        <p:xfrm>
          <a:off x="2071748" y="2425050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Pharse Original PPS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E444826B-8B33-48C8-913E-12A58716B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59272"/>
              </p:ext>
            </p:extLst>
          </p:nvPr>
        </p:nvGraphicFramePr>
        <p:xfrm>
          <a:off x="4663109" y="2427601"/>
          <a:ext cx="2368547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181604"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Original Tiles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D535268D-654D-4481-A797-7CADD7064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95078"/>
              </p:ext>
            </p:extLst>
          </p:nvPr>
        </p:nvGraphicFramePr>
        <p:xfrm>
          <a:off x="2071748" y="3195743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Pharse EIS SEI Message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639F94B0-D36C-4664-8241-D9519A5D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33588"/>
              </p:ext>
            </p:extLst>
          </p:nvPr>
        </p:nvGraphicFramePr>
        <p:xfrm>
          <a:off x="2071748" y="3957547"/>
          <a:ext cx="23685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Replace Original Parameter set</a:t>
                      </a:r>
                    </a:p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Replacement Parameter set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EDC35588-FBC1-4603-959D-8E3221EAE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35390"/>
              </p:ext>
            </p:extLst>
          </p:nvPr>
        </p:nvGraphicFramePr>
        <p:xfrm>
          <a:off x="2071748" y="4671080"/>
          <a:ext cx="236855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 Target Tile / Slice Corresponding to Input Option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1895BEE3-2A15-4163-9AC1-4084A432B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28919"/>
              </p:ext>
            </p:extLst>
          </p:nvPr>
        </p:nvGraphicFramePr>
        <p:xfrm>
          <a:off x="2071748" y="5382067"/>
          <a:ext cx="2368550" cy="276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50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276871"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Adjust Slice Header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D53B7102-D696-4AA7-BA63-C165A809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8144"/>
              </p:ext>
            </p:extLst>
          </p:nvPr>
        </p:nvGraphicFramePr>
        <p:xfrm>
          <a:off x="4663109" y="5281231"/>
          <a:ext cx="236854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547">
                  <a:extLst>
                    <a:ext uri="{9D8B030D-6E8A-4147-A177-3AD203B41FA5}">
                      <a16:colId xmlns:a16="http://schemas.microsoft.com/office/drawing/2014/main" val="2541023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Slice Segment in Pic Flag 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Slice Segment Address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52294"/>
                  </a:ext>
                </a:extLst>
              </a:tr>
            </a:tbl>
          </a:graphicData>
        </a:graphic>
      </p:graphicFrame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1DDFC75B-AF30-4FF0-A921-27B2C13D8649}"/>
              </a:ext>
            </a:extLst>
          </p:cNvPr>
          <p:cNvCxnSpPr/>
          <p:nvPr/>
        </p:nvCxnSpPr>
        <p:spPr>
          <a:xfrm>
            <a:off x="3256023" y="2143656"/>
            <a:ext cx="0" cy="27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068ECDC-596E-455D-AEAA-C52C6002173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256023" y="2701921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570EBEB-F27D-41CE-992C-BBE8E48922F7}"/>
              </a:ext>
            </a:extLst>
          </p:cNvPr>
          <p:cNvCxnSpPr>
            <a:cxnSpLocks/>
          </p:cNvCxnSpPr>
          <p:nvPr/>
        </p:nvCxnSpPr>
        <p:spPr>
          <a:xfrm>
            <a:off x="3263786" y="3463725"/>
            <a:ext cx="0" cy="49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740B710-4AEC-4056-AC61-48143712C43C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256023" y="4414747"/>
            <a:ext cx="0" cy="25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AEA3BEB-5017-4528-9A8F-B7B6F74DDEE7}"/>
              </a:ext>
            </a:extLst>
          </p:cNvPr>
          <p:cNvCxnSpPr>
            <a:cxnSpLocks/>
          </p:cNvCxnSpPr>
          <p:nvPr/>
        </p:nvCxnSpPr>
        <p:spPr>
          <a:xfrm>
            <a:off x="3256023" y="5128280"/>
            <a:ext cx="0" cy="25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C3CE51C9-A0EA-4D90-9C0A-3959AB86D04B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>
            <a:off x="4440298" y="2005220"/>
            <a:ext cx="2228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C95B8D4-1867-43DD-8CB1-868AEADA228E}"/>
              </a:ext>
            </a:extLst>
          </p:cNvPr>
          <p:cNvCxnSpPr/>
          <p:nvPr/>
        </p:nvCxnSpPr>
        <p:spPr>
          <a:xfrm>
            <a:off x="4440282" y="2563485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1E2B8CB-16CD-41ED-8279-81973C41EC23}"/>
              </a:ext>
            </a:extLst>
          </p:cNvPr>
          <p:cNvCxnSpPr/>
          <p:nvPr/>
        </p:nvCxnSpPr>
        <p:spPr>
          <a:xfrm>
            <a:off x="4440282" y="3338036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11755F9-88E9-4398-AD25-BB0F72ECBB4C}"/>
              </a:ext>
            </a:extLst>
          </p:cNvPr>
          <p:cNvCxnSpPr/>
          <p:nvPr/>
        </p:nvCxnSpPr>
        <p:spPr>
          <a:xfrm>
            <a:off x="4440282" y="5520502"/>
            <a:ext cx="2154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1C9528B-F288-47AF-8FF6-9DE903240742}"/>
              </a:ext>
            </a:extLst>
          </p:cNvPr>
          <p:cNvSpPr/>
          <p:nvPr/>
        </p:nvSpPr>
        <p:spPr>
          <a:xfrm>
            <a:off x="7658790" y="414525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609F5FA-AF4E-4808-94DF-7E0B71295C49}"/>
              </a:ext>
            </a:extLst>
          </p:cNvPr>
          <p:cNvSpPr/>
          <p:nvPr/>
        </p:nvSpPr>
        <p:spPr>
          <a:xfrm>
            <a:off x="7658790" y="4701023"/>
            <a:ext cx="1225983" cy="449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751103F3-368B-47CE-80E2-6348F02A8DF7}"/>
              </a:ext>
            </a:extLst>
          </p:cNvPr>
          <p:cNvSpPr/>
          <p:nvPr/>
        </p:nvSpPr>
        <p:spPr>
          <a:xfrm>
            <a:off x="1661025" y="3377047"/>
            <a:ext cx="283972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53385778-C161-4986-BC8D-D8AF3D17607F}"/>
              </a:ext>
            </a:extLst>
          </p:cNvPr>
          <p:cNvSpPr/>
          <p:nvPr/>
        </p:nvSpPr>
        <p:spPr>
          <a:xfrm>
            <a:off x="7160500" y="3377047"/>
            <a:ext cx="283972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바닥글 개체 틀 4">
            <a:extLst>
              <a:ext uri="{FF2B5EF4-FFF2-40B4-BE49-F238E27FC236}">
                <a16:creationId xmlns:a16="http://schemas.microsoft.com/office/drawing/2014/main" id="{09165DD8-9415-4831-8A0E-FD843717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30462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B443B-93BF-4F7F-B845-264BC568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Implemented Renderer and Player</a:t>
            </a:r>
            <a:endParaRPr lang="ko-KR" altLang="en-US"/>
          </a:p>
        </p:txBody>
      </p:sp>
      <p:pic>
        <p:nvPicPr>
          <p:cNvPr id="4" name="4개보여주는">
            <a:hlinkClick r:id="" action="ppaction://media"/>
            <a:extLst>
              <a:ext uri="{FF2B5EF4-FFF2-40B4-BE49-F238E27FC236}">
                <a16:creationId xmlns:a16="http://schemas.microsoft.com/office/drawing/2014/main" id="{D41951E3-1AEB-4C05-8092-00A41F184E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802" y="1130146"/>
            <a:ext cx="8136034" cy="4597707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CFAEA-46A5-4AEC-A3A0-8930D8F4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1067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A1EA81-09BC-4A7A-896C-66B592E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Results (1/2)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9E89C9-DFF5-427B-BD0B-1F197851DEE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Experimental Setup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8K test sequences defined in JVET CTC (common test condition) 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Random Access (RA) coding structure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Uniform 3x3, 9 Tiles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HM ver. 16.16 encoder / SHM ver. 12.3 encoder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ko-KR" sz="2000" kern="1200"/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ko-KR" altLang="en-US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C665460-C8FB-4241-B0CA-03B61E66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15395"/>
              </p:ext>
            </p:extLst>
          </p:nvPr>
        </p:nvGraphicFramePr>
        <p:xfrm>
          <a:off x="292802" y="3508465"/>
          <a:ext cx="4518034" cy="16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40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 Length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3" marR="76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KiteFlite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Harbor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Trolley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GasLamp</a:t>
                      </a:r>
                      <a:endParaRPr lang="ko-KR" sz="12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8192×4096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 fps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72FBC12-A2DF-4968-9115-380C1CE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893"/>
              </p:ext>
            </p:extLst>
          </p:nvPr>
        </p:nvGraphicFramePr>
        <p:xfrm>
          <a:off x="4986491" y="2813403"/>
          <a:ext cx="3767749" cy="3127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68">
                  <a:extLst>
                    <a:ext uri="{9D8B030D-6E8A-4147-A177-3AD203B41FA5}">
                      <a16:colId xmlns:a16="http://schemas.microsoft.com/office/drawing/2014/main" val="3986644793"/>
                    </a:ext>
                  </a:extLst>
                </a:gridCol>
              </a:tblGrid>
              <a:tr h="23371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Coding Option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SHM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</a:p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Version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12.3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16.16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CTU size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64×64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Coding structure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84679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Base Layer 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71907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Enhancement Layer QP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22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53907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Tile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Uniformly 3x3 = 9 tiles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692788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Slice mode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 all slice options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49785"/>
                  </a:ext>
                </a:extLst>
              </a:tr>
              <a:tr h="30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WPP mode</a:t>
                      </a:r>
                      <a:endParaRPr lang="ko-KR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 all wpp options</a:t>
                      </a:r>
                      <a:endParaRPr lang="ko-K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63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9AFCAF-C10D-4282-9C49-2867E0258BC3}"/>
              </a:ext>
            </a:extLst>
          </p:cNvPr>
          <p:cNvSpPr txBox="1"/>
          <p:nvPr/>
        </p:nvSpPr>
        <p:spPr>
          <a:xfrm>
            <a:off x="6226599" y="5914497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 options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30006-2A06-4788-91CA-384B23910736}"/>
              </a:ext>
            </a:extLst>
          </p:cNvPr>
          <p:cNvSpPr txBox="1"/>
          <p:nvPr/>
        </p:nvSpPr>
        <p:spPr>
          <a:xfrm>
            <a:off x="1703143" y="5149544"/>
            <a:ext cx="1622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8K Test sequences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3F3CD3AD-B975-4FDB-A95E-2ECF5F6C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03271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78DC2-D1F3-486B-9EBC-792AF210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Experimental Results (2/2)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97ED2-C83D-4496-ACE3-F6697E11CFC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Bitrate savings in case of transmiting some Tiles only using proposed MCTS (among 9 Tiles)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Various number of Tiles and eye-tracking with DL are under researching now; expecting NOSSDAV 2019. : )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D7DDB10-5795-4D21-A511-E80546416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94487"/>
              </p:ext>
            </p:extLst>
          </p:nvPr>
        </p:nvGraphicFramePr>
        <p:xfrm>
          <a:off x="4198657" y="2205612"/>
          <a:ext cx="4612943" cy="382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3986644793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2849580030"/>
                    </a:ext>
                  </a:extLst>
                </a:gridCol>
                <a:gridCol w="899030">
                  <a:extLst>
                    <a:ext uri="{9D8B030D-6E8A-4147-A177-3AD203B41FA5}">
                      <a16:colId xmlns:a16="http://schemas.microsoft.com/office/drawing/2014/main" val="4288029304"/>
                    </a:ext>
                  </a:extLst>
                </a:gridCol>
              </a:tblGrid>
              <a:tr h="40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</a:t>
                      </a:r>
                      <a:r>
                        <a:rPr lang="en-US" altLang="ko-KR" sz="1400" b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SHM</a:t>
                      </a:r>
                      <a:endParaRPr lang="ko-KR" altLang="ko-KR" sz="1400" b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Proposed </a:t>
                      </a:r>
                      <a:r>
                        <a:rPr lang="en-US" altLang="ko-KR" sz="1400" b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ko-KR" sz="1400" b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10527"/>
                  </a:ext>
                </a:extLst>
              </a:tr>
              <a:tr h="63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Name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 tiles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 tile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 tiles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 tile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KiteFlite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52%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88%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Harbor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53%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88%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Trolley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GasLamp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86%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84679"/>
                  </a:ext>
                </a:extLst>
              </a:tr>
              <a:tr h="63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Average bitrate saving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51%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87%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86%</a:t>
                      </a:r>
                      <a:endParaRPr lang="ko-KR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71907"/>
                  </a:ext>
                </a:extLst>
              </a:tr>
            </a:tbl>
          </a:graphicData>
        </a:graphic>
      </p:graphicFrame>
      <p:pic>
        <p:nvPicPr>
          <p:cNvPr id="5" name="그림 4" descr="낱말맞추기게임, 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B1D0FFED-1B0B-4E98-BE8B-882E5D48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5" y="2121454"/>
            <a:ext cx="3819184" cy="3891815"/>
          </a:xfrm>
          <a:prstGeom prst="rect">
            <a:avLst/>
          </a:prstGeom>
        </p:spPr>
      </p:pic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AAF3074-23CD-4670-8B4C-FC99723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22690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6DFC3-90C5-442F-96D5-2CC2374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0F45-2066-4AA9-B44F-2C59F445891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Motivation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High Quality VR &gt;= 12k resolution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High BW, High computational complexity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Viewport tile streaming for 360 VR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Proposed method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Motion Constrained Tile Sets (MCTS)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Extraction Information Set SEI Message (EIS SEI)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NAL Packet Extractor for Selected (ROI) Tiles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Results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Transmit Selected Tiles without Decoding Errors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Save Bitrate, Reduce Computational Complexity at Decoder Side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Future work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Eye tracking for Accurate Viewport Extraction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Deep Learning for ROI Estimation and Prefetching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9826D770-A2C8-4286-BAB8-9CC03A9E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858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D75DD-6A7A-4B83-AFD0-16F8E27D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6B6D03-3E4C-4616-8479-0811EA50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High Bandwidth Requirement of VR 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Recently, various HMD devices are on the market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Recommend 12K resolution for reducing nausea with high quality VR </a:t>
            </a:r>
          </a:p>
          <a:p>
            <a:pPr marL="514350" lvl="1" indent="-171450" defTabSz="685800" latinLnBrk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en-US" altLang="ko-KR" kern="1200"/>
              <a:t>High Bandwidth and high computational complexity are huddle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F7916-5965-4A87-BE6A-9B8A5B2B1927}"/>
              </a:ext>
            </a:extLst>
          </p:cNvPr>
          <p:cNvSpPr txBox="1"/>
          <p:nvPr/>
        </p:nvSpPr>
        <p:spPr>
          <a:xfrm>
            <a:off x="4608072" y="5351002"/>
            <a:ext cx="443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high quality VR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Source:Technicolor, Oct. 2016 (m39532, MPEG 116th Meeting)</a:t>
            </a:r>
          </a:p>
          <a:p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E00C48A-99C8-4A7A-8ADE-B55417D1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34480"/>
              </p:ext>
            </p:extLst>
          </p:nvPr>
        </p:nvGraphicFramePr>
        <p:xfrm>
          <a:off x="4805477" y="3662326"/>
          <a:ext cx="3957523" cy="132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05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details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7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pixels/degree</a:t>
                      </a:r>
                      <a:endParaRPr lang="ko-KR" altLang="en-US" sz="1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pix/deg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video resolution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11520x6480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framerate </a:t>
                      </a:r>
                      <a:endParaRPr lang="ko-KR" altLang="en-US" sz="12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fps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8C7D07-06EB-4DB3-86BB-7B4F2BD17F3F}"/>
              </a:ext>
            </a:extLst>
          </p:cNvPr>
          <p:cNvSpPr txBox="1"/>
          <p:nvPr/>
        </p:nvSpPr>
        <p:spPr>
          <a:xfrm>
            <a:off x="193742" y="5351002"/>
            <a:ext cx="442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emergence of various HMD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(Gear VR, Oculus Rift, Daydream, PlayStation VR)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814A4988-CE83-45EC-88A7-5F35125ECF4A}"/>
              </a:ext>
            </a:extLst>
          </p:cNvPr>
          <p:cNvGrpSpPr/>
          <p:nvPr/>
        </p:nvGrpSpPr>
        <p:grpSpPr>
          <a:xfrm>
            <a:off x="600050" y="3120191"/>
            <a:ext cx="3678957" cy="2123456"/>
            <a:chOff x="1342664" y="2368630"/>
            <a:chExt cx="4830755" cy="2985612"/>
          </a:xfrm>
        </p:grpSpPr>
        <p:pic>
          <p:nvPicPr>
            <p:cNvPr id="8" name="Picture 2" descr="https://encrypted-tbn0.gstatic.com/images?q=tbn:ANd9GcSj5i-JBg1SLZxOAYl4xSyzyZMOkdHpJPs7DlIZom-OVoNGPBzzKw">
              <a:extLst>
                <a:ext uri="{FF2B5EF4-FFF2-40B4-BE49-F238E27FC236}">
                  <a16:creationId xmlns:a16="http://schemas.microsoft.com/office/drawing/2014/main" id="{218961FB-1DEF-4BE7-8069-7C9828B1D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664" y="2368630"/>
              <a:ext cx="2295444" cy="15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cdn2.vox-cdn.com/thumbor/eIQgeQJ0845uTw0cSiN-Hf0qV5s=/0x0:1920x1080/1280x720/cdn0.vox-cdn.com/uploads/chorus_image/image/48508449/oculus-rift-image_1920.0.0.jpg">
              <a:extLst>
                <a:ext uri="{FF2B5EF4-FFF2-40B4-BE49-F238E27FC236}">
                  <a16:creationId xmlns:a16="http://schemas.microsoft.com/office/drawing/2014/main" id="{0AE4DC11-2A36-459F-8AC3-7FB817EC1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407" y="2407260"/>
              <a:ext cx="2572871" cy="14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://cdn.slashgear.com/wp-content/uploads/2015/03/face.png">
              <a:extLst>
                <a:ext uri="{FF2B5EF4-FFF2-40B4-BE49-F238E27FC236}">
                  <a16:creationId xmlns:a16="http://schemas.microsoft.com/office/drawing/2014/main" id="{2F1427F5-48F4-4380-B9F9-C5D096CF5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265" y="3903558"/>
              <a:ext cx="2623154" cy="1450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50B3FB-7692-499D-99AE-DEAEB2B784A8}"/>
              </a:ext>
            </a:extLst>
          </p:cNvPr>
          <p:cNvSpPr txBox="1"/>
          <p:nvPr/>
        </p:nvSpPr>
        <p:spPr>
          <a:xfrm>
            <a:off x="1361100" y="2173771"/>
            <a:ext cx="600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Need to reduce the required bandwidth!</a:t>
            </a:r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화살표: 위로 굽음 11">
            <a:extLst>
              <a:ext uri="{FF2B5EF4-FFF2-40B4-BE49-F238E27FC236}">
                <a16:creationId xmlns:a16="http://schemas.microsoft.com/office/drawing/2014/main" id="{A364FB2A-DC3B-4DBA-B44D-F49ABE40BED1}"/>
              </a:ext>
            </a:extLst>
          </p:cNvPr>
          <p:cNvSpPr/>
          <p:nvPr/>
        </p:nvSpPr>
        <p:spPr>
          <a:xfrm rot="5400000">
            <a:off x="1081472" y="2163569"/>
            <a:ext cx="269425" cy="289830"/>
          </a:xfrm>
          <a:prstGeom prst="bentUp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4F8CD23-1EE7-4122-9D9F-AEA610FC6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1" y="4239352"/>
            <a:ext cx="1718450" cy="966628"/>
          </a:xfrm>
          <a:prstGeom prst="rect">
            <a:avLst/>
          </a:prstGeom>
        </p:spPr>
      </p:pic>
      <p:sp>
        <p:nvSpPr>
          <p:cNvPr id="14" name="바닥글 개체 틀 4">
            <a:extLst>
              <a:ext uri="{FF2B5EF4-FFF2-40B4-BE49-F238E27FC236}">
                <a16:creationId xmlns:a16="http://schemas.microsoft.com/office/drawing/2014/main" id="{3914EBBE-FF66-42E7-9E32-FF6BD06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46677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34E2C8-9A7A-4FB2-A38E-C2B639CC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Viewport Independent vs Viewport Dependent</a:t>
            </a:r>
            <a:endParaRPr lang="ko-KR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4EE03-0085-47AE-AA2C-20F46CB3B787}"/>
              </a:ext>
            </a:extLst>
          </p:cNvPr>
          <p:cNvSpPr txBox="1">
            <a:spLocks/>
          </p:cNvSpPr>
          <p:nvPr/>
        </p:nvSpPr>
        <p:spPr bwMode="auto">
          <a:xfrm>
            <a:off x="-1" y="1474240"/>
            <a:ext cx="4402541" cy="9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r>
              <a:rPr lang="en-US"/>
              <a:t>Transmit whole picture</a:t>
            </a:r>
          </a:p>
          <a:p>
            <a:r>
              <a:rPr lang="en-US"/>
              <a:t>Projection and packing</a:t>
            </a:r>
          </a:p>
          <a:p>
            <a:r>
              <a:rPr lang="en-US"/>
              <a:t>Downsampling / adjusting QP</a:t>
            </a:r>
            <a:endParaRPr 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9D8F738-4515-4185-BD0C-567298D25A85}"/>
              </a:ext>
            </a:extLst>
          </p:cNvPr>
          <p:cNvCxnSpPr>
            <a:cxnSpLocks/>
          </p:cNvCxnSpPr>
          <p:nvPr/>
        </p:nvCxnSpPr>
        <p:spPr>
          <a:xfrm>
            <a:off x="4310296" y="1196305"/>
            <a:ext cx="52150" cy="4664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9EA9CEFC-F0D9-4BBD-ACFC-0FD2D487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5" y="2476060"/>
            <a:ext cx="4081844" cy="350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1BF652-124E-4E16-AF7A-7B4DEA89E556}"/>
              </a:ext>
            </a:extLst>
          </p:cNvPr>
          <p:cNvSpPr txBox="1"/>
          <p:nvPr/>
        </p:nvSpPr>
        <p:spPr>
          <a:xfrm>
            <a:off x="786082" y="920242"/>
            <a:ext cx="273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Viewport Independent</a:t>
            </a:r>
            <a:endParaRPr lang="ko-KR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78C88-B764-46DB-8AF2-65C98D7AD4D7}"/>
              </a:ext>
            </a:extLst>
          </p:cNvPr>
          <p:cNvSpPr txBox="1"/>
          <p:nvPr/>
        </p:nvSpPr>
        <p:spPr>
          <a:xfrm>
            <a:off x="5228485" y="766354"/>
            <a:ext cx="273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Viewport Dependent</a:t>
            </a:r>
          </a:p>
          <a:p>
            <a:pPr algn="ctr"/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</a:t>
            </a:r>
            <a:r>
              <a:rPr lang="en-US" altLang="ko-K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480478-E149-499F-B6AB-D08A7BC7C67F}"/>
              </a:ext>
            </a:extLst>
          </p:cNvPr>
          <p:cNvSpPr txBox="1">
            <a:spLocks/>
          </p:cNvSpPr>
          <p:nvPr/>
        </p:nvSpPr>
        <p:spPr>
          <a:xfrm>
            <a:off x="4327459" y="1496354"/>
            <a:ext cx="4816541" cy="13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r>
              <a:rPr lang="en-US" dirty="0"/>
              <a:t>Transmit viewport only</a:t>
            </a:r>
          </a:p>
          <a:p>
            <a:r>
              <a:rPr lang="en-US" dirty="0"/>
              <a:t>Bitrate saving</a:t>
            </a:r>
          </a:p>
          <a:p>
            <a:r>
              <a:rPr lang="en-US" dirty="0" err="1"/>
              <a:t>Ecoding</a:t>
            </a:r>
            <a:r>
              <a:rPr lang="en-US" dirty="0"/>
              <a:t> complexity reducing</a:t>
            </a:r>
          </a:p>
          <a:p>
            <a:r>
              <a:rPr lang="en-US" dirty="0"/>
              <a:t>But, delay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EDA03246-4E12-4200-B198-871D506A2ABC}"/>
              </a:ext>
            </a:extLst>
          </p:cNvPr>
          <p:cNvSpPr/>
          <p:nvPr/>
        </p:nvSpPr>
        <p:spPr>
          <a:xfrm rot="5400000">
            <a:off x="6428901" y="4476316"/>
            <a:ext cx="375825" cy="3335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7F24704-E37E-494D-AA6B-E88A4FAA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26" y="5227957"/>
            <a:ext cx="1463040" cy="822228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100EEA7-7608-442D-9C1A-FF6E4413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54140"/>
              </p:ext>
            </p:extLst>
          </p:nvPr>
        </p:nvGraphicFramePr>
        <p:xfrm>
          <a:off x="5099826" y="5227957"/>
          <a:ext cx="1463040" cy="822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745154338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6376277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158136454"/>
                    </a:ext>
                  </a:extLst>
                </a:gridCol>
              </a:tblGrid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38274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01679"/>
                  </a:ext>
                </a:extLst>
              </a:tr>
              <a:tr h="27407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8789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B5C6710E-EB26-487F-8736-07B09A426060}"/>
              </a:ext>
            </a:extLst>
          </p:cNvPr>
          <p:cNvSpPr/>
          <p:nvPr/>
        </p:nvSpPr>
        <p:spPr>
          <a:xfrm>
            <a:off x="4997435" y="4873640"/>
            <a:ext cx="3124927" cy="1255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8F538-5508-42A4-B666-1B8321919591}"/>
              </a:ext>
            </a:extLst>
          </p:cNvPr>
          <p:cNvSpPr txBox="1"/>
          <p:nvPr/>
        </p:nvSpPr>
        <p:spPr>
          <a:xfrm>
            <a:off x="4997435" y="4870090"/>
            <a:ext cx="312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95887E7-F691-41C6-90A4-F3449B9DFB55}"/>
              </a:ext>
            </a:extLst>
          </p:cNvPr>
          <p:cNvSpPr/>
          <p:nvPr/>
        </p:nvSpPr>
        <p:spPr>
          <a:xfrm>
            <a:off x="6571778" y="5284568"/>
            <a:ext cx="1635977" cy="354505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br>
              <a:rPr lang="en-US" altLang="ko-KR" sz="1200"/>
            </a:br>
            <a:endParaRPr lang="en-US" altLang="ko-K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95">
              <a:defRPr/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Viewpoint-based decoding</a:t>
            </a:r>
            <a:endParaRPr lang="ko-KR" altLang="en-US" sz="1200" kern="0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9B33952-D041-4004-ABAF-488F6D9D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31" y="2813242"/>
            <a:ext cx="1463040" cy="822228"/>
          </a:xfrm>
          <a:prstGeom prst="rect">
            <a:avLst/>
          </a:prstGeom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B260FA06-83B1-4E33-917A-487A8950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31" y="2813242"/>
            <a:ext cx="1463040" cy="8222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A5E88D0-6CFA-4740-A71B-B656EDAF2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732" y="4074434"/>
            <a:ext cx="662940" cy="576421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EF736F7-006B-4536-A82D-47776A830BA6}"/>
              </a:ext>
            </a:extLst>
          </p:cNvPr>
          <p:cNvCxnSpPr>
            <a:cxnSpLocks/>
          </p:cNvCxnSpPr>
          <p:nvPr/>
        </p:nvCxnSpPr>
        <p:spPr>
          <a:xfrm>
            <a:off x="7246829" y="3340402"/>
            <a:ext cx="112572" cy="93880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4AC08DB-CEE9-4E11-93F0-F0C12FE3B80D}"/>
              </a:ext>
            </a:extLst>
          </p:cNvPr>
          <p:cNvCxnSpPr>
            <a:cxnSpLocks/>
          </p:cNvCxnSpPr>
          <p:nvPr/>
        </p:nvCxnSpPr>
        <p:spPr>
          <a:xfrm flipH="1">
            <a:off x="7690837" y="3340402"/>
            <a:ext cx="121740" cy="93880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0237BF0-1054-4903-9C89-D6AABFAA1003}"/>
              </a:ext>
            </a:extLst>
          </p:cNvPr>
          <p:cNvSpPr/>
          <p:nvPr/>
        </p:nvSpPr>
        <p:spPr>
          <a:xfrm>
            <a:off x="7246829" y="2888374"/>
            <a:ext cx="558746" cy="36728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9A22D52A-3D79-42D8-998C-37FA6A414067}"/>
              </a:ext>
            </a:extLst>
          </p:cNvPr>
          <p:cNvSpPr txBox="1"/>
          <p:nvPr/>
        </p:nvSpPr>
        <p:spPr>
          <a:xfrm>
            <a:off x="6826421" y="2467782"/>
            <a:ext cx="864416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viewport</a:t>
            </a:r>
            <a:endParaRPr kumimoji="0" lang="ko-KR" altLang="en-US" sz="9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160B66D-B39F-48FE-905F-5AFD4E0725E6}"/>
              </a:ext>
            </a:extLst>
          </p:cNvPr>
          <p:cNvCxnSpPr>
            <a:cxnSpLocks/>
            <a:stCxn id="21" idx="0"/>
            <a:endCxn id="22" idx="2"/>
          </p:cNvCxnSpPr>
          <p:nvPr/>
        </p:nvCxnSpPr>
        <p:spPr>
          <a:xfrm flipH="1" flipV="1">
            <a:off x="7258629" y="2775559"/>
            <a:ext cx="267573" cy="112815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tailEnd type="none"/>
          </a:ln>
          <a:effectLst/>
        </p:spPr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5023F93-AD59-4175-923B-B94FD364C8DD}"/>
              </a:ext>
            </a:extLst>
          </p:cNvPr>
          <p:cNvSpPr/>
          <p:nvPr/>
        </p:nvSpPr>
        <p:spPr>
          <a:xfrm>
            <a:off x="4795211" y="2981233"/>
            <a:ext cx="1739179" cy="1269622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en-US" altLang="ko-KR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tiles corresponding to the viewport</a:t>
            </a:r>
            <a:endParaRPr lang="ko-KR" altLang="en-US" sz="14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5" name="바닥글 개체 틀 4">
            <a:extLst>
              <a:ext uri="{FF2B5EF4-FFF2-40B4-BE49-F238E27FC236}">
                <a16:creationId xmlns:a16="http://schemas.microsoft.com/office/drawing/2014/main" id="{54DB2767-A530-4957-A596-7F5B4A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43741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27D61-0792-4F0C-B6D3-0225C1D4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Keypoint for Viewport Dependent Streaming</a:t>
            </a:r>
            <a:endParaRPr lang="ko-KR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94EF12-82E4-4B34-B396-4CC348A6F717}"/>
              </a:ext>
            </a:extLst>
          </p:cNvPr>
          <p:cNvSpPr txBox="1">
            <a:spLocks/>
          </p:cNvSpPr>
          <p:nvPr/>
        </p:nvSpPr>
        <p:spPr bwMode="auto">
          <a:xfrm>
            <a:off x="-66675" y="992554"/>
            <a:ext cx="5853104" cy="537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171450" indent="-171450" defTabSz="685800" fontAlgn="base" latinLnBrk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14350" lvl="1" indent="-171450" defTabSz="685800" fontAlgn="base" latinLnBrk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12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12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12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1200"/>
            </a:lvl9pPr>
          </a:lstStyle>
          <a:p>
            <a:pPr marL="3429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Field of View(FOV)</a:t>
            </a:r>
          </a:p>
          <a:p>
            <a:pPr lvl="2"/>
            <a:r>
              <a:rPr lang="en-US" altLang="ko-KR" dirty="0"/>
              <a:t>The field of view (FOV) in the HMDs : 96° to 110° </a:t>
            </a:r>
          </a:p>
          <a:p>
            <a:pPr lvl="2"/>
            <a:r>
              <a:rPr lang="en-US" altLang="ko-KR" dirty="0"/>
              <a:t>Part of the 360° picture </a:t>
            </a:r>
          </a:p>
          <a:p>
            <a:pPr lvl="1"/>
            <a:endParaRPr lang="ko-KR" altLang="en-US" dirty="0"/>
          </a:p>
          <a:p>
            <a:pPr lvl="1"/>
            <a:endParaRPr lang="en-US" altLang="ko-KR" dirty="0"/>
          </a:p>
          <a:p>
            <a:pPr marL="3429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Tiles</a:t>
            </a:r>
          </a:p>
          <a:p>
            <a:pPr lvl="2"/>
            <a:r>
              <a:rPr lang="en-US" altLang="ko-KR" dirty="0"/>
              <a:t>Parallelization Tools</a:t>
            </a:r>
          </a:p>
          <a:p>
            <a:pPr lvl="2"/>
            <a:r>
              <a:rPr lang="en-US" altLang="ko-KR" dirty="0"/>
              <a:t>Divided into rectangular regions</a:t>
            </a:r>
          </a:p>
          <a:p>
            <a:pPr lvl="2"/>
            <a:r>
              <a:rPr lang="en-US" altLang="ko-KR" dirty="0"/>
              <a:t>Flexible horizontal and vertical boundaries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534FE-255B-40F2-AEC4-C2FB24444ED2}"/>
              </a:ext>
            </a:extLst>
          </p:cNvPr>
          <p:cNvSpPr txBox="1"/>
          <p:nvPr/>
        </p:nvSpPr>
        <p:spPr>
          <a:xfrm>
            <a:off x="6284926" y="5765346"/>
            <a:ext cx="1921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frame divided </a:t>
            </a:r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into 8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5418FA-556B-4994-8CFD-883EDB39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651" y="3645771"/>
            <a:ext cx="3078747" cy="2011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18D82C-1215-4001-9B4B-D0467AE84060}"/>
              </a:ext>
            </a:extLst>
          </p:cNvPr>
          <p:cNvSpPr txBox="1"/>
          <p:nvPr/>
        </p:nvSpPr>
        <p:spPr>
          <a:xfrm>
            <a:off x="6622711" y="2790200"/>
            <a:ext cx="1554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Field of View (FOV)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E42ED9-EFA7-4D4D-A756-395A98F8F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29" y="935629"/>
            <a:ext cx="3191969" cy="1800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A4628-F642-417B-AFBB-F66BCE9619A9}"/>
              </a:ext>
            </a:extLst>
          </p:cNvPr>
          <p:cNvSpPr txBox="1"/>
          <p:nvPr/>
        </p:nvSpPr>
        <p:spPr>
          <a:xfrm>
            <a:off x="1030430" y="2286205"/>
            <a:ext cx="46040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user’s current viewport : high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Remaining part 		      : low resolution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291F4-12E3-487B-9BA7-30214C64758D}"/>
              </a:ext>
            </a:extLst>
          </p:cNvPr>
          <p:cNvSpPr txBox="1"/>
          <p:nvPr/>
        </p:nvSpPr>
        <p:spPr>
          <a:xfrm>
            <a:off x="1030430" y="4263041"/>
            <a:ext cx="460401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Spatially refers to only its own tile, but temporally refers to other 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Decoding problems occurs when transmitting only some tiles</a:t>
            </a: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B7BA78C7-4517-42CA-AEE6-DC5CD8AB5BD5}"/>
              </a:ext>
            </a:extLst>
          </p:cNvPr>
          <p:cNvCxnSpPr>
            <a:cxnSpLocks/>
          </p:cNvCxnSpPr>
          <p:nvPr/>
        </p:nvCxnSpPr>
        <p:spPr>
          <a:xfrm>
            <a:off x="697924" y="4279408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F7AE7CC-1BF0-49EB-BCBB-CA2724D55D80}"/>
              </a:ext>
            </a:extLst>
          </p:cNvPr>
          <p:cNvCxnSpPr>
            <a:cxnSpLocks/>
          </p:cNvCxnSpPr>
          <p:nvPr/>
        </p:nvCxnSpPr>
        <p:spPr>
          <a:xfrm>
            <a:off x="697924" y="2286205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바닥글 개체 틀 4">
            <a:extLst>
              <a:ext uri="{FF2B5EF4-FFF2-40B4-BE49-F238E27FC236}">
                <a16:creationId xmlns:a16="http://schemas.microsoft.com/office/drawing/2014/main" id="{ABA0099F-79D3-487A-8787-3011DD64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8264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CAEC4E-1E2B-4564-98A6-E1AB2B3C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Proposed Motion Constraint Tile Sets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681118-8FEA-4074-B8B8-E71DF133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9" y="2349786"/>
            <a:ext cx="4174373" cy="2087187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15FDCF8-DBCF-4341-B0DE-286DB869B67D}"/>
              </a:ext>
            </a:extLst>
          </p:cNvPr>
          <p:cNvSpPr/>
          <p:nvPr/>
        </p:nvSpPr>
        <p:spPr>
          <a:xfrm>
            <a:off x="2406202" y="3082940"/>
            <a:ext cx="1584231" cy="457541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motion </a:t>
            </a:r>
            <a:r>
              <a:rPr lang="en-US" altLang="ko-KR" sz="1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vector range</a:t>
            </a:r>
            <a:endParaRPr lang="en-US" altLang="ko-KR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C0539F3-541C-47A6-9EAF-03FE1795EF84}"/>
              </a:ext>
            </a:extLst>
          </p:cNvPr>
          <p:cNvCxnSpPr>
            <a:cxnSpLocks/>
          </p:cNvCxnSpPr>
          <p:nvPr/>
        </p:nvCxnSpPr>
        <p:spPr>
          <a:xfrm>
            <a:off x="3990433" y="3296796"/>
            <a:ext cx="5911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08202EA-8E6E-4FCA-A14F-C019DD3BFD42}"/>
              </a:ext>
            </a:extLst>
          </p:cNvPr>
          <p:cNvSpPr/>
          <p:nvPr/>
        </p:nvSpPr>
        <p:spPr>
          <a:xfrm>
            <a:off x="5387282" y="1878630"/>
            <a:ext cx="2939247" cy="27353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Motion Estimation </a:t>
            </a:r>
          </a:p>
          <a:p>
            <a:pPr algn="ctr" defTabSz="685796">
              <a:defRPr/>
            </a:pPr>
            <a:r>
              <a:rPr lang="en-US" altLang="ko-KR" sz="16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before applying </a:t>
            </a:r>
            <a:r>
              <a:rPr lang="en-US" altLang="ko-KR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endParaRPr lang="ko-KR" altLang="en-US" sz="12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2DE73-3B5A-4434-A8EE-DC72AFA5BB3B}"/>
              </a:ext>
            </a:extLst>
          </p:cNvPr>
          <p:cNvSpPr txBox="1"/>
          <p:nvPr/>
        </p:nvSpPr>
        <p:spPr>
          <a:xfrm>
            <a:off x="1006098" y="766354"/>
            <a:ext cx="201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Picture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AAF58-D5D2-44EC-80B6-DB1C5608E063}"/>
              </a:ext>
            </a:extLst>
          </p:cNvPr>
          <p:cNvSpPr txBox="1"/>
          <p:nvPr/>
        </p:nvSpPr>
        <p:spPr>
          <a:xfrm>
            <a:off x="1140672" y="3749060"/>
            <a:ext cx="173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Picture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2F621978-A76C-41A9-8F47-DA2B5CD6FF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6146" y="3131207"/>
            <a:ext cx="1225420" cy="748959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7FCDA65-C297-4AC5-BB09-F22FB9AA9512}"/>
              </a:ext>
            </a:extLst>
          </p:cNvPr>
          <p:cNvSpPr/>
          <p:nvPr/>
        </p:nvSpPr>
        <p:spPr>
          <a:xfrm>
            <a:off x="4968" y="3188453"/>
            <a:ext cx="1088368" cy="178426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ko-KR" altLang="en-US" sz="12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2" name="화살표: 오른쪽으로 구부러짐 11">
            <a:extLst>
              <a:ext uri="{FF2B5EF4-FFF2-40B4-BE49-F238E27FC236}">
                <a16:creationId xmlns:a16="http://schemas.microsoft.com/office/drawing/2014/main" id="{E31DA54B-57BC-42C2-B6AE-483737B5B1D1}"/>
              </a:ext>
            </a:extLst>
          </p:cNvPr>
          <p:cNvSpPr/>
          <p:nvPr/>
        </p:nvSpPr>
        <p:spPr>
          <a:xfrm>
            <a:off x="4428909" y="2784414"/>
            <a:ext cx="271614" cy="120933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5452281-2A33-4A88-B978-C0A38B490B11}"/>
              </a:ext>
            </a:extLst>
          </p:cNvPr>
          <p:cNvSpPr/>
          <p:nvPr/>
        </p:nvSpPr>
        <p:spPr>
          <a:xfrm>
            <a:off x="3624521" y="1547436"/>
            <a:ext cx="1275405" cy="78314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US" altLang="ko-KR" sz="1400" kern="0">
                <a:latin typeface="Times New Roman" panose="02020603050405020304" pitchFamily="18" charset="0"/>
                <a:cs typeface="Times New Roman" panose="02020603050405020304" pitchFamily="18" charset="0"/>
              </a:rPr>
              <a:t>vectors can refer to anyware</a:t>
            </a:r>
            <a:endParaRPr lang="ko-KR" altLang="en-US" sz="1400" kern="0" dirty="0"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507E655-F13E-4DD4-8471-AA433158EF1E}"/>
              </a:ext>
            </a:extLst>
          </p:cNvPr>
          <p:cNvSpPr/>
          <p:nvPr/>
        </p:nvSpPr>
        <p:spPr>
          <a:xfrm>
            <a:off x="3624521" y="4188380"/>
            <a:ext cx="1208019" cy="112218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vectors only refer the tile in same position</a:t>
            </a:r>
            <a:endParaRPr lang="ko-KR" altLang="en-US" sz="1400" kern="0" dirty="0">
              <a:latin typeface="Calibri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8239EC6-2A6B-4B17-91B8-2F75B921F067}"/>
              </a:ext>
            </a:extLst>
          </p:cNvPr>
          <p:cNvSpPr/>
          <p:nvPr/>
        </p:nvSpPr>
        <p:spPr>
          <a:xfrm>
            <a:off x="5380458" y="3112439"/>
            <a:ext cx="2895526" cy="27353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kern="0">
                <a:latin typeface="Times New Roman" panose="02020603050405020304" pitchFamily="18" charset="0"/>
                <a:cs typeface="Times New Roman" panose="02020603050405020304" pitchFamily="18" charset="0"/>
              </a:rPr>
              <a:t>Motion Estimation </a:t>
            </a:r>
          </a:p>
          <a:p>
            <a:pPr algn="ctr" defTabSz="685796">
              <a:defRPr/>
            </a:pPr>
            <a:r>
              <a:rPr lang="en-US" altLang="ko-KR" kern="0">
                <a:latin typeface="Times New Roman" panose="02020603050405020304" pitchFamily="18" charset="0"/>
                <a:cs typeface="Times New Roman" panose="02020603050405020304" pitchFamily="18" charset="0"/>
              </a:rPr>
              <a:t> after applying MCTS</a:t>
            </a:r>
            <a:endParaRPr lang="ko-KR" altLang="en-US" sz="1400" kern="0" dirty="0">
              <a:latin typeface="Calibri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1B74359-3555-42FB-BF33-DE1D1B15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" y="1083441"/>
            <a:ext cx="3619069" cy="180953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056CB05-D335-4E7C-9144-8F1B90B38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" y="4090201"/>
            <a:ext cx="3619052" cy="1809526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41FE0553-A2E9-493A-8242-ED461A601DDE}"/>
              </a:ext>
            </a:extLst>
          </p:cNvPr>
          <p:cNvGrpSpPr/>
          <p:nvPr/>
        </p:nvGrpSpPr>
        <p:grpSpPr>
          <a:xfrm>
            <a:off x="4730078" y="3529904"/>
            <a:ext cx="4213050" cy="2122388"/>
            <a:chOff x="6306771" y="3897924"/>
            <a:chExt cx="5617400" cy="2829851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CA02C6C-9BAD-4E48-A243-0ADF51CA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40" y="3897924"/>
              <a:ext cx="1855277" cy="927639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315870F-1304-4C7D-A089-999D4C8D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3897924"/>
              <a:ext cx="1855277" cy="92763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9F6038B-B807-4FE8-94DC-39F99562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3897924"/>
              <a:ext cx="1855277" cy="92763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CCC7771B-F21E-4AF4-91A1-827E25504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4849030"/>
              <a:ext cx="1855277" cy="927639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9E07E53-7B31-4918-97B2-918F7D02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4849030"/>
              <a:ext cx="1855277" cy="927639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BD8F80C-F70A-487B-8D5E-072E1C510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40" y="5800136"/>
              <a:ext cx="1855277" cy="927639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7A506BE-E23E-4B2B-890B-EE84DFD2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17" y="5800136"/>
              <a:ext cx="1855277" cy="927639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9CF711D-594C-4BCC-AA41-5919C0728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894" y="5800136"/>
              <a:ext cx="1855277" cy="927639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304626B3-402B-47FF-B8A5-18D0ACA5D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771" y="4844036"/>
              <a:ext cx="1855277" cy="927639"/>
            </a:xfrm>
            <a:prstGeom prst="rect">
              <a:avLst/>
            </a:prstGeom>
          </p:spPr>
        </p:pic>
      </p:grp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365B0BE9-8FB2-496C-9F05-FDDA51022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41499"/>
              </p:ext>
            </p:extLst>
          </p:nvPr>
        </p:nvGraphicFramePr>
        <p:xfrm>
          <a:off x="4720812" y="3518399"/>
          <a:ext cx="4229996" cy="213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99">
                  <a:extLst>
                    <a:ext uri="{9D8B030D-6E8A-4147-A177-3AD203B41FA5}">
                      <a16:colId xmlns:a16="http://schemas.microsoft.com/office/drawing/2014/main" val="4042435122"/>
                    </a:ext>
                  </a:extLst>
                </a:gridCol>
                <a:gridCol w="1409999">
                  <a:extLst>
                    <a:ext uri="{9D8B030D-6E8A-4147-A177-3AD203B41FA5}">
                      <a16:colId xmlns:a16="http://schemas.microsoft.com/office/drawing/2014/main" val="2202280685"/>
                    </a:ext>
                  </a:extLst>
                </a:gridCol>
                <a:gridCol w="1409998">
                  <a:extLst>
                    <a:ext uri="{9D8B030D-6E8A-4147-A177-3AD203B41FA5}">
                      <a16:colId xmlns:a16="http://schemas.microsoft.com/office/drawing/2014/main" val="1425977492"/>
                    </a:ext>
                  </a:extLst>
                </a:gridCol>
              </a:tblGrid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672962"/>
                  </a:ext>
                </a:extLst>
              </a:tr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622154"/>
                  </a:ext>
                </a:extLst>
              </a:tr>
              <a:tr h="713282"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3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453139"/>
                  </a:ext>
                </a:extLst>
              </a:tr>
            </a:tbl>
          </a:graphicData>
        </a:graphic>
      </p:graphicFrame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0C66FA39-D419-4119-A06F-BB23CD5F6D65}"/>
              </a:ext>
            </a:extLst>
          </p:cNvPr>
          <p:cNvSpPr/>
          <p:nvPr/>
        </p:nvSpPr>
        <p:spPr>
          <a:xfrm>
            <a:off x="3782291" y="5679591"/>
            <a:ext cx="5361709" cy="492291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96">
              <a:defRPr/>
            </a:pPr>
            <a:r>
              <a:rPr lang="en-US" altLang="ko-KR" sz="16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MPEG adopts Gachon Univ.’s MCTS codes in HM ver. 16.18</a:t>
            </a:r>
            <a:endParaRPr lang="ko-KR" altLang="en-US" sz="1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바닥글 개체 틀 4">
            <a:extLst>
              <a:ext uri="{FF2B5EF4-FFF2-40B4-BE49-F238E27FC236}">
                <a16:creationId xmlns:a16="http://schemas.microsoft.com/office/drawing/2014/main" id="{3E71C2C0-B923-4942-8C5F-807078D8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26272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2.08333E-6 -0.22477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065 -0.225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2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  <p:bldP spid="11" grpId="0"/>
      <p:bldP spid="12" grpId="0" animBg="1"/>
      <p:bldP spid="13" grpId="0"/>
      <p:bldP spid="14" grpId="0"/>
      <p:bldP spid="1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4849D-A9FF-4DCA-AC4B-FE0BFB52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with HEVC and SHVC - Structure</a:t>
            </a: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5EF42F5-221E-4CB8-8A98-B32EE58F2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76312"/>
              </p:ext>
            </p:extLst>
          </p:nvPr>
        </p:nvGraphicFramePr>
        <p:xfrm>
          <a:off x="167108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FDAB7E-7036-4282-8B74-889C66A4F355}"/>
              </a:ext>
            </a:extLst>
          </p:cNvPr>
          <p:cNvSpPr txBox="1"/>
          <p:nvPr/>
        </p:nvSpPr>
        <p:spPr>
          <a:xfrm>
            <a:off x="390774" y="2767662"/>
            <a:ext cx="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95B3C3D-AC4B-49FD-9107-B145F7A6A9D9}"/>
              </a:ext>
            </a:extLst>
          </p:cNvPr>
          <p:cNvSpPr/>
          <p:nvPr/>
        </p:nvSpPr>
        <p:spPr>
          <a:xfrm>
            <a:off x="917450" y="276766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BC2FE2B-8A03-4718-9DD5-BCE3575FF0EF}"/>
              </a:ext>
            </a:extLst>
          </p:cNvPr>
          <p:cNvCxnSpPr>
            <a:cxnSpLocks/>
          </p:cNvCxnSpPr>
          <p:nvPr/>
        </p:nvCxnSpPr>
        <p:spPr>
          <a:xfrm>
            <a:off x="4554688" y="697240"/>
            <a:ext cx="52150" cy="46642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F658A5-CF70-4E76-A862-DB9D51FC110C}"/>
              </a:ext>
            </a:extLst>
          </p:cNvPr>
          <p:cNvSpPr txBox="1"/>
          <p:nvPr/>
        </p:nvSpPr>
        <p:spPr>
          <a:xfrm>
            <a:off x="874369" y="724258"/>
            <a:ext cx="273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SHM Encoder</a:t>
            </a:r>
            <a:endParaRPr lang="ko-KR" alt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27183-1EF4-42C4-9FDE-5EB6984DD131}"/>
              </a:ext>
            </a:extLst>
          </p:cNvPr>
          <p:cNvSpPr txBox="1"/>
          <p:nvPr/>
        </p:nvSpPr>
        <p:spPr>
          <a:xfrm>
            <a:off x="5586631" y="724258"/>
            <a:ext cx="316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 Encoder</a:t>
            </a:r>
            <a:endParaRPr lang="en-US" altLang="ko-KR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3E7F20F-D516-4CFB-B408-8088561E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20458"/>
              </p:ext>
            </p:extLst>
          </p:nvPr>
        </p:nvGraphicFramePr>
        <p:xfrm>
          <a:off x="2513969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4BA3C702-153F-452A-9F04-DDCC2AE1CB95}"/>
              </a:ext>
            </a:extLst>
          </p:cNvPr>
          <p:cNvSpPr/>
          <p:nvPr/>
        </p:nvSpPr>
        <p:spPr>
          <a:xfrm>
            <a:off x="3338612" y="277111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FE08BF-AD02-4494-A84E-C72B49DA8C21}"/>
              </a:ext>
            </a:extLst>
          </p:cNvPr>
          <p:cNvSpPr/>
          <p:nvPr/>
        </p:nvSpPr>
        <p:spPr>
          <a:xfrm>
            <a:off x="3137071" y="2906209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6FE990A-116F-4682-A14D-9B4C657CD139}"/>
              </a:ext>
            </a:extLst>
          </p:cNvPr>
          <p:cNvSpPr/>
          <p:nvPr/>
        </p:nvSpPr>
        <p:spPr>
          <a:xfrm>
            <a:off x="460118" y="2909506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D4FF1-4CEB-464D-9E14-FB6C407A9B67}"/>
              </a:ext>
            </a:extLst>
          </p:cNvPr>
          <p:cNvSpPr txBox="1"/>
          <p:nvPr/>
        </p:nvSpPr>
        <p:spPr>
          <a:xfrm>
            <a:off x="2842839" y="2061548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PicEL t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593AA-4108-475F-A592-18BF3D1F87E9}"/>
              </a:ext>
            </a:extLst>
          </p:cNvPr>
          <p:cNvSpPr txBox="1"/>
          <p:nvPr/>
        </p:nvSpPr>
        <p:spPr>
          <a:xfrm>
            <a:off x="499384" y="2061547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PicEL t-1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DB71F94-7FFF-468C-88F5-A3C50A22DAF6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068454" y="2834775"/>
            <a:ext cx="2270158" cy="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722A70D-0D60-4F3C-A790-2681693B3E1D}"/>
              </a:ext>
            </a:extLst>
          </p:cNvPr>
          <p:cNvCxnSpPr>
            <a:stCxn id="12" idx="1"/>
            <a:endCxn id="13" idx="3"/>
          </p:cNvCxnSpPr>
          <p:nvPr/>
        </p:nvCxnSpPr>
        <p:spPr>
          <a:xfrm flipH="1">
            <a:off x="611123" y="2973323"/>
            <a:ext cx="2525951" cy="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4FAE0F-49A2-49B4-8885-BFBC4C3CE98C}"/>
              </a:ext>
            </a:extLst>
          </p:cNvPr>
          <p:cNvSpPr/>
          <p:nvPr/>
        </p:nvSpPr>
        <p:spPr>
          <a:xfrm>
            <a:off x="3137071" y="4540247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DA29E-B297-45FC-A2D0-F549B5E1306B}"/>
              </a:ext>
            </a:extLst>
          </p:cNvPr>
          <p:cNvSpPr txBox="1"/>
          <p:nvPr/>
        </p:nvSpPr>
        <p:spPr>
          <a:xfrm>
            <a:off x="2455457" y="5147374"/>
            <a:ext cx="173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Upsampled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PicBL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10A7307-5738-418F-A871-DF0B942F00FE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3212572" y="3040433"/>
            <a:ext cx="0" cy="149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연결선: 구부러짐 20">
            <a:extLst>
              <a:ext uri="{FF2B5EF4-FFF2-40B4-BE49-F238E27FC236}">
                <a16:creationId xmlns:a16="http://schemas.microsoft.com/office/drawing/2014/main" id="{7043B314-C204-4794-A66C-381698486F8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5344" y="2286262"/>
            <a:ext cx="837005" cy="26001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E63764-9293-4B19-94FE-A81198E215A5}"/>
              </a:ext>
            </a:extLst>
          </p:cNvPr>
          <p:cNvSpPr txBox="1"/>
          <p:nvPr/>
        </p:nvSpPr>
        <p:spPr>
          <a:xfrm>
            <a:off x="1042700" y="1246357"/>
            <a:ext cx="27337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same tile, TIP is performed</a:t>
            </a:r>
            <a:endParaRPr lang="ko-KR" alt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F05FEB2C-EB4E-452C-A4B2-DE6692079950}"/>
              </a:ext>
            </a:extLst>
          </p:cNvPr>
          <p:cNvCxnSpPr>
            <a:cxnSpLocks/>
          </p:cNvCxnSpPr>
          <p:nvPr/>
        </p:nvCxnSpPr>
        <p:spPr>
          <a:xfrm flipV="1">
            <a:off x="2124294" y="3702145"/>
            <a:ext cx="1088281" cy="229911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546989-3C85-472D-870D-D36F9BBA2029}"/>
              </a:ext>
            </a:extLst>
          </p:cNvPr>
          <p:cNvSpPr txBox="1"/>
          <p:nvPr/>
        </p:nvSpPr>
        <p:spPr>
          <a:xfrm>
            <a:off x="405758" y="3634511"/>
            <a:ext cx="17185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other tiles, ILP is performed using Upsampled BL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BDB6B-4656-4533-99F9-6A407D406D4E}"/>
              </a:ext>
            </a:extLst>
          </p:cNvPr>
          <p:cNvSpPr txBox="1"/>
          <p:nvPr/>
        </p:nvSpPr>
        <p:spPr>
          <a:xfrm>
            <a:off x="4683489" y="4507068"/>
            <a:ext cx="258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EL: Enhancement Layer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BL: Base Layer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TIP: Temporal Inter Prediction</a:t>
            </a:r>
          </a:p>
          <a:p>
            <a:pPr marL="171449" indent="-171449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ILP: Inter Layer Prediction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00031812-0ED1-4439-A11E-B9DA11794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42669"/>
              </p:ext>
            </p:extLst>
          </p:nvPr>
        </p:nvGraphicFramePr>
        <p:xfrm>
          <a:off x="4922482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3BC4397-D814-41F4-B372-83CB79C8B354}"/>
              </a:ext>
            </a:extLst>
          </p:cNvPr>
          <p:cNvSpPr txBox="1"/>
          <p:nvPr/>
        </p:nvSpPr>
        <p:spPr>
          <a:xfrm>
            <a:off x="5146149" y="2767662"/>
            <a:ext cx="36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224432D-75C6-49A8-834C-256C78E1F9BB}"/>
              </a:ext>
            </a:extLst>
          </p:cNvPr>
          <p:cNvSpPr/>
          <p:nvPr/>
        </p:nvSpPr>
        <p:spPr>
          <a:xfrm>
            <a:off x="5672824" y="276766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D4B3D09E-5CCD-41B0-8811-451E19A6F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43354"/>
              </p:ext>
            </p:extLst>
          </p:nvPr>
        </p:nvGraphicFramePr>
        <p:xfrm>
          <a:off x="7269343" y="2345624"/>
          <a:ext cx="1743045" cy="11183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15">
                  <a:extLst>
                    <a:ext uri="{9D8B030D-6E8A-4147-A177-3AD203B41FA5}">
                      <a16:colId xmlns:a16="http://schemas.microsoft.com/office/drawing/2014/main" val="1290059640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3420534769"/>
                    </a:ext>
                  </a:extLst>
                </a:gridCol>
                <a:gridCol w="581015">
                  <a:extLst>
                    <a:ext uri="{9D8B030D-6E8A-4147-A177-3AD203B41FA5}">
                      <a16:colId xmlns:a16="http://schemas.microsoft.com/office/drawing/2014/main" val="1377360898"/>
                    </a:ext>
                  </a:extLst>
                </a:gridCol>
              </a:tblGrid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06336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584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9189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83094BC0-0186-4D0D-BB4F-33BC5335DBED}"/>
              </a:ext>
            </a:extLst>
          </p:cNvPr>
          <p:cNvSpPr/>
          <p:nvPr/>
        </p:nvSpPr>
        <p:spPr>
          <a:xfrm>
            <a:off x="8093986" y="2771111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AA131AA-EF04-4FF7-AF47-4B53168D0BCD}"/>
              </a:ext>
            </a:extLst>
          </p:cNvPr>
          <p:cNvSpPr/>
          <p:nvPr/>
        </p:nvSpPr>
        <p:spPr>
          <a:xfrm>
            <a:off x="7892445" y="2906209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B4539DE-8F3C-4BB6-BD2A-1E9C8A994E64}"/>
              </a:ext>
            </a:extLst>
          </p:cNvPr>
          <p:cNvSpPr/>
          <p:nvPr/>
        </p:nvSpPr>
        <p:spPr>
          <a:xfrm>
            <a:off x="5215492" y="2909506"/>
            <a:ext cx="151002" cy="13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F077E-8184-4C23-8CEA-2CABD6FD4252}"/>
              </a:ext>
            </a:extLst>
          </p:cNvPr>
          <p:cNvSpPr txBox="1"/>
          <p:nvPr/>
        </p:nvSpPr>
        <p:spPr>
          <a:xfrm>
            <a:off x="7598213" y="2061548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 t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22A3ED-8B1A-4DD9-948D-3064A446B0ED}"/>
              </a:ext>
            </a:extLst>
          </p:cNvPr>
          <p:cNvSpPr txBox="1"/>
          <p:nvPr/>
        </p:nvSpPr>
        <p:spPr>
          <a:xfrm>
            <a:off x="5254758" y="2061547"/>
            <a:ext cx="109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Pic t-1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A67F7C12-C69D-4613-9848-4BE8CF8036F1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5823828" y="2834775"/>
            <a:ext cx="2270158" cy="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138C6981-1B57-4396-9909-D09DBB3C981E}"/>
              </a:ext>
            </a:extLst>
          </p:cNvPr>
          <p:cNvCxnSpPr>
            <a:stCxn id="31" idx="1"/>
            <a:endCxn id="32" idx="3"/>
          </p:cNvCxnSpPr>
          <p:nvPr/>
        </p:nvCxnSpPr>
        <p:spPr>
          <a:xfrm flipH="1">
            <a:off x="5366497" y="2973323"/>
            <a:ext cx="2525951" cy="3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연결선: 구부러짐 36">
            <a:extLst>
              <a:ext uri="{FF2B5EF4-FFF2-40B4-BE49-F238E27FC236}">
                <a16:creationId xmlns:a16="http://schemas.microsoft.com/office/drawing/2014/main" id="{ECDE5C87-288A-44D4-AD08-98C7FBA37EC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20718" y="2286262"/>
            <a:ext cx="837005" cy="260018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537E1A5C-F462-47FA-B43E-37EB05C169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15730" y="3377300"/>
            <a:ext cx="891621" cy="217895"/>
          </a:xfrm>
          <a:prstGeom prst="curved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CEDF52A-41D6-4F85-9CFC-CD0FDE51714E}"/>
              </a:ext>
            </a:extLst>
          </p:cNvPr>
          <p:cNvSpPr txBox="1"/>
          <p:nvPr/>
        </p:nvSpPr>
        <p:spPr>
          <a:xfrm>
            <a:off x="7025091" y="3928511"/>
            <a:ext cx="17185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other tiles, Intra Prediction is performed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4F0DC76F-41A6-4384-8CBB-68A61FB68EFB}"/>
              </a:ext>
            </a:extLst>
          </p:cNvPr>
          <p:cNvSpPr/>
          <p:nvPr/>
        </p:nvSpPr>
        <p:spPr>
          <a:xfrm>
            <a:off x="2469379" y="4026827"/>
            <a:ext cx="1738466" cy="11183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BD0C08-03DC-41CA-9F84-BE0BD827D88D}"/>
              </a:ext>
            </a:extLst>
          </p:cNvPr>
          <p:cNvSpPr txBox="1"/>
          <p:nvPr/>
        </p:nvSpPr>
        <p:spPr>
          <a:xfrm>
            <a:off x="377635" y="5630018"/>
            <a:ext cx="834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*Filter interpolation, Temporal Candidate of AMVP and MERGE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F2D37-8913-4586-993C-542D8A076C3E}"/>
              </a:ext>
            </a:extLst>
          </p:cNvPr>
          <p:cNvSpPr txBox="1"/>
          <p:nvPr/>
        </p:nvSpPr>
        <p:spPr>
          <a:xfrm>
            <a:off x="5753342" y="1244949"/>
            <a:ext cx="27337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referring to the same tile, TIP is performed</a:t>
            </a:r>
            <a:endParaRPr lang="ko-KR" alt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바닥글 개체 틀 4">
            <a:extLst>
              <a:ext uri="{FF2B5EF4-FFF2-40B4-BE49-F238E27FC236}">
                <a16:creationId xmlns:a16="http://schemas.microsoft.com/office/drawing/2014/main" id="{F5A4527E-B8A9-4518-BA7C-5742616E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164985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B47405-CF17-4F0D-8AAB-DD7A167D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Considerations (1/2)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E5CF37-DF7D-456D-AE76-488F64C61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44731"/>
            <a:ext cx="8464731" cy="53274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Interpolation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Use an eight-tap filter to interpolate luma prediction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Use 3 pixels of left and top, 4 pixels of right and bottom for Interpolation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9C491-0785-4768-9F8F-682075318CFA}"/>
              </a:ext>
            </a:extLst>
          </p:cNvPr>
          <p:cNvSpPr txBox="1">
            <a:spLocks/>
          </p:cNvSpPr>
          <p:nvPr/>
        </p:nvSpPr>
        <p:spPr>
          <a:xfrm>
            <a:off x="226814" y="954406"/>
            <a:ext cx="8371138" cy="523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457200" rtl="0" eaLnBrk="1" latinLnBrk="0" hangingPunct="1">
              <a:spcBef>
                <a:spcPct val="20000"/>
              </a:spcBef>
              <a:buClr>
                <a:srgbClr val="00B0F0"/>
              </a:buClr>
              <a:buSzPct val="120000"/>
              <a:buFont typeface="Arial" pitchFamily="34" charset="0"/>
              <a:buChar char="•"/>
              <a:tabLst/>
              <a:defRPr sz="26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1pPr>
            <a:lvl2pPr marL="573088" indent="-231775" algn="l" defTabSz="457200" rtl="0" eaLnBrk="1" latinLnBrk="0" hangingPunct="1">
              <a:spcBef>
                <a:spcPts val="300"/>
              </a:spcBef>
              <a:buClr>
                <a:srgbClr val="00B0F0"/>
              </a:buClr>
              <a:buFont typeface="Arial" pitchFamily="34" charset="0"/>
              <a:buChar char="•"/>
              <a:defRPr sz="24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2pPr>
            <a:lvl3pPr marL="682625" indent="-109538" algn="l" defTabSz="457200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600" b="0" i="0" kern="1200">
                <a:solidFill>
                  <a:srgbClr val="716C6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buClrTx/>
              <a:buNone/>
            </a:pPr>
            <a:endParaRPr lang="en-US" altLang="ko-KR" sz="1600"/>
          </a:p>
          <a:p>
            <a:pPr marL="341313" lvl="1" indent="0">
              <a:buClrTx/>
              <a:buFont typeface="Arial" pitchFamily="34" charset="0"/>
              <a:buNone/>
            </a:pPr>
            <a:endParaRPr lang="ko-KR" altLang="en-US" sz="1800"/>
          </a:p>
          <a:p>
            <a:endParaRPr lang="en-US" sz="2000" dirty="0"/>
          </a:p>
        </p:txBody>
      </p:sp>
      <p:pic>
        <p:nvPicPr>
          <p:cNvPr id="6" name="그림 5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0E78EF25-DE96-4CE7-B634-1A39E3584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23" y="2419303"/>
            <a:ext cx="4486254" cy="3015808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007184BB-2366-4F0B-BF47-783228FB17B0}"/>
              </a:ext>
            </a:extLst>
          </p:cNvPr>
          <p:cNvSpPr/>
          <p:nvPr/>
        </p:nvSpPr>
        <p:spPr>
          <a:xfrm>
            <a:off x="1522410" y="3646630"/>
            <a:ext cx="188536" cy="188536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84F7210-B208-46EA-A4BE-439EE067FDC3}"/>
              </a:ext>
            </a:extLst>
          </p:cNvPr>
          <p:cNvSpPr/>
          <p:nvPr/>
        </p:nvSpPr>
        <p:spPr>
          <a:xfrm>
            <a:off x="1522410" y="3458094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EB7E6AD-149D-491B-B20C-E80BBD111044}"/>
              </a:ext>
            </a:extLst>
          </p:cNvPr>
          <p:cNvSpPr/>
          <p:nvPr/>
        </p:nvSpPr>
        <p:spPr>
          <a:xfrm>
            <a:off x="1522410" y="3269558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5F97209-E188-4D7B-968F-EBF2A661252C}"/>
              </a:ext>
            </a:extLst>
          </p:cNvPr>
          <p:cNvSpPr/>
          <p:nvPr/>
        </p:nvSpPr>
        <p:spPr>
          <a:xfrm>
            <a:off x="1522410" y="3066619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71E2142-5F05-4269-ACE3-A80E32AAEE26}"/>
              </a:ext>
            </a:extLst>
          </p:cNvPr>
          <p:cNvSpPr/>
          <p:nvPr/>
        </p:nvSpPr>
        <p:spPr>
          <a:xfrm>
            <a:off x="1333874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1B8759-203E-466D-80BC-8D9DC611F3C8}"/>
              </a:ext>
            </a:extLst>
          </p:cNvPr>
          <p:cNvSpPr/>
          <p:nvPr/>
        </p:nvSpPr>
        <p:spPr>
          <a:xfrm>
            <a:off x="1145338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BB0323CA-5A0C-4340-A6A6-DC6E064619FC}"/>
              </a:ext>
            </a:extLst>
          </p:cNvPr>
          <p:cNvSpPr/>
          <p:nvPr/>
        </p:nvSpPr>
        <p:spPr>
          <a:xfrm>
            <a:off x="956802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5AD024B-2CDF-4820-808F-70CBE9207A11}"/>
              </a:ext>
            </a:extLst>
          </p:cNvPr>
          <p:cNvSpPr/>
          <p:nvPr/>
        </p:nvSpPr>
        <p:spPr>
          <a:xfrm>
            <a:off x="1522410" y="3835166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90A3D38-CF3D-4092-B604-276B1580F771}"/>
              </a:ext>
            </a:extLst>
          </p:cNvPr>
          <p:cNvSpPr/>
          <p:nvPr/>
        </p:nvSpPr>
        <p:spPr>
          <a:xfrm>
            <a:off x="1522410" y="4031065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D3A6600-C10C-48D4-BDAD-E754F1363069}"/>
              </a:ext>
            </a:extLst>
          </p:cNvPr>
          <p:cNvSpPr/>
          <p:nvPr/>
        </p:nvSpPr>
        <p:spPr>
          <a:xfrm>
            <a:off x="1522410" y="4226641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F85A2DD0-4469-451B-9FB6-34F513210B9E}"/>
              </a:ext>
            </a:extLst>
          </p:cNvPr>
          <p:cNvSpPr/>
          <p:nvPr/>
        </p:nvSpPr>
        <p:spPr>
          <a:xfrm>
            <a:off x="1526146" y="4415177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D23F6BB-459B-47E2-B597-8757E02FA41B}"/>
              </a:ext>
            </a:extLst>
          </p:cNvPr>
          <p:cNvSpPr/>
          <p:nvPr/>
        </p:nvSpPr>
        <p:spPr>
          <a:xfrm>
            <a:off x="2088018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456CC2D-8D7C-4AD9-A593-5B3F996FB0DC}"/>
              </a:ext>
            </a:extLst>
          </p:cNvPr>
          <p:cNvSpPr/>
          <p:nvPr/>
        </p:nvSpPr>
        <p:spPr>
          <a:xfrm>
            <a:off x="1899482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0B521A8-06A5-457A-B7CD-171D3735581D}"/>
              </a:ext>
            </a:extLst>
          </p:cNvPr>
          <p:cNvSpPr/>
          <p:nvPr/>
        </p:nvSpPr>
        <p:spPr>
          <a:xfrm>
            <a:off x="1710946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7EEC438-2BC5-499A-BC86-4647E66A253A}"/>
              </a:ext>
            </a:extLst>
          </p:cNvPr>
          <p:cNvSpPr/>
          <p:nvPr/>
        </p:nvSpPr>
        <p:spPr>
          <a:xfrm>
            <a:off x="2287071" y="3646630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C5726A-7F80-4409-8590-A4D4999388C2}"/>
              </a:ext>
            </a:extLst>
          </p:cNvPr>
          <p:cNvSpPr txBox="1"/>
          <p:nvPr/>
        </p:nvSpPr>
        <p:spPr>
          <a:xfrm>
            <a:off x="5211716" y="558277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problem of referring to a tile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position in TIP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4A6C338-ACB0-4A91-97AD-75B51F6966A1}"/>
              </a:ext>
            </a:extLst>
          </p:cNvPr>
          <p:cNvSpPr/>
          <p:nvPr/>
        </p:nvSpPr>
        <p:spPr>
          <a:xfrm>
            <a:off x="1907704" y="4871001"/>
            <a:ext cx="188536" cy="188536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E1AB55F-59E3-41DE-BAE4-E4029569B75F}"/>
              </a:ext>
            </a:extLst>
          </p:cNvPr>
          <p:cNvSpPr/>
          <p:nvPr/>
        </p:nvSpPr>
        <p:spPr>
          <a:xfrm>
            <a:off x="1912962" y="5114436"/>
            <a:ext cx="188536" cy="188536"/>
          </a:xfrm>
          <a:prstGeom prst="ellipse">
            <a:avLst/>
          </a:prstGeom>
          <a:noFill/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95CFB0-7D1B-4F30-8C08-957113B49A84}"/>
              </a:ext>
            </a:extLst>
          </p:cNvPr>
          <p:cNvSpPr txBox="1"/>
          <p:nvPr/>
        </p:nvSpPr>
        <p:spPr>
          <a:xfrm>
            <a:off x="2056915" y="4831632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Current Pixel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A25BD-475D-497E-928E-C4B94F8278BF}"/>
              </a:ext>
            </a:extLst>
          </p:cNvPr>
          <p:cNvSpPr txBox="1"/>
          <p:nvPr/>
        </p:nvSpPr>
        <p:spPr>
          <a:xfrm>
            <a:off x="2071221" y="5077899"/>
            <a:ext cx="1717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Pixel used for interpolation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62CE808-42CB-4F65-8A86-8F0D0423A5C3}"/>
              </a:ext>
            </a:extLst>
          </p:cNvPr>
          <p:cNvSpPr/>
          <p:nvPr/>
        </p:nvSpPr>
        <p:spPr>
          <a:xfrm>
            <a:off x="1839532" y="4814188"/>
            <a:ext cx="1948826" cy="55810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 중괄호 27">
            <a:extLst>
              <a:ext uri="{FF2B5EF4-FFF2-40B4-BE49-F238E27FC236}">
                <a16:creationId xmlns:a16="http://schemas.microsoft.com/office/drawing/2014/main" id="{A45E1971-DA10-47B1-91AC-4733601EF269}"/>
              </a:ext>
            </a:extLst>
          </p:cNvPr>
          <p:cNvSpPr/>
          <p:nvPr/>
        </p:nvSpPr>
        <p:spPr>
          <a:xfrm>
            <a:off x="1396860" y="3146134"/>
            <a:ext cx="119899" cy="421748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 중괄호 28">
            <a:extLst>
              <a:ext uri="{FF2B5EF4-FFF2-40B4-BE49-F238E27FC236}">
                <a16:creationId xmlns:a16="http://schemas.microsoft.com/office/drawing/2014/main" id="{E0DB4D1E-71FB-4458-9ED1-08B3BE1DC305}"/>
              </a:ext>
            </a:extLst>
          </p:cNvPr>
          <p:cNvSpPr/>
          <p:nvPr/>
        </p:nvSpPr>
        <p:spPr>
          <a:xfrm rot="5400000">
            <a:off x="1183787" y="3381958"/>
            <a:ext cx="119899" cy="408796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 중괄호 29">
            <a:extLst>
              <a:ext uri="{FF2B5EF4-FFF2-40B4-BE49-F238E27FC236}">
                <a16:creationId xmlns:a16="http://schemas.microsoft.com/office/drawing/2014/main" id="{94B6729E-0D85-4483-85A2-EA62B5C0C9B1}"/>
              </a:ext>
            </a:extLst>
          </p:cNvPr>
          <p:cNvSpPr/>
          <p:nvPr/>
        </p:nvSpPr>
        <p:spPr>
          <a:xfrm rot="16200000">
            <a:off x="2027037" y="3612494"/>
            <a:ext cx="119899" cy="571710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 중괄호 30">
            <a:extLst>
              <a:ext uri="{FF2B5EF4-FFF2-40B4-BE49-F238E27FC236}">
                <a16:creationId xmlns:a16="http://schemas.microsoft.com/office/drawing/2014/main" id="{A4B0B652-B49E-4152-95FD-331BF9FB0B13}"/>
              </a:ext>
            </a:extLst>
          </p:cNvPr>
          <p:cNvSpPr/>
          <p:nvPr/>
        </p:nvSpPr>
        <p:spPr>
          <a:xfrm rot="10800000">
            <a:off x="1719633" y="3937735"/>
            <a:ext cx="119899" cy="571710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B8F2CA-F888-4B38-A0E7-BD868C4E530E}"/>
              </a:ext>
            </a:extLst>
          </p:cNvPr>
          <p:cNvSpPr txBox="1"/>
          <p:nvPr/>
        </p:nvSpPr>
        <p:spPr>
          <a:xfrm>
            <a:off x="784980" y="3218508"/>
            <a:ext cx="720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3 Pixels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8922C1-1432-4195-869B-FBFDF3E51170}"/>
              </a:ext>
            </a:extLst>
          </p:cNvPr>
          <p:cNvSpPr txBox="1"/>
          <p:nvPr/>
        </p:nvSpPr>
        <p:spPr>
          <a:xfrm>
            <a:off x="1779582" y="4071032"/>
            <a:ext cx="69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4 Pixels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FEDD7B-5860-4B11-9DC7-FC7FED120468}"/>
              </a:ext>
            </a:extLst>
          </p:cNvPr>
          <p:cNvSpPr txBox="1"/>
          <p:nvPr/>
        </p:nvSpPr>
        <p:spPr>
          <a:xfrm>
            <a:off x="986781" y="558277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pixel and</a:t>
            </a:r>
          </a:p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 the pixels used for interpolation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92912-1A74-4B63-9463-601EA9D0464D}"/>
              </a:ext>
            </a:extLst>
          </p:cNvPr>
          <p:cNvSpPr txBox="1"/>
          <p:nvPr/>
        </p:nvSpPr>
        <p:spPr>
          <a:xfrm>
            <a:off x="1503704" y="1958703"/>
            <a:ext cx="698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Modify reference range of motion vectors</a:t>
            </a:r>
          </a:p>
        </p:txBody>
      </p: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63D1EA91-DAAF-4EEF-992C-ED593EF54C36}"/>
              </a:ext>
            </a:extLst>
          </p:cNvPr>
          <p:cNvCxnSpPr>
            <a:cxnSpLocks/>
          </p:cNvCxnSpPr>
          <p:nvPr/>
        </p:nvCxnSpPr>
        <p:spPr>
          <a:xfrm>
            <a:off x="1177424" y="1866370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바닥글 개체 틀 4">
            <a:extLst>
              <a:ext uri="{FF2B5EF4-FFF2-40B4-BE49-F238E27FC236}">
                <a16:creationId xmlns:a16="http://schemas.microsoft.com/office/drawing/2014/main" id="{926539FF-2B3E-4B62-855E-B2CFE5A9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2234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8418A5-49AD-4647-8293-24B44EE2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MCTS Considerations (2/2)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EB7FDC-07EB-4F01-A4B2-3CF4359B5D2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Temporal Candidate of AMVP and MERGE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Temporal candidates : C3 and H block (right figure) 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Problem: cross the column boundary between tiles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D05D0A-1343-4C17-9DC0-6E1D1C0A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8" y="3439239"/>
            <a:ext cx="1674285" cy="1249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09CCF-A7F8-42D4-B8F9-BB075F2CB199}"/>
              </a:ext>
            </a:extLst>
          </p:cNvPr>
          <p:cNvSpPr txBox="1"/>
          <p:nvPr/>
        </p:nvSpPr>
        <p:spPr>
          <a:xfrm>
            <a:off x="1988313" y="5511534"/>
            <a:ext cx="476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Temporal candidate problem at column boundary between Tiles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381C65-0E96-4941-AB1E-CBB1CFA3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92" y="2793133"/>
            <a:ext cx="3454480" cy="2619686"/>
          </a:xfrm>
          <a:prstGeom prst="rect">
            <a:avLst/>
          </a:prstGeom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93033E4F-2943-4015-9AFC-ED2B5B690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36646"/>
              </p:ext>
            </p:extLst>
          </p:nvPr>
        </p:nvGraphicFramePr>
        <p:xfrm>
          <a:off x="698472" y="3439239"/>
          <a:ext cx="337793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969">
                  <a:extLst>
                    <a:ext uri="{9D8B030D-6E8A-4147-A177-3AD203B41FA5}">
                      <a16:colId xmlns:a16="http://schemas.microsoft.com/office/drawing/2014/main" val="2309484165"/>
                    </a:ext>
                  </a:extLst>
                </a:gridCol>
                <a:gridCol w="1688969">
                  <a:extLst>
                    <a:ext uri="{9D8B030D-6E8A-4147-A177-3AD203B41FA5}">
                      <a16:colId xmlns:a16="http://schemas.microsoft.com/office/drawing/2014/main" val="2029744833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06823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E1E7A98C-0DD6-40B1-BF8C-3D300AD2771A}"/>
              </a:ext>
            </a:extLst>
          </p:cNvPr>
          <p:cNvSpPr/>
          <p:nvPr/>
        </p:nvSpPr>
        <p:spPr>
          <a:xfrm>
            <a:off x="1942149" y="3834786"/>
            <a:ext cx="437954" cy="3828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</a:rPr>
              <a:t>PU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753E720-ADE2-4A91-8FF7-A777CDFB6473}"/>
              </a:ext>
            </a:extLst>
          </p:cNvPr>
          <p:cNvSpPr/>
          <p:nvPr/>
        </p:nvSpPr>
        <p:spPr>
          <a:xfrm>
            <a:off x="2387441" y="4217619"/>
            <a:ext cx="194114" cy="1693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>
                <a:solidFill>
                  <a:schemeClr val="tx1"/>
                </a:solidFill>
              </a:rPr>
              <a:t>H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0017508-6928-40B6-8C60-2273BE91A80D}"/>
              </a:ext>
            </a:extLst>
          </p:cNvPr>
          <p:cNvSpPr/>
          <p:nvPr/>
        </p:nvSpPr>
        <p:spPr>
          <a:xfrm>
            <a:off x="1713975" y="3699116"/>
            <a:ext cx="1097280" cy="807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DD6CF7E-3973-4600-8691-0FEFDD67D6B5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>
            <a:off x="2811255" y="4102976"/>
            <a:ext cx="195803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8A90A3-5575-47E0-8F72-80E41CF394B6}"/>
              </a:ext>
            </a:extLst>
          </p:cNvPr>
          <p:cNvSpPr txBox="1"/>
          <p:nvPr/>
        </p:nvSpPr>
        <p:spPr>
          <a:xfrm>
            <a:off x="1179451" y="3399901"/>
            <a:ext cx="769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Tile 1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9FBCF-3169-4013-8B52-0FEE371DFF1E}"/>
              </a:ext>
            </a:extLst>
          </p:cNvPr>
          <p:cNvSpPr txBox="1"/>
          <p:nvPr/>
        </p:nvSpPr>
        <p:spPr>
          <a:xfrm>
            <a:off x="2861082" y="3432554"/>
            <a:ext cx="769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Tile 2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12734-31C4-4D15-AF1E-FA7F34B21931}"/>
              </a:ext>
            </a:extLst>
          </p:cNvPr>
          <p:cNvSpPr txBox="1"/>
          <p:nvPr/>
        </p:nvSpPr>
        <p:spPr>
          <a:xfrm>
            <a:off x="1511957" y="2027496"/>
            <a:ext cx="813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Exclude H block at the column boundary between tiles</a:t>
            </a: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EB21F0B3-9D92-4800-8EC9-7DE263C0C6D6}"/>
              </a:ext>
            </a:extLst>
          </p:cNvPr>
          <p:cNvCxnSpPr>
            <a:cxnSpLocks/>
          </p:cNvCxnSpPr>
          <p:nvPr/>
        </p:nvCxnSpPr>
        <p:spPr>
          <a:xfrm>
            <a:off x="1179451" y="1935163"/>
            <a:ext cx="332506" cy="292388"/>
          </a:xfrm>
          <a:prstGeom prst="bentConnector3">
            <a:avLst>
              <a:gd name="adj1" fmla="val -442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바닥글 개체 틀 4">
            <a:extLst>
              <a:ext uri="{FF2B5EF4-FFF2-40B4-BE49-F238E27FC236}">
                <a16:creationId xmlns:a16="http://schemas.microsoft.com/office/drawing/2014/main" id="{5A08CE0B-4A73-4875-8EA1-B32AB32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87937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1C0655-5D16-4034-91B5-2BD9510C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Extraction Information Sets (EIS) SEI Message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DF44CC-3AC2-4DB7-9BFE-F08B088777A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r>
              <a:rPr lang="en-US" altLang="ko-KR" sz="2000" kern="1200"/>
              <a:t>E</a:t>
            </a:r>
            <a:r>
              <a:rPr lang="fr-FR" altLang="ko-KR" sz="2000" kern="1200"/>
              <a:t>xtraction Information Sets (EIS) SEI Message</a:t>
            </a:r>
            <a:endParaRPr lang="en-US" altLang="ko-KR" sz="2000" kern="1200"/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Contains replacement parameter set (max: around 2000 MCTS sets)</a:t>
            </a:r>
          </a:p>
          <a:p>
            <a:pPr lvl="1" indent="-34290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altLang="ko-KR" sz="2000" kern="1200"/>
              <a:t>MCTS set contains a set of tiles to be extracted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en-US" altLang="ko-KR" sz="2000" kern="1200"/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Char char="v"/>
            </a:pPr>
            <a:endParaRPr lang="ko-KR" altLang="en-US" sz="2000" kern="12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B8A4C4-1526-4E5C-B267-FABC36A5A4D4}"/>
              </a:ext>
            </a:extLst>
          </p:cNvPr>
          <p:cNvSpPr/>
          <p:nvPr/>
        </p:nvSpPr>
        <p:spPr>
          <a:xfrm>
            <a:off x="527770" y="4935574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VPS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F0E0CE-59F1-4A23-B2B7-6375F9530D94}"/>
              </a:ext>
            </a:extLst>
          </p:cNvPr>
          <p:cNvSpPr/>
          <p:nvPr/>
        </p:nvSpPr>
        <p:spPr>
          <a:xfrm>
            <a:off x="1794868" y="493557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2E0FD15-0D10-427B-A2E2-7C9290B1A69B}"/>
              </a:ext>
            </a:extLst>
          </p:cNvPr>
          <p:cNvSpPr/>
          <p:nvPr/>
        </p:nvSpPr>
        <p:spPr>
          <a:xfrm>
            <a:off x="3061966" y="4935573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PPS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589584-182C-4E71-8103-04CA4145E037}"/>
              </a:ext>
            </a:extLst>
          </p:cNvPr>
          <p:cNvSpPr/>
          <p:nvPr/>
        </p:nvSpPr>
        <p:spPr>
          <a:xfrm>
            <a:off x="4329064" y="4934226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 SEI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823A2C6-7594-4D7D-B238-162D2B9F348D}"/>
              </a:ext>
            </a:extLst>
          </p:cNvPr>
          <p:cNvSpPr/>
          <p:nvPr/>
        </p:nvSpPr>
        <p:spPr>
          <a:xfrm>
            <a:off x="5596162" y="4934225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647027-6A03-4042-BB81-1A4391DAE479}"/>
              </a:ext>
            </a:extLst>
          </p:cNvPr>
          <p:cNvSpPr/>
          <p:nvPr/>
        </p:nvSpPr>
        <p:spPr>
          <a:xfrm>
            <a:off x="6863260" y="4934225"/>
            <a:ext cx="1191987" cy="3135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/ 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2C1CD-1A0D-4F49-BBFA-C6678D6398D8}"/>
              </a:ext>
            </a:extLst>
          </p:cNvPr>
          <p:cNvSpPr txBox="1"/>
          <p:nvPr/>
        </p:nvSpPr>
        <p:spPr>
          <a:xfrm>
            <a:off x="8055247" y="4724514"/>
            <a:ext cx="38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1A7A7F7D-0F0B-4655-BCCD-142F787064A0}"/>
              </a:ext>
            </a:extLst>
          </p:cNvPr>
          <p:cNvSpPr/>
          <p:nvPr/>
        </p:nvSpPr>
        <p:spPr>
          <a:xfrm rot="16200000">
            <a:off x="1016953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DF625-B28B-4C2C-B724-532977A51D08}"/>
              </a:ext>
            </a:extLst>
          </p:cNvPr>
          <p:cNvSpPr txBox="1"/>
          <p:nvPr/>
        </p:nvSpPr>
        <p:spPr>
          <a:xfrm>
            <a:off x="662433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왼쪽 중괄호 12">
            <a:extLst>
              <a:ext uri="{FF2B5EF4-FFF2-40B4-BE49-F238E27FC236}">
                <a16:creationId xmlns:a16="http://schemas.microsoft.com/office/drawing/2014/main" id="{69F4D6FC-CCC1-42DA-9237-FC11AD6E4E96}"/>
              </a:ext>
            </a:extLst>
          </p:cNvPr>
          <p:cNvSpPr/>
          <p:nvPr/>
        </p:nvSpPr>
        <p:spPr>
          <a:xfrm rot="16200000">
            <a:off x="4193858" y="1997991"/>
            <a:ext cx="215796" cy="7506981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2D3E5-434A-41ED-BEEC-45C5B98CFE2F}"/>
              </a:ext>
            </a:extLst>
          </p:cNvPr>
          <p:cNvSpPr txBox="1"/>
          <p:nvPr/>
        </p:nvSpPr>
        <p:spPr>
          <a:xfrm>
            <a:off x="2683823" y="5859380"/>
            <a:ext cx="320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Bitstream before extraction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왼쪽 중괄호 14">
            <a:extLst>
              <a:ext uri="{FF2B5EF4-FFF2-40B4-BE49-F238E27FC236}">
                <a16:creationId xmlns:a16="http://schemas.microsoft.com/office/drawing/2014/main" id="{36CF2835-E9CE-48D4-A95F-06B934CCE98F}"/>
              </a:ext>
            </a:extLst>
          </p:cNvPr>
          <p:cNvSpPr/>
          <p:nvPr/>
        </p:nvSpPr>
        <p:spPr>
          <a:xfrm rot="16200000">
            <a:off x="2287135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E9C2F-E58B-4EDA-AD8C-52E6D4262FA8}"/>
              </a:ext>
            </a:extLst>
          </p:cNvPr>
          <p:cNvSpPr txBox="1"/>
          <p:nvPr/>
        </p:nvSpPr>
        <p:spPr>
          <a:xfrm>
            <a:off x="1932615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왼쪽 중괄호 16">
            <a:extLst>
              <a:ext uri="{FF2B5EF4-FFF2-40B4-BE49-F238E27FC236}">
                <a16:creationId xmlns:a16="http://schemas.microsoft.com/office/drawing/2014/main" id="{8CBD4831-E44E-4BA8-A3D6-E8A943E13E72}"/>
              </a:ext>
            </a:extLst>
          </p:cNvPr>
          <p:cNvSpPr/>
          <p:nvPr/>
        </p:nvSpPr>
        <p:spPr>
          <a:xfrm rot="16200000">
            <a:off x="3554233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39142-ACEB-4E44-A139-037E507C8E16}"/>
              </a:ext>
            </a:extLst>
          </p:cNvPr>
          <p:cNvSpPr txBox="1"/>
          <p:nvPr/>
        </p:nvSpPr>
        <p:spPr>
          <a:xfrm>
            <a:off x="3199713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왼쪽 중괄호 18">
            <a:extLst>
              <a:ext uri="{FF2B5EF4-FFF2-40B4-BE49-F238E27FC236}">
                <a16:creationId xmlns:a16="http://schemas.microsoft.com/office/drawing/2014/main" id="{F996B100-2624-4DF4-81F1-1D673D5B2439}"/>
              </a:ext>
            </a:extLst>
          </p:cNvPr>
          <p:cNvSpPr/>
          <p:nvPr/>
        </p:nvSpPr>
        <p:spPr>
          <a:xfrm rot="16200000">
            <a:off x="4818247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F6055-BBA6-4FFD-A553-75F16345EC9D}"/>
              </a:ext>
            </a:extLst>
          </p:cNvPr>
          <p:cNvSpPr txBox="1"/>
          <p:nvPr/>
        </p:nvSpPr>
        <p:spPr>
          <a:xfrm>
            <a:off x="4463727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왼쪽 중괄호 20">
            <a:extLst>
              <a:ext uri="{FF2B5EF4-FFF2-40B4-BE49-F238E27FC236}">
                <a16:creationId xmlns:a16="http://schemas.microsoft.com/office/drawing/2014/main" id="{1EF8B640-85BB-41A6-9BF8-586FDEE8DE4A}"/>
              </a:ext>
            </a:extLst>
          </p:cNvPr>
          <p:cNvSpPr/>
          <p:nvPr/>
        </p:nvSpPr>
        <p:spPr>
          <a:xfrm rot="16200000">
            <a:off x="7350268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E6A0DC-8066-4EE1-88F7-75681B8C5CB6}"/>
              </a:ext>
            </a:extLst>
          </p:cNvPr>
          <p:cNvSpPr txBox="1"/>
          <p:nvPr/>
        </p:nvSpPr>
        <p:spPr>
          <a:xfrm>
            <a:off x="6995748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왼쪽 중괄호 22">
            <a:extLst>
              <a:ext uri="{FF2B5EF4-FFF2-40B4-BE49-F238E27FC236}">
                <a16:creationId xmlns:a16="http://schemas.microsoft.com/office/drawing/2014/main" id="{CE2CB6B8-A06B-4919-9D3A-85D7E00E208B}"/>
              </a:ext>
            </a:extLst>
          </p:cNvPr>
          <p:cNvSpPr/>
          <p:nvPr/>
        </p:nvSpPr>
        <p:spPr>
          <a:xfrm rot="16200000">
            <a:off x="6082261" y="4760726"/>
            <a:ext cx="215796" cy="1189812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D7B14-6044-4CDB-BFA1-7E4C5CDCEB91}"/>
              </a:ext>
            </a:extLst>
          </p:cNvPr>
          <p:cNvSpPr txBox="1"/>
          <p:nvPr/>
        </p:nvSpPr>
        <p:spPr>
          <a:xfrm>
            <a:off x="5727741" y="5415732"/>
            <a:ext cx="9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NAL Unit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D260E-FA3C-41FD-AF1D-BA10892F975A}"/>
              </a:ext>
            </a:extLst>
          </p:cNvPr>
          <p:cNvSpPr txBox="1"/>
          <p:nvPr/>
        </p:nvSpPr>
        <p:spPr>
          <a:xfrm>
            <a:off x="4564488" y="3150003"/>
            <a:ext cx="1917583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latinLnBrk="1"/>
            <a:endParaRPr lang="en-US" altLang="ko-KR" sz="1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D351F32-CD7A-449E-B545-5E7D05C04AD6}"/>
              </a:ext>
            </a:extLst>
          </p:cNvPr>
          <p:cNvSpPr/>
          <p:nvPr/>
        </p:nvSpPr>
        <p:spPr>
          <a:xfrm>
            <a:off x="4421198" y="2278445"/>
            <a:ext cx="4306507" cy="22441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51E7AF7-2F35-46FC-9F9F-9DF9A6B199ED}"/>
              </a:ext>
            </a:extLst>
          </p:cNvPr>
          <p:cNvSpPr/>
          <p:nvPr/>
        </p:nvSpPr>
        <p:spPr>
          <a:xfrm>
            <a:off x="4564489" y="2817731"/>
            <a:ext cx="1913568" cy="332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 Set ( 1 ~ 2048) </a:t>
            </a:r>
            <a:endParaRPr lang="ko-KR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79FE58B-907E-4367-AE63-6074A7E31532}"/>
              </a:ext>
            </a:extLst>
          </p:cNvPr>
          <p:cNvSpPr/>
          <p:nvPr/>
        </p:nvSpPr>
        <p:spPr>
          <a:xfrm>
            <a:off x="4717021" y="3248920"/>
            <a:ext cx="479834" cy="3322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5596B2-8987-4F0F-9161-1A73113EA387}"/>
              </a:ext>
            </a:extLst>
          </p:cNvPr>
          <p:cNvSpPr txBox="1"/>
          <p:nvPr/>
        </p:nvSpPr>
        <p:spPr>
          <a:xfrm>
            <a:off x="4956938" y="3276556"/>
            <a:ext cx="152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MCTS index1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FD20CBA-AD3A-4D01-A34C-53198DAAD29E}"/>
              </a:ext>
            </a:extLst>
          </p:cNvPr>
          <p:cNvSpPr/>
          <p:nvPr/>
        </p:nvSpPr>
        <p:spPr>
          <a:xfrm>
            <a:off x="4717021" y="3619487"/>
            <a:ext cx="479834" cy="3322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Tile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8767EA-26E5-4248-BDE2-03D7286AB02D}"/>
              </a:ext>
            </a:extLst>
          </p:cNvPr>
          <p:cNvSpPr txBox="1"/>
          <p:nvPr/>
        </p:nvSpPr>
        <p:spPr>
          <a:xfrm>
            <a:off x="4956938" y="3647123"/>
            <a:ext cx="152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MCTS index2</a:t>
            </a:r>
            <a:endParaRPr lang="ko-K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842EAB-56C6-4865-8265-EFF46AC0EDCB}"/>
              </a:ext>
            </a:extLst>
          </p:cNvPr>
          <p:cNvSpPr txBox="1"/>
          <p:nvPr/>
        </p:nvSpPr>
        <p:spPr>
          <a:xfrm rot="5400000">
            <a:off x="5234128" y="3955149"/>
            <a:ext cx="448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4483990-279C-4040-924F-E78A108D1C3D}"/>
              </a:ext>
            </a:extLst>
          </p:cNvPr>
          <p:cNvSpPr/>
          <p:nvPr/>
        </p:nvSpPr>
        <p:spPr>
          <a:xfrm>
            <a:off x="4421197" y="2278445"/>
            <a:ext cx="430650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Information Set (1 ~ 2048)</a:t>
            </a:r>
            <a:endParaRPr lang="ko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891974-35A8-4F43-AB97-37502A2F9C50}"/>
              </a:ext>
            </a:extLst>
          </p:cNvPr>
          <p:cNvSpPr txBox="1"/>
          <p:nvPr/>
        </p:nvSpPr>
        <p:spPr>
          <a:xfrm>
            <a:off x="6681760" y="3248920"/>
            <a:ext cx="19135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VPS, SPS, PPS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BD1A5F9-E8BC-479A-9E7A-465DAEBD3768}"/>
              </a:ext>
            </a:extLst>
          </p:cNvPr>
          <p:cNvSpPr/>
          <p:nvPr/>
        </p:nvSpPr>
        <p:spPr>
          <a:xfrm>
            <a:off x="6681760" y="2916648"/>
            <a:ext cx="1913568" cy="332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Set (1)</a:t>
            </a:r>
            <a:endParaRPr lang="ko-KR" alt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FE033B-15F2-4648-A559-DDFED450DC10}"/>
              </a:ext>
            </a:extLst>
          </p:cNvPr>
          <p:cNvSpPr txBox="1"/>
          <p:nvPr/>
        </p:nvSpPr>
        <p:spPr>
          <a:xfrm>
            <a:off x="6681760" y="4039430"/>
            <a:ext cx="19135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latinLnBrk="1"/>
            <a:r>
              <a:rPr lang="en-US" altLang="ko-KR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Slice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797B1FF5-4AC1-40D9-9247-9E07B841E55D}"/>
                  </a:ext>
                </a:extLst>
              </p:cNvPr>
              <p:cNvSpPr/>
              <p:nvPr/>
            </p:nvSpPr>
            <p:spPr>
              <a:xfrm>
                <a:off x="6681760" y="3707158"/>
                <a:ext cx="1913568" cy="3322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Slice Reordering </a:t>
                </a:r>
              </a:p>
              <a:p>
                <a:pPr algn="ctr"/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n 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ko-KR" alt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 Set)</a:t>
                </a:r>
                <a:endParaRPr lang="ko-KR" altLang="en-US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797B1FF5-4AC1-40D9-9247-9E07B841E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760" y="3707158"/>
                <a:ext cx="1913568" cy="332272"/>
              </a:xfrm>
              <a:prstGeom prst="rect">
                <a:avLst/>
              </a:prstGeom>
              <a:blipFill>
                <a:blip r:embed="rId2"/>
                <a:stretch>
                  <a:fillRect t="-17544" b="-29825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D713A588-B0F1-4E4C-BB04-4D76306E0382}"/>
              </a:ext>
            </a:extLst>
          </p:cNvPr>
          <p:cNvSpPr/>
          <p:nvPr/>
        </p:nvSpPr>
        <p:spPr>
          <a:xfrm rot="10800000">
            <a:off x="4715583" y="4522577"/>
            <a:ext cx="428175" cy="3999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39" name="Table 6">
            <a:extLst>
              <a:ext uri="{FF2B5EF4-FFF2-40B4-BE49-F238E27FC236}">
                <a16:creationId xmlns:a16="http://schemas.microsoft.com/office/drawing/2014/main" id="{8A3FEBF5-D560-44EC-8F4D-CF6622E5B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18523"/>
              </p:ext>
            </p:extLst>
          </p:nvPr>
        </p:nvGraphicFramePr>
        <p:xfrm>
          <a:off x="96025" y="2714764"/>
          <a:ext cx="3974881" cy="1076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06"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Parameter set 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Replacement Information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65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VPS</a:t>
                      </a:r>
                      <a:endParaRPr lang="ko-KR" alt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Level and Tier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06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SPS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Picture Resolution</a:t>
                      </a:r>
                      <a:endParaRPr 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06">
                <a:tc>
                  <a:txBody>
                    <a:bodyPr/>
                    <a:lstStyle/>
                    <a:p>
                      <a:pPr marL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PPS</a:t>
                      </a:r>
                      <a:endParaRPr lang="ko-KR" altLang="en-US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1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Tile Partition</a:t>
                      </a:r>
                    </a:p>
                  </a:txBody>
                  <a:tcPr marL="77069" marR="770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2AAFFEC-F887-4051-B379-B00A2FEFF404}"/>
              </a:ext>
            </a:extLst>
          </p:cNvPr>
          <p:cNvCxnSpPr>
            <a:cxnSpLocks/>
          </p:cNvCxnSpPr>
          <p:nvPr/>
        </p:nvCxnSpPr>
        <p:spPr>
          <a:xfrm flipH="1">
            <a:off x="4263507" y="2283780"/>
            <a:ext cx="2624" cy="22319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D6D2E78-95F3-4EF0-A396-EDABE8BB087B}"/>
              </a:ext>
            </a:extLst>
          </p:cNvPr>
          <p:cNvCxnSpPr>
            <a:cxnSpLocks/>
          </p:cNvCxnSpPr>
          <p:nvPr/>
        </p:nvCxnSpPr>
        <p:spPr>
          <a:xfrm flipV="1">
            <a:off x="6215" y="4515764"/>
            <a:ext cx="4257292" cy="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2B4B2FF-2629-4D7F-90E1-DD0F8D16BF87}"/>
              </a:ext>
            </a:extLst>
          </p:cNvPr>
          <p:cNvSpPr txBox="1"/>
          <p:nvPr/>
        </p:nvSpPr>
        <p:spPr>
          <a:xfrm>
            <a:off x="446242" y="3924122"/>
            <a:ext cx="326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Information of Parameter Set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바닥글 개체 틀 4">
            <a:extLst>
              <a:ext uri="{FF2B5EF4-FFF2-40B4-BE49-F238E27FC236}">
                <a16:creationId xmlns:a16="http://schemas.microsoft.com/office/drawing/2014/main" id="{F7DFE931-2EB3-433D-A51F-E74EBA41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3079-18-0045-00-0003</a:t>
            </a:r>
          </a:p>
        </p:txBody>
      </p:sp>
    </p:spTree>
    <p:extLst>
      <p:ext uri="{BB962C8B-B14F-4D97-AF65-F5344CB8AC3E}">
        <p14:creationId xmlns:p14="http://schemas.microsoft.com/office/powerpoint/2010/main" val="3406550768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755A8B-04C8-4131-A0B3-79C640392FF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24699</TotalTime>
  <Words>1130</Words>
  <Application>Microsoft Office PowerPoint</Application>
  <PresentationFormat>On-screen Show (4:3)</PresentationFormat>
  <Paragraphs>326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Myriad Pro</vt:lpstr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Office 테마</vt:lpstr>
      <vt:lpstr>Viewport-based 360 Video Streaming:</vt:lpstr>
      <vt:lpstr>Introduction</vt:lpstr>
      <vt:lpstr>Viewport Independent vs Viewport Dependent</vt:lpstr>
      <vt:lpstr>Keypoint for Viewport Dependent Streaming</vt:lpstr>
      <vt:lpstr>Proposed Motion Constraint Tile Sets</vt:lpstr>
      <vt:lpstr>MCTS with HEVC and SHVC - Structure</vt:lpstr>
      <vt:lpstr>MCTS Considerations (1/2)</vt:lpstr>
      <vt:lpstr>MCTS Considerations (2/2)</vt:lpstr>
      <vt:lpstr>Extraction Information Sets (EIS) SEI Message</vt:lpstr>
      <vt:lpstr> NAL Bitstream Extractor: Fucntional Flow </vt:lpstr>
      <vt:lpstr>Implemented Renderer and Player</vt:lpstr>
      <vt:lpstr>Experimental Results (1/2)</vt:lpstr>
      <vt:lpstr>Experimental Results (2/2)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Ryu Eun-Seok</cp:lastModifiedBy>
  <cp:revision>1207</cp:revision>
  <cp:lastPrinted>2016-12-01T17:59:37Z</cp:lastPrinted>
  <dcterms:created xsi:type="dcterms:W3CDTF">2012-05-10T18:03:06Z</dcterms:created>
  <dcterms:modified xsi:type="dcterms:W3CDTF">2018-10-07T18:30:11Z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