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3"/>
  </p:notesMasterIdLst>
  <p:handoutMasterIdLst>
    <p:handoutMasterId r:id="rId24"/>
  </p:handoutMasterIdLst>
  <p:sldIdLst>
    <p:sldId id="325" r:id="rId4"/>
    <p:sldId id="365" r:id="rId5"/>
    <p:sldId id="366" r:id="rId6"/>
    <p:sldId id="390" r:id="rId7"/>
    <p:sldId id="358" r:id="rId8"/>
    <p:sldId id="380" r:id="rId9"/>
    <p:sldId id="375" r:id="rId10"/>
    <p:sldId id="373" r:id="rId11"/>
    <p:sldId id="374" r:id="rId12"/>
    <p:sldId id="378" r:id="rId13"/>
    <p:sldId id="381" r:id="rId14"/>
    <p:sldId id="385" r:id="rId15"/>
    <p:sldId id="382" r:id="rId16"/>
    <p:sldId id="384" r:id="rId17"/>
    <p:sldId id="388" r:id="rId18"/>
    <p:sldId id="383" r:id="rId19"/>
    <p:sldId id="386" r:id="rId20"/>
    <p:sldId id="389" r:id="rId21"/>
    <p:sldId id="35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46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3-18-0006-00-0000-Session #4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7" name="Picture 23" descr="IEEE_SA_Bar_Graphic_long_rgb"/>
          <p:cNvPicPr>
            <a:picLocks noChangeAspect="1" noChangeArrowheads="1"/>
          </p:cNvPicPr>
          <p:nvPr userDrawn="1"/>
        </p:nvPicPr>
        <p:blipFill>
          <a:blip r:embed="rId2"/>
          <a:srcRect/>
          <a:stretch>
            <a:fillRect/>
          </a:stretch>
        </p:blipFill>
        <p:spPr bwMode="auto">
          <a:xfrm>
            <a:off x="0" y="6172200"/>
            <a:ext cx="9144000" cy="438150"/>
          </a:xfrm>
          <a:prstGeom prst="rect">
            <a:avLst/>
          </a:prstGeom>
          <a:noFill/>
          <a:ln w="9525">
            <a:noFill/>
            <a:miter lim="800000"/>
            <a:headEnd/>
            <a:tailEnd/>
          </a:ln>
        </p:spPr>
      </p:pic>
      <p:pic>
        <p:nvPicPr>
          <p:cNvPr id="8"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3-18-0006-00-0000-Session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3-18-0006-00-0000-Session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3-18-0006-00-0000-Session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3-18-0006-00-0000-Session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3-18-0006-00-0000-Session #4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3-18-0006-00-0000-Session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3-18-0006-00-0000-Session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3-18-0006-00-0000-Session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3-18-0006-00-0000-Session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3-18-0006-00-0000-Session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g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3-18-0006-00-0000-Session #4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3-18-0006-00-0000-Session #4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0" name="Picture 23" descr="IEEE_SA_Bar_Graphic_long_rgb"/>
          <p:cNvPicPr>
            <a:picLocks noChangeAspect="1" noChangeArrowheads="1"/>
          </p:cNvPicPr>
          <p:nvPr userDrawn="1"/>
        </p:nvPicPr>
        <p:blipFill>
          <a:blip r:embed="rId14"/>
          <a:srcRect/>
          <a:stretch>
            <a:fillRect/>
          </a:stretch>
        </p:blipFill>
        <p:spPr bwMode="auto">
          <a:xfrm>
            <a:off x="0" y="6172200"/>
            <a:ext cx="9144000" cy="438150"/>
          </a:xfrm>
          <a:prstGeom prst="rect">
            <a:avLst/>
          </a:prstGeom>
          <a:noFill/>
          <a:ln w="9525">
            <a:noFill/>
            <a:miter lim="800000"/>
            <a:headEnd/>
            <a:tailEnd/>
          </a:ln>
        </p:spPr>
      </p:pic>
      <p:pic>
        <p:nvPicPr>
          <p:cNvPr id="11" name="Picture 24" descr="IEEE_white"/>
          <p:cNvPicPr>
            <a:picLocks noChangeAspect="1" noChangeArrowheads="1"/>
          </p:cNvPicPr>
          <p:nvPr userDrawn="1"/>
        </p:nvPicPr>
        <p:blipFill>
          <a:blip r:embed="rId15"/>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5A2B2D63-0F37-4A8D-8B56-A7381688A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58190" y="152401"/>
            <a:ext cx="871509" cy="666749"/>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3-18-0006-00-0000-Session #4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P3079</a:t>
            </a:r>
            <a:r>
              <a:rPr lang="ko-KR" altLang="en-US" dirty="0"/>
              <a:t> </a:t>
            </a:r>
            <a:r>
              <a:rPr lang="en-US" altLang="ko-KR" dirty="0"/>
              <a:t>Session</a:t>
            </a:r>
            <a:r>
              <a:rPr lang="ko-KR" altLang="en-US" dirty="0"/>
              <a:t> </a:t>
            </a:r>
            <a:r>
              <a:rPr lang="en-US" altLang="ko-KR" dirty="0"/>
              <a:t>#4</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[Dillon </a:t>
            </a:r>
            <a:r>
              <a:rPr lang="en-US" dirty="0" err="1"/>
              <a:t>Seo</a:t>
            </a:r>
            <a:r>
              <a:rPr lang="en-US" dirty="0"/>
              <a:t> / </a:t>
            </a:r>
            <a:r>
              <a:rPr lang="en-US" dirty="0" err="1"/>
              <a:t>VoleR</a:t>
            </a:r>
            <a:r>
              <a:rPr lang="en-US" dirty="0"/>
              <a:t> Creative]</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r>
              <a:rPr lang="en-US"/>
              <a:t>3-18-0006-00-0000-Session #4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#1 through #4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340885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3" name="바닥글 개체 틀 2">
            <a:extLst>
              <a:ext uri="{FF2B5EF4-FFF2-40B4-BE49-F238E27FC236}">
                <a16:creationId xmlns:a16="http://schemas.microsoft.com/office/drawing/2014/main" id="{86B733D5-EE24-4712-811B-D8E304B0B57D}"/>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8947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3" name="바닥글 개체 틀 2">
            <a:extLst>
              <a:ext uri="{FF2B5EF4-FFF2-40B4-BE49-F238E27FC236}">
                <a16:creationId xmlns:a16="http://schemas.microsoft.com/office/drawing/2014/main" id="{71C0DD78-02E9-4160-94AE-E69E6F8A15E4}"/>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Tree>
    <p:extLst>
      <p:ext uri="{BB962C8B-B14F-4D97-AF65-F5344CB8AC3E}">
        <p14:creationId xmlns:p14="http://schemas.microsoft.com/office/powerpoint/2010/main" val="348833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P3079 Meetings</a:t>
            </a:r>
            <a:endParaRPr lang="ko-KR" altLang="en-US" dirty="0"/>
          </a:p>
        </p:txBody>
      </p:sp>
      <p:sp>
        <p:nvSpPr>
          <p:cNvPr id="3" name="바닥글 개체 틀 2">
            <a:extLst>
              <a:ext uri="{FF2B5EF4-FFF2-40B4-BE49-F238E27FC236}">
                <a16:creationId xmlns:a16="http://schemas.microsoft.com/office/drawing/2014/main" id="{E5A26EFC-3656-4DE8-9A4D-ADD3ECE2519B}"/>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P3079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P3079 Working Group membership is by individual; “Working Group members shall participate in the consensus process in a manner consistent with their professional expert opinion as individuals, and not as organizational representatives”. (subclause 4.2.1 “Establishment”, of the IEEE P3079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P3079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P3079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P3079 meetings, you accept these requirements.  If you do not agree to these policies then you shall not participate.</a:t>
            </a:r>
          </a:p>
        </p:txBody>
      </p:sp>
    </p:spTree>
    <p:extLst>
      <p:ext uri="{BB962C8B-B14F-4D97-AF65-F5344CB8AC3E}">
        <p14:creationId xmlns:p14="http://schemas.microsoft.com/office/powerpoint/2010/main" val="394891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3" name="바닥글 개체 틀 2">
            <a:extLst>
              <a:ext uri="{FF2B5EF4-FFF2-40B4-BE49-F238E27FC236}">
                <a16:creationId xmlns:a16="http://schemas.microsoft.com/office/drawing/2014/main" id="{8D791E93-71EC-4F2A-AF2E-A94A0C347063}"/>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Tree>
    <p:extLst>
      <p:ext uri="{BB962C8B-B14F-4D97-AF65-F5344CB8AC3E}">
        <p14:creationId xmlns:p14="http://schemas.microsoft.com/office/powerpoint/2010/main" val="315691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3" name="바닥글 개체 틀 2">
            <a:extLst>
              <a:ext uri="{FF2B5EF4-FFF2-40B4-BE49-F238E27FC236}">
                <a16:creationId xmlns:a16="http://schemas.microsoft.com/office/drawing/2014/main" id="{86C02853-FEF6-4D77-9D79-BE07D2AED37F}"/>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Bylaws require </a:t>
            </a:r>
            <a:r>
              <a:rPr kumimoji="0" lang="en-US" sz="2800" b="1" i="1" u="sng" strike="noStrike" kern="0" cap="none" spc="0" normalizeH="0" baseline="0" noProof="0">
                <a:ln>
                  <a:noFill/>
                </a:ln>
                <a:solidFill>
                  <a:srgbClr val="3333CC"/>
                </a:solidFill>
                <a:effectLst/>
                <a:uLnTx/>
                <a:uFillTx/>
                <a:latin typeface="Arial" charset="0"/>
                <a:ea typeface="+mn-ea"/>
                <a:cs typeface="+mn-cs"/>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Standards accomplishes </a:t>
            </a:r>
            <a:r>
              <a:rPr kumimoji="0" lang="en-US" sz="2800" b="1" i="0" u="sng" strike="noStrike" kern="0" cap="none" spc="0" normalizeH="0" baseline="0" noProof="0">
                <a:ln>
                  <a:noFill/>
                </a:ln>
                <a:solidFill>
                  <a:srgbClr val="3333CC"/>
                </a:solidFill>
                <a:effectLst/>
                <a:uLnTx/>
                <a:uFillTx/>
                <a:latin typeface="Arial" charset="0"/>
                <a:ea typeface="+mn-ea"/>
                <a:cs typeface="+mn-cs"/>
              </a:rPr>
              <a:t>transfer of copyright ownership through the Project Authorization Request (PAR) process</a:t>
            </a:r>
            <a:endParaRPr kumimoji="0" lang="en-US" sz="2800" b="1" i="0" u="sng" strike="noStrike" kern="0" cap="none" spc="0" normalizeH="0" baseline="0" noProof="0" dirty="0">
              <a:ln>
                <a:noFill/>
              </a:ln>
              <a:solidFill>
                <a:srgbClr val="3333CC"/>
              </a:solidFill>
              <a:effectLst/>
              <a:uLnTx/>
              <a:uFillTx/>
              <a:latin typeface="Arial" charset="0"/>
              <a:ea typeface="+mn-ea"/>
              <a:cs typeface="+mn-cs"/>
            </a:endParaRPr>
          </a:p>
        </p:txBody>
      </p:sp>
    </p:spTree>
    <p:extLst>
      <p:ext uri="{BB962C8B-B14F-4D97-AF65-F5344CB8AC3E}">
        <p14:creationId xmlns:p14="http://schemas.microsoft.com/office/powerpoint/2010/main" val="257805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3" name="바닥글 개체 틀 2">
            <a:extLst>
              <a:ext uri="{FF2B5EF4-FFF2-40B4-BE49-F238E27FC236}">
                <a16:creationId xmlns:a16="http://schemas.microsoft.com/office/drawing/2014/main" id="{5DB0AD81-7329-4943-A7C3-DDFD1C15BFDA}"/>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304800" y="914400"/>
            <a:ext cx="85344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Arial" charset="0"/>
            </a:endParaRPr>
          </a:p>
          <a:p>
            <a:pPr>
              <a:lnSpc>
                <a:spcPct val="80000"/>
              </a:lnSpc>
            </a:pPr>
            <a:r>
              <a:rPr lang="en-US" sz="2800" kern="0" dirty="0">
                <a:latin typeface="Arial" charset="0"/>
              </a:rPr>
              <a:t>Working Group Status</a:t>
            </a:r>
          </a:p>
          <a:p>
            <a:pPr lvl="2">
              <a:lnSpc>
                <a:spcPct val="80000"/>
              </a:lnSpc>
              <a:buFontTx/>
              <a:buNone/>
            </a:pPr>
            <a:endParaRPr lang="en-US" sz="1200" kern="0" dirty="0">
              <a:latin typeface="Arial" charset="0"/>
            </a:endParaRPr>
          </a:p>
          <a:p>
            <a:pPr lvl="1">
              <a:lnSpc>
                <a:spcPct val="80000"/>
              </a:lnSpc>
            </a:pPr>
            <a:endParaRPr lang="en-US" sz="2400" kern="0" dirty="0">
              <a:latin typeface="Arial" charset="0"/>
            </a:endParaRPr>
          </a:p>
          <a:p>
            <a:pPr lvl="1">
              <a:lnSpc>
                <a:spcPct val="80000"/>
              </a:lnSpc>
            </a:pPr>
            <a:r>
              <a:rPr lang="en-US" sz="2400" kern="0" dirty="0">
                <a:latin typeface="Arial" charset="0"/>
              </a:rPr>
              <a:t>Terms and Definition</a:t>
            </a:r>
          </a:p>
          <a:p>
            <a:pPr lvl="1">
              <a:lnSpc>
                <a:spcPct val="80000"/>
              </a:lnSpc>
            </a:pPr>
            <a:endParaRPr lang="en-US" sz="2400" kern="0" dirty="0">
              <a:latin typeface="Arial" charset="0"/>
            </a:endParaRPr>
          </a:p>
          <a:p>
            <a:pPr lvl="1">
              <a:lnSpc>
                <a:spcPct val="80000"/>
              </a:lnSpc>
            </a:pPr>
            <a:r>
              <a:rPr lang="en-US" sz="2400" kern="0" dirty="0" err="1">
                <a:latin typeface="Arial" charset="0"/>
                <a:cs typeface="Arial" charset="0"/>
              </a:rPr>
              <a:t>Usecases</a:t>
            </a:r>
            <a:r>
              <a:rPr lang="en-US" sz="2400" kern="0" dirty="0">
                <a:latin typeface="Arial" charset="0"/>
                <a:cs typeface="Arial" charset="0"/>
              </a:rPr>
              <a:t> and scenarios of each TGs.</a:t>
            </a:r>
            <a:endParaRPr lang="en-US" sz="1600" kern="0" dirty="0">
              <a:latin typeface="Arial" charset="0"/>
              <a:cs typeface="Arial" charset="0"/>
            </a:endParaRPr>
          </a:p>
        </p:txBody>
      </p:sp>
    </p:spTree>
    <p:extLst>
      <p:ext uri="{BB962C8B-B14F-4D97-AF65-F5344CB8AC3E}">
        <p14:creationId xmlns:p14="http://schemas.microsoft.com/office/powerpoint/2010/main" val="18750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October Meeting</a:t>
            </a:r>
            <a:endParaRPr lang="ko-KR" altLang="en-US" dirty="0"/>
          </a:p>
        </p:txBody>
      </p:sp>
      <p:sp>
        <p:nvSpPr>
          <p:cNvPr id="3" name="바닥글 개체 틀 2">
            <a:extLst>
              <a:ext uri="{FF2B5EF4-FFF2-40B4-BE49-F238E27FC236}">
                <a16:creationId xmlns:a16="http://schemas.microsoft.com/office/drawing/2014/main" id="{3661D3D1-7F8F-41B5-8AA1-867881F03EB7}"/>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342900" y="990600"/>
            <a:ext cx="84582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Arial" charset="0"/>
              </a:rPr>
              <a:t>Work/discussion on </a:t>
            </a:r>
          </a:p>
          <a:p>
            <a:pPr lvl="1">
              <a:lnSpc>
                <a:spcPct val="150000"/>
              </a:lnSpc>
            </a:pPr>
            <a:r>
              <a:rPr lang="en-US" sz="2400" kern="0" dirty="0">
                <a:latin typeface="Arial" charset="0"/>
              </a:rPr>
              <a:t>Discuss to ‘Terms and Definition’</a:t>
            </a:r>
          </a:p>
          <a:p>
            <a:pPr lvl="1">
              <a:lnSpc>
                <a:spcPct val="150000"/>
              </a:lnSpc>
            </a:pPr>
            <a:r>
              <a:rPr lang="en-US" sz="2400" kern="0" dirty="0">
                <a:latin typeface="Arial" charset="0"/>
              </a:rPr>
              <a:t>Discuss to ‘</a:t>
            </a:r>
            <a:r>
              <a:rPr lang="en-US" sz="2400" kern="0" dirty="0" err="1">
                <a:latin typeface="Arial" charset="0"/>
              </a:rPr>
              <a:t>Usecases</a:t>
            </a:r>
            <a:r>
              <a:rPr lang="en-US" sz="2400" kern="0" dirty="0">
                <a:latin typeface="Arial" charset="0"/>
              </a:rPr>
              <a:t> and Scenarios’</a:t>
            </a:r>
          </a:p>
          <a:p>
            <a:pPr lvl="1">
              <a:lnSpc>
                <a:spcPct val="150000"/>
              </a:lnSpc>
            </a:pPr>
            <a:r>
              <a:rPr lang="en-US" sz="2400" kern="0" dirty="0">
                <a:latin typeface="Arial" charset="0"/>
              </a:rPr>
              <a:t>Next Tokyo meeting</a:t>
            </a:r>
          </a:p>
          <a:p>
            <a:pPr lvl="1">
              <a:lnSpc>
                <a:spcPct val="150000"/>
              </a:lnSpc>
            </a:pPr>
            <a:r>
              <a:rPr lang="en-US" sz="2400" kern="0" dirty="0">
                <a:latin typeface="Arial" charset="0"/>
              </a:rPr>
              <a:t>Meeting plan for Next Year (2019)</a:t>
            </a:r>
          </a:p>
        </p:txBody>
      </p:sp>
    </p:spTree>
    <p:extLst>
      <p:ext uri="{BB962C8B-B14F-4D97-AF65-F5344CB8AC3E}">
        <p14:creationId xmlns:p14="http://schemas.microsoft.com/office/powerpoint/2010/main" val="208817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2018</a:t>
            </a:r>
            <a:endParaRPr lang="ko-KR" altLang="en-US" dirty="0"/>
          </a:p>
        </p:txBody>
      </p:sp>
      <p:sp>
        <p:nvSpPr>
          <p:cNvPr id="3" name="바닥글 개체 틀 2">
            <a:extLst>
              <a:ext uri="{FF2B5EF4-FFF2-40B4-BE49-F238E27FC236}">
                <a16:creationId xmlns:a16="http://schemas.microsoft.com/office/drawing/2014/main" id="{041D9E88-ABBE-4E0F-8CDF-517CBCE8B82B}"/>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EF64E470-05AA-4AC4-BC6B-69D3D6688057}"/>
              </a:ext>
            </a:extLst>
          </p:cNvPr>
          <p:cNvSpPr txBox="1">
            <a:spLocks noChangeArrowheads="1"/>
          </p:cNvSpPr>
          <p:nvPr/>
        </p:nvSpPr>
        <p:spPr bwMode="auto">
          <a:xfrm>
            <a:off x="381000" y="1066800"/>
            <a:ext cx="8610600" cy="533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3333CC"/>
                </a:solidFill>
                <a:latin typeface="Times New Roman"/>
              </a:rPr>
              <a:t>January 29- February 01, 2018, TTA</a:t>
            </a:r>
            <a:r>
              <a:rPr lang="es-ES" altLang="ko-KR" sz="2400" b="1" kern="0" dirty="0">
                <a:solidFill>
                  <a:srgbClr val="3333CC"/>
                </a:solidFill>
                <a:latin typeface="Times New Roman"/>
              </a:rPr>
              <a:t>, KyoungGi-do, Korea</a:t>
            </a:r>
          </a:p>
          <a:p>
            <a:pPr lvl="0">
              <a:lnSpc>
                <a:spcPct val="150000"/>
              </a:lnSpc>
              <a:defRPr/>
            </a:pPr>
            <a:r>
              <a:rPr lang="en-US" altLang="ko-KR" sz="2400" b="1" kern="0" dirty="0">
                <a:solidFill>
                  <a:srgbClr val="FF0000"/>
                </a:solidFill>
                <a:latin typeface="Times New Roman"/>
              </a:rPr>
              <a:t>April 23-26, 2018, E-1904 Aoyama-Twin Tower Bldg.,</a:t>
            </a:r>
            <a:br>
              <a:rPr lang="en-US" altLang="ko-KR" sz="2400" b="1" kern="0" dirty="0">
                <a:solidFill>
                  <a:srgbClr val="FF0000"/>
                </a:solidFill>
                <a:latin typeface="Times New Roman"/>
              </a:rPr>
            </a:br>
            <a:r>
              <a:rPr lang="en-US" altLang="ko-KR" sz="2400" b="1" kern="0" dirty="0">
                <a:solidFill>
                  <a:srgbClr val="FF0000"/>
                </a:solidFill>
                <a:latin typeface="Times New Roman"/>
              </a:rPr>
              <a:t>1-1-1 Minami-</a:t>
            </a:r>
            <a:r>
              <a:rPr lang="en-US" altLang="ko-KR" sz="2400" b="1" kern="0" dirty="0" err="1">
                <a:solidFill>
                  <a:srgbClr val="FF0000"/>
                </a:solidFill>
                <a:latin typeface="Times New Roman"/>
              </a:rPr>
              <a:t>aoyama</a:t>
            </a:r>
            <a:r>
              <a:rPr lang="en-US" altLang="ko-KR" sz="2400" b="1" kern="0" dirty="0">
                <a:solidFill>
                  <a:srgbClr val="FF0000"/>
                </a:solidFill>
                <a:latin typeface="Times New Roman"/>
              </a:rPr>
              <a:t>, Minato-ku, Tokyo 107-0062, Japan Tokyo, Japan</a:t>
            </a:r>
          </a:p>
          <a:p>
            <a:pPr lvl="0">
              <a:lnSpc>
                <a:spcPct val="150000"/>
              </a:lnSpc>
              <a:defRPr/>
            </a:pPr>
            <a:r>
              <a:rPr lang="en-US" altLang="ko-KR" sz="2400" b="1" kern="0" dirty="0">
                <a:solidFill>
                  <a:srgbClr val="0000FF"/>
                </a:solidFill>
                <a:latin typeface="Times New Roman"/>
              </a:rPr>
              <a:t>July 16-19, 2018, </a:t>
            </a:r>
            <a:r>
              <a:rPr lang="es-ES" altLang="ko-KR" sz="2400" b="1" kern="0" dirty="0">
                <a:solidFill>
                  <a:srgbClr val="0000FF"/>
                </a:solidFill>
                <a:latin typeface="Times New Roman"/>
              </a:rPr>
              <a:t>10662 Los Vaqueros Circle, Los Alamitos, California 90720 (​</a:t>
            </a:r>
            <a:r>
              <a:rPr lang="en-US" altLang="ko-KR" sz="2400" b="1" kern="0" dirty="0">
                <a:solidFill>
                  <a:srgbClr val="0000FF"/>
                </a:solidFill>
                <a:latin typeface="Times New Roman"/>
              </a:rPr>
              <a:t>IEEE-SA Office), LA, USA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08-11, 2018, 1 </a:t>
            </a:r>
            <a:r>
              <a:rPr lang="en-US" altLang="ko-KR" sz="2400" b="1" kern="0" dirty="0" err="1">
                <a:solidFill>
                  <a:srgbClr val="FF0000"/>
                </a:solidFill>
                <a:latin typeface="Times New Roman"/>
              </a:rPr>
              <a:t>Fusionopolis</a:t>
            </a:r>
            <a:r>
              <a:rPr lang="en-US" altLang="ko-KR" sz="2400" b="1" kern="0" dirty="0">
                <a:solidFill>
                  <a:srgbClr val="FF0000"/>
                </a:solidFill>
                <a:latin typeface="Times New Roman"/>
              </a:rPr>
              <a:t> Walk #04-07 South Tower, Solaris, IEEE-SA Office, Singapore, Singapore</a:t>
            </a:r>
            <a:endParaRPr lang="en-US" altLang="ko-KR" sz="1600" kern="0" dirty="0">
              <a:solidFill>
                <a:srgbClr val="FF0000"/>
              </a:solidFill>
              <a:latin typeface="Times New Roman"/>
            </a:endParaRPr>
          </a:p>
        </p:txBody>
      </p:sp>
    </p:spTree>
    <p:extLst>
      <p:ext uri="{BB962C8B-B14F-4D97-AF65-F5344CB8AC3E}">
        <p14:creationId xmlns:p14="http://schemas.microsoft.com/office/powerpoint/2010/main" val="299361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3-18-0006-00-0000-Session #4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5961570"/>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2018-01-09</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Seo</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Dongil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Dillon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VoleR</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Creative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+82 10 3135 3194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dillon@volercreative.com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P3079</a:t>
            </a:r>
            <a:br>
              <a:rPr lang="en-GB" altLang="ko-KR" sz="1800" dirty="0"/>
            </a:br>
            <a:r>
              <a:rPr lang="en-US" altLang="ko-KR" sz="1800" dirty="0"/>
              <a:t>HMD Based 3D Content Motion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err="1"/>
              <a:t>dillon@volercreative</a:t>
            </a:r>
            <a:endParaRPr lang="ko-KR" altLang="en-US" sz="1800" dirty="0"/>
          </a:p>
        </p:txBody>
      </p:sp>
      <p:sp>
        <p:nvSpPr>
          <p:cNvPr id="5" name="바닥글 개체 틀 4"/>
          <p:cNvSpPr>
            <a:spLocks noGrp="1"/>
          </p:cNvSpPr>
          <p:nvPr>
            <p:ph type="ftr" sz="quarter" idx="11"/>
          </p:nvPr>
        </p:nvSpPr>
        <p:spPr/>
        <p:txBody>
          <a:bodyPr/>
          <a:lstStyle/>
          <a:p>
            <a:pPr>
              <a:defRPr/>
            </a:pPr>
            <a:r>
              <a:rPr lang="en-US"/>
              <a:t>3-18-0006-00-0000-Session #4 WG Opening Plenary</a:t>
            </a:r>
            <a:endParaRPr lang="en-US"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3-18-0006-00-0000-Session #4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6" name="직사각형 5"/>
          <p:cNvSpPr/>
          <p:nvPr/>
        </p:nvSpPr>
        <p:spPr>
          <a:xfrm>
            <a:off x="457200" y="990600"/>
            <a:ext cx="8229600" cy="2419124"/>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Tree>
    <p:extLst>
      <p:ext uri="{BB962C8B-B14F-4D97-AF65-F5344CB8AC3E}">
        <p14:creationId xmlns:p14="http://schemas.microsoft.com/office/powerpoint/2010/main" val="192623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3-18-0006-00-0000-Session #4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3886200" cy="4592026"/>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Total number of IEEE P3079 WG sessions: 11</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06 sessions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Arial" charset="0"/>
              </a:rPr>
              <a:t>Please check the attendance records for any errors</a:t>
            </a:r>
          </a:p>
        </p:txBody>
      </p:sp>
      <p:pic>
        <p:nvPicPr>
          <p:cNvPr id="7" name="내용 개체 틀 8">
            <a:extLst>
              <a:ext uri="{FF2B5EF4-FFF2-40B4-BE49-F238E27FC236}">
                <a16:creationId xmlns:a16="http://schemas.microsoft.com/office/drawing/2014/main" id="{DE2767AD-2FD5-4CFD-BC30-4415FA39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485" y="914400"/>
            <a:ext cx="4500891" cy="522403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3" name="바닥글 개체 틀 2">
            <a:extLst>
              <a:ext uri="{FF2B5EF4-FFF2-40B4-BE49-F238E27FC236}">
                <a16:creationId xmlns:a16="http://schemas.microsoft.com/office/drawing/2014/main" id="{DF50E9E7-EA9E-42FA-98F6-7103FBC12AA2}"/>
              </a:ext>
            </a:extLst>
          </p:cNvPr>
          <p:cNvSpPr>
            <a:spLocks noGrp="1"/>
          </p:cNvSpPr>
          <p:nvPr>
            <p:ph type="ftr" sz="quarter" idx="11"/>
          </p:nvPr>
        </p:nvSpPr>
        <p:spPr/>
        <p:txBody>
          <a:bodyPr/>
          <a:lstStyle/>
          <a:p>
            <a:pPr>
              <a:defRPr/>
            </a:pPr>
            <a:r>
              <a:rPr lang="en-US"/>
              <a:t>3-18-0006-00-0000-Session #4 WG Opening Plenary</a:t>
            </a:r>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138544" y="800100"/>
            <a:ext cx="51816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Arial" charset="0"/>
              </a:rPr>
              <a:t>WG Documents: https://mentor.ieee.org/3079/documents</a:t>
            </a:r>
          </a:p>
          <a:p>
            <a:pPr>
              <a:lnSpc>
                <a:spcPct val="150000"/>
              </a:lnSpc>
            </a:pPr>
            <a:r>
              <a:rPr lang="en-US" sz="2000" kern="0" dirty="0">
                <a:latin typeface="Arial" charset="0"/>
              </a:rPr>
              <a:t>Food and Beverages:</a:t>
            </a:r>
          </a:p>
          <a:p>
            <a:pPr lvl="1">
              <a:lnSpc>
                <a:spcPct val="150000"/>
              </a:lnSpc>
            </a:pPr>
            <a:r>
              <a:rPr lang="en-US" sz="1800" kern="0" dirty="0">
                <a:latin typeface="Arial" charset="0"/>
              </a:rPr>
              <a:t>Lunch Time</a:t>
            </a:r>
            <a:r>
              <a:rPr lang="en-US" sz="1800" kern="0">
                <a:latin typeface="Arial" charset="0"/>
              </a:rPr>
              <a:t>: 1:00PM </a:t>
            </a:r>
            <a:r>
              <a:rPr lang="en-US" sz="1800" kern="0" dirty="0">
                <a:latin typeface="Arial" charset="0"/>
              </a:rPr>
              <a:t>–2:00PM</a:t>
            </a:r>
          </a:p>
          <a:p>
            <a:pPr lvl="1">
              <a:lnSpc>
                <a:spcPct val="150000"/>
              </a:lnSpc>
            </a:pPr>
            <a:r>
              <a:rPr lang="en-US" sz="1800" kern="0" dirty="0">
                <a:latin typeface="Arial" charset="0"/>
              </a:rPr>
              <a:t>Afternoon Coffee break: 3:30PM-4:00PM</a:t>
            </a:r>
          </a:p>
        </p:txBody>
      </p:sp>
      <p:pic>
        <p:nvPicPr>
          <p:cNvPr id="7" name="그림 6">
            <a:extLst>
              <a:ext uri="{FF2B5EF4-FFF2-40B4-BE49-F238E27FC236}">
                <a16:creationId xmlns:a16="http://schemas.microsoft.com/office/drawing/2014/main" id="{85A4F581-9CED-40DE-ACEF-B963322D8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925" y="1857375"/>
            <a:ext cx="3878028" cy="3657600"/>
          </a:xfrm>
          <a:prstGeom prst="rect">
            <a:avLst/>
          </a:prstGeom>
        </p:spPr>
      </p:pic>
      <p:pic>
        <p:nvPicPr>
          <p:cNvPr id="9" name="그림 8">
            <a:extLst>
              <a:ext uri="{FF2B5EF4-FFF2-40B4-BE49-F238E27FC236}">
                <a16:creationId xmlns:a16="http://schemas.microsoft.com/office/drawing/2014/main" id="{A1143692-4627-4ABB-A3BD-A2C0CC041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372" y="3733800"/>
            <a:ext cx="2957944" cy="2218458"/>
          </a:xfrm>
          <a:prstGeom prst="rect">
            <a:avLst/>
          </a:prstGeom>
        </p:spPr>
      </p:pic>
    </p:spTree>
    <p:extLst>
      <p:ext uri="{BB962C8B-B14F-4D97-AF65-F5344CB8AC3E}">
        <p14:creationId xmlns:p14="http://schemas.microsoft.com/office/powerpoint/2010/main" val="29118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3" name="바닥글 개체 틀 2"/>
          <p:cNvSpPr>
            <a:spLocks noGrp="1"/>
          </p:cNvSpPr>
          <p:nvPr>
            <p:ph type="ftr" sz="quarter" idx="11"/>
          </p:nvPr>
        </p:nvSpPr>
        <p:spPr/>
        <p:txBody>
          <a:bodyPr/>
          <a:lstStyle/>
          <a:p>
            <a:pPr>
              <a:defRPr/>
            </a:pPr>
            <a:r>
              <a:rPr lang="en-US"/>
              <a:t>3-18-0006-00-0000-Session #4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762000" y="4953000"/>
            <a:ext cx="7848600" cy="523220"/>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Default Meeting Room: A, 9th Floor, TTA Building</a:t>
            </a:r>
            <a:endParaRPr lang="en-US" sz="1400" b="1" dirty="0">
              <a:solidFill>
                <a:srgbClr val="000000"/>
              </a:solidFill>
              <a:latin typeface="Times New Roman" pitchFamily="18" charset="0"/>
              <a:ea typeface="+mn-ea"/>
              <a:cs typeface="+mn-cs"/>
            </a:endParaRPr>
          </a:p>
        </p:txBody>
      </p:sp>
      <p:graphicFrame>
        <p:nvGraphicFramePr>
          <p:cNvPr id="8" name="표 7">
            <a:extLst>
              <a:ext uri="{FF2B5EF4-FFF2-40B4-BE49-F238E27FC236}">
                <a16:creationId xmlns:a16="http://schemas.microsoft.com/office/drawing/2014/main" id="{45774A1C-7115-4F56-93CD-B1C2659CFF6F}"/>
              </a:ext>
            </a:extLst>
          </p:cNvPr>
          <p:cNvGraphicFramePr>
            <a:graphicFrameLocks noGrp="1"/>
          </p:cNvGraphicFramePr>
          <p:nvPr>
            <p:extLst>
              <p:ext uri="{D42A27DB-BD31-4B8C-83A1-F6EECF244321}">
                <p14:modId xmlns:p14="http://schemas.microsoft.com/office/powerpoint/2010/main" val="2561736245"/>
              </p:ext>
            </p:extLst>
          </p:nvPr>
        </p:nvGraphicFramePr>
        <p:xfrm>
          <a:off x="837281" y="838200"/>
          <a:ext cx="7468518" cy="3842348"/>
        </p:xfrm>
        <a:graphic>
          <a:graphicData uri="http://schemas.openxmlformats.org/drawingml/2006/table">
            <a:tbl>
              <a:tblPr firstRow="1" firstCol="1" bandRow="1"/>
              <a:tblGrid>
                <a:gridCol w="1004914">
                  <a:extLst>
                    <a:ext uri="{9D8B030D-6E8A-4147-A177-3AD203B41FA5}">
                      <a16:colId xmlns:a16="http://schemas.microsoft.com/office/drawing/2014/main" val="385184775"/>
                    </a:ext>
                  </a:extLst>
                </a:gridCol>
                <a:gridCol w="1615901">
                  <a:extLst>
                    <a:ext uri="{9D8B030D-6E8A-4147-A177-3AD203B41FA5}">
                      <a16:colId xmlns:a16="http://schemas.microsoft.com/office/drawing/2014/main" val="1987718144"/>
                    </a:ext>
                  </a:extLst>
                </a:gridCol>
                <a:gridCol w="1615901">
                  <a:extLst>
                    <a:ext uri="{9D8B030D-6E8A-4147-A177-3AD203B41FA5}">
                      <a16:colId xmlns:a16="http://schemas.microsoft.com/office/drawing/2014/main" val="1701110979"/>
                    </a:ext>
                  </a:extLst>
                </a:gridCol>
                <a:gridCol w="1615901">
                  <a:extLst>
                    <a:ext uri="{9D8B030D-6E8A-4147-A177-3AD203B41FA5}">
                      <a16:colId xmlns:a16="http://schemas.microsoft.com/office/drawing/2014/main" val="2964742883"/>
                    </a:ext>
                  </a:extLst>
                </a:gridCol>
                <a:gridCol w="1615901">
                  <a:extLst>
                    <a:ext uri="{9D8B030D-6E8A-4147-A177-3AD203B41FA5}">
                      <a16:colId xmlns:a16="http://schemas.microsoft.com/office/drawing/2014/main" val="679344801"/>
                    </a:ext>
                  </a:extLst>
                </a:gridCol>
              </a:tblGrid>
              <a:tr h="531567">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(Jan. 29,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(Jan. 30,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Jan. 31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(Feb. 1,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22497">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9:30-11:00a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Registration</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1654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11:30-1:00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58773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2:00 – 3:30p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WG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3511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4:00 – 5:30p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WG Closing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3" name="바닥글 개체 틀 2"/>
          <p:cNvSpPr>
            <a:spLocks noGrp="1"/>
          </p:cNvSpPr>
          <p:nvPr>
            <p:ph type="ftr" sz="quarter" idx="11"/>
          </p:nvPr>
        </p:nvSpPr>
        <p:spPr/>
        <p:txBody>
          <a:bodyPr/>
          <a:lstStyle/>
          <a:p>
            <a:pPr>
              <a:defRPr/>
            </a:pPr>
            <a:r>
              <a:rPr lang="en-US"/>
              <a:t>3-18-0006-00-0000-Session #4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p:cNvSpPr/>
          <p:nvPr/>
        </p:nvSpPr>
        <p:spPr>
          <a:xfrm>
            <a:off x="457200" y="889844"/>
            <a:ext cx="8229600" cy="5139869"/>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Conference fee</a:t>
            </a:r>
            <a:r>
              <a:rPr lang="en-US" altLang="ko-KR" sz="2400" kern="0" dirty="0">
                <a:solidFill>
                  <a:srgbClr val="000000"/>
                </a:solidFill>
                <a:latin typeface="Arial" charset="0"/>
                <a:ea typeface="+mn-ea"/>
                <a:cs typeface="+mn-cs"/>
              </a:rPr>
              <a:t> has to be </a:t>
            </a:r>
            <a:r>
              <a:rPr lang="en-US" altLang="ko-KR" sz="2400" kern="0" dirty="0">
                <a:solidFill>
                  <a:srgbClr val="3333CC"/>
                </a:solidFill>
                <a:latin typeface="Arial" charset="0"/>
                <a:ea typeface="+mn-ea"/>
                <a:cs typeface="+mn-cs"/>
              </a:rPr>
              <a:t>paid through</a:t>
            </a:r>
            <a:r>
              <a:rPr lang="en-US" altLang="ko-KR" sz="2400" kern="0" dirty="0">
                <a:solidFill>
                  <a:srgbClr val="000000"/>
                </a:solidFill>
                <a:latin typeface="Arial" charset="0"/>
                <a:ea typeface="+mn-ea"/>
                <a:cs typeface="+mn-cs"/>
              </a:rPr>
              <a:t> the </a:t>
            </a:r>
            <a:r>
              <a:rPr lang="en-US" altLang="ko-KR" sz="2400" kern="0" dirty="0">
                <a:solidFill>
                  <a:srgbClr val="3333CC"/>
                </a:solidFill>
                <a:latin typeface="Arial" charset="0"/>
                <a:ea typeface="+mn-ea"/>
                <a:cs typeface="+mn-cs"/>
              </a:rPr>
              <a:t>registration desk at the </a:t>
            </a:r>
            <a:r>
              <a:rPr lang="en-US" altLang="ko-KR" sz="2400" kern="0" dirty="0">
                <a:solidFill>
                  <a:srgbClr val="000000"/>
                </a:solidFill>
                <a:latin typeface="Arial" charset="0"/>
                <a:ea typeface="+mn-ea"/>
                <a:cs typeface="+mn-cs"/>
              </a:rPr>
              <a:t>hotel or </a:t>
            </a:r>
            <a:r>
              <a:rPr lang="en-US" altLang="ko-KR" sz="2400" kern="0" dirty="0">
                <a:solidFill>
                  <a:srgbClr val="3333CC"/>
                </a:solidFill>
                <a:latin typeface="Arial" charset="0"/>
                <a:ea typeface="+mn-ea"/>
                <a:cs typeface="+mn-cs"/>
              </a:rPr>
              <a:t>through sponsor</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Failure to pay conference fee</a:t>
            </a:r>
            <a:r>
              <a:rPr lang="en-US" altLang="ko-KR" sz="2400" kern="0" dirty="0">
                <a:solidFill>
                  <a:srgbClr val="000000"/>
                </a:solidFill>
                <a:latin typeface="Arial" charset="0"/>
                <a:ea typeface="+mn-ea"/>
                <a:cs typeface="+mn-cs"/>
              </a:rPr>
              <a:t> results in </a:t>
            </a:r>
            <a:r>
              <a:rPr lang="en-US" altLang="ko-KR" sz="2400" kern="0" dirty="0">
                <a:solidFill>
                  <a:srgbClr val="3333CC"/>
                </a:solidFill>
                <a:latin typeface="Arial" charset="0"/>
                <a:ea typeface="+mn-ea"/>
                <a:cs typeface="+mn-cs"/>
              </a:rPr>
              <a:t>loss </a:t>
            </a:r>
            <a:r>
              <a:rPr lang="en-US" altLang="ko-KR" sz="2400" kern="0" dirty="0">
                <a:solidFill>
                  <a:srgbClr val="000000"/>
                </a:solidFill>
                <a:latin typeface="Arial" charset="0"/>
                <a:ea typeface="+mn-ea"/>
                <a:cs typeface="+mn-cs"/>
              </a:rPr>
              <a:t>of credit for </a:t>
            </a:r>
            <a:r>
              <a:rPr lang="en-US" altLang="ko-KR" sz="2400" kern="0" dirty="0">
                <a:solidFill>
                  <a:srgbClr val="3333CC"/>
                </a:solidFill>
                <a:latin typeface="Arial" charset="0"/>
                <a:ea typeface="+mn-ea"/>
                <a:cs typeface="+mn-cs"/>
              </a:rPr>
              <a:t>voting rights</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Audio taping of IEEE P3079 meetings is NOT allowed</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Media – Press and Analyst briefings</a:t>
            </a:r>
          </a:p>
          <a:p>
            <a:pPr marL="742950" lvl="1" indent="-285750" eaLnBrk="0" hangingPunct="0">
              <a:spcBef>
                <a:spcPct val="20000"/>
              </a:spcBef>
              <a:buFontTx/>
              <a:buChar char="–"/>
            </a:pPr>
            <a:r>
              <a:rPr lang="en-US" altLang="ko-KR" sz="2000" kern="0" dirty="0">
                <a:solidFill>
                  <a:srgbClr val="000000"/>
                </a:solidFill>
                <a:latin typeface="Arial" charset="0"/>
              </a:rPr>
              <a:t>Only the P3079 WG Chair is allowed to give verbal statements/interviews to the media on behalf of the IEEE P3079 working group</a:t>
            </a:r>
            <a:endParaRPr lang="en-US" altLang="ko-KR" sz="2000" kern="0" dirty="0">
              <a:solidFill>
                <a:srgbClr val="3333CC"/>
              </a:solidFill>
              <a:latin typeface="Arial" charset="0"/>
            </a:endParaRPr>
          </a:p>
        </p:txBody>
      </p:sp>
    </p:spTree>
    <p:extLst>
      <p:ext uri="{BB962C8B-B14F-4D97-AF65-F5344CB8AC3E}">
        <p14:creationId xmlns:p14="http://schemas.microsoft.com/office/powerpoint/2010/main" val="188402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3" name="바닥글 개체 틀 2"/>
          <p:cNvSpPr>
            <a:spLocks noGrp="1"/>
          </p:cNvSpPr>
          <p:nvPr>
            <p:ph type="ftr" sz="quarter" idx="11"/>
          </p:nvPr>
        </p:nvSpPr>
        <p:spPr/>
        <p:txBody>
          <a:bodyPr/>
          <a:lstStyle/>
          <a:p>
            <a:pPr>
              <a:defRPr/>
            </a:pPr>
            <a:r>
              <a:rPr lang="en-US"/>
              <a:t>3-18-0006-00-0000-Session #4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In all IEEE standards meetings, </a:t>
            </a:r>
            <a:r>
              <a:rPr lang="en-US" altLang="ko-KR" sz="2400" b="1" i="1" u="sng" kern="0" dirty="0">
                <a:solidFill>
                  <a:srgbClr val="3333CC"/>
                </a:solidFill>
                <a:latin typeface="Arial" charset="0"/>
              </a:rPr>
              <a:t>membership is by individual</a:t>
            </a:r>
            <a:r>
              <a:rPr lang="en-US" altLang="ko-KR" sz="2400" kern="0" dirty="0">
                <a:solidFill>
                  <a:srgbClr val="000000"/>
                </a:solidFill>
                <a:latin typeface="Arial" charset="0"/>
              </a:rPr>
              <a:t>, hence you do </a:t>
            </a:r>
            <a:r>
              <a:rPr lang="en-US" altLang="ko-KR" sz="2400" b="1" kern="0" dirty="0">
                <a:solidFill>
                  <a:srgbClr val="3333CC"/>
                </a:solidFill>
                <a:latin typeface="Arial" charset="0"/>
              </a:rPr>
              <a:t>not</a:t>
            </a:r>
            <a:r>
              <a:rPr lang="en-US" altLang="ko-KR" sz="2400" kern="0" dirty="0">
                <a:solidFill>
                  <a:srgbClr val="000000"/>
                </a:solidFill>
                <a:latin typeface="Arial" charset="0"/>
              </a:rPr>
              <a:t> represent a </a:t>
            </a:r>
            <a:r>
              <a:rPr lang="en-US" altLang="ko-KR" sz="2400" b="1" kern="0" dirty="0">
                <a:solidFill>
                  <a:srgbClr val="3333CC"/>
                </a:solidFill>
                <a:latin typeface="Arial" charset="0"/>
              </a:rPr>
              <a:t>company or organization</a:t>
            </a:r>
            <a:r>
              <a:rPr lang="en-US" altLang="ko-KR" sz="2400" kern="0" dirty="0">
                <a:solidFill>
                  <a:srgbClr val="000000"/>
                </a:solidFill>
                <a:latin typeface="Arial"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The Anti-Trust laws forbid the </a:t>
            </a:r>
            <a:r>
              <a:rPr lang="en-US" altLang="ko-KR" sz="2400" b="1" i="1" u="sng" kern="0" dirty="0">
                <a:solidFill>
                  <a:srgbClr val="3333CC"/>
                </a:solidFill>
                <a:latin typeface="Arial" charset="0"/>
              </a:rPr>
              <a:t>discussion of prices</a:t>
            </a:r>
            <a:r>
              <a:rPr lang="en-US" altLang="ko-KR" sz="2400" kern="0" dirty="0">
                <a:solidFill>
                  <a:srgbClr val="000000"/>
                </a:solidFill>
                <a:latin typeface="Arial" charset="0"/>
              </a:rPr>
              <a:t> within our meetings.</a:t>
            </a:r>
          </a:p>
        </p:txBody>
      </p:sp>
    </p:spTree>
    <p:extLst>
      <p:ext uri="{BB962C8B-B14F-4D97-AF65-F5344CB8AC3E}">
        <p14:creationId xmlns:p14="http://schemas.microsoft.com/office/powerpoint/2010/main" val="261024000"/>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4162</TotalTime>
  <Words>1124</Words>
  <Application>Microsoft Office PowerPoint</Application>
  <PresentationFormat>화면 슬라이드 쇼(4:3)</PresentationFormat>
  <Paragraphs>201</Paragraphs>
  <Slides>19</Slides>
  <Notes>1</Notes>
  <HiddenSlides>0</HiddenSlides>
  <MMClips>0</MMClips>
  <ScaleCrop>false</ScaleCrop>
  <HeadingPairs>
    <vt:vector size="6" baseType="variant">
      <vt:variant>
        <vt:lpstr>사용한 글꼴</vt:lpstr>
      </vt:variant>
      <vt:variant>
        <vt:i4>11</vt:i4>
      </vt:variant>
      <vt:variant>
        <vt:lpstr>테마</vt:lpstr>
      </vt:variant>
      <vt:variant>
        <vt:i4>3</vt:i4>
      </vt:variant>
      <vt:variant>
        <vt:lpstr>슬라이드 제목</vt:lpstr>
      </vt:variant>
      <vt:variant>
        <vt:i4>19</vt:i4>
      </vt:variant>
    </vt:vector>
  </HeadingPairs>
  <TitlesOfParts>
    <vt:vector size="33" baseType="lpstr">
      <vt:lpstr>Geneva</vt:lpstr>
      <vt:lpstr>MS Gothic</vt:lpstr>
      <vt:lpstr>ＭＳ Ｐゴシック</vt:lpstr>
      <vt:lpstr>游ゴシック</vt:lpstr>
      <vt:lpstr>굴림</vt:lpstr>
      <vt:lpstr>맑은 고딕</vt:lpstr>
      <vt:lpstr>Arial</vt:lpstr>
      <vt:lpstr>Calibri</vt:lpstr>
      <vt:lpstr>Myriad Pro</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P3079 HMD Based 3D Content Motion Sickness Reducing Technology Dongil Dillon Seo, dillon@volercreative</vt:lpstr>
      <vt:lpstr>Attendance</vt:lpstr>
      <vt:lpstr>Attendance</vt:lpstr>
      <vt:lpstr>Miscellaneous Meeting Logistics</vt:lpstr>
      <vt:lpstr>Session Time and Location</vt:lpstr>
      <vt:lpstr>Registration and Media Recording</vt:lpstr>
      <vt:lpstr>Membership &amp; Anti-Trust</vt:lpstr>
      <vt:lpstr>PowerPoint 프레젠테이션</vt:lpstr>
      <vt:lpstr>Participants, Patents, and Duty to Inform</vt:lpstr>
      <vt:lpstr>Call for Potentially Essential Patents</vt:lpstr>
      <vt:lpstr>Participation in IEEE P3079 Meetings</vt:lpstr>
      <vt:lpstr>Other Guidelines for IEEE WG Meetings</vt:lpstr>
      <vt:lpstr>Copyright</vt:lpstr>
      <vt:lpstr>Work Status</vt:lpstr>
      <vt:lpstr>Objectives for the October Meeting</vt:lpstr>
      <vt:lpstr>Future Sessions – 2018</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Sangkwon Jeong</cp:lastModifiedBy>
  <cp:revision>146</cp:revision>
  <dcterms:created xsi:type="dcterms:W3CDTF">2014-10-13T13:02:20Z</dcterms:created>
  <dcterms:modified xsi:type="dcterms:W3CDTF">2018-01-26T10:36:30Z</dcterms:modified>
</cp:coreProperties>
</file>