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7"/>
  </p:notesMasterIdLst>
  <p:handoutMasterIdLst>
    <p:handoutMasterId r:id="rId28"/>
  </p:handoutMasterIdLst>
  <p:sldIdLst>
    <p:sldId id="325" r:id="rId2"/>
    <p:sldId id="323" r:id="rId3"/>
    <p:sldId id="322" r:id="rId4"/>
    <p:sldId id="363" r:id="rId5"/>
    <p:sldId id="364" r:id="rId6"/>
    <p:sldId id="339" r:id="rId7"/>
    <p:sldId id="365" r:id="rId8"/>
    <p:sldId id="366" r:id="rId9"/>
    <p:sldId id="367" r:id="rId10"/>
    <p:sldId id="368" r:id="rId11"/>
    <p:sldId id="369" r:id="rId12"/>
    <p:sldId id="328" r:id="rId13"/>
    <p:sldId id="370" r:id="rId14"/>
    <p:sldId id="371" r:id="rId15"/>
    <p:sldId id="360" r:id="rId16"/>
    <p:sldId id="356" r:id="rId17"/>
    <p:sldId id="357" r:id="rId18"/>
    <p:sldId id="358" r:id="rId19"/>
    <p:sldId id="361" r:id="rId20"/>
    <p:sldId id="362" r:id="rId21"/>
    <p:sldId id="349" r:id="rId22"/>
    <p:sldId id="346" r:id="rId23"/>
    <p:sldId id="350" r:id="rId24"/>
    <p:sldId id="351" r:id="rId25"/>
    <p:sldId id="355"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DC82F"/>
    <a:srgbClr val="009FDA"/>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86315" autoAdjust="0"/>
  </p:normalViewPr>
  <p:slideViewPr>
    <p:cSldViewPr>
      <p:cViewPr>
        <p:scale>
          <a:sx n="80" d="100"/>
          <a:sy n="80" d="100"/>
        </p:scale>
        <p:origin x="-802" y="-2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1</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smtClean="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43000" y="685800"/>
            <a:ext cx="4572000" cy="3429000"/>
          </a:xfrm>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10"/>
          </p:nvPr>
        </p:nvSpPr>
        <p:spPr/>
        <p:txBody>
          <a:bodyPr/>
          <a:lstStyle/>
          <a:p>
            <a:pPr>
              <a:defRPr/>
            </a:pPr>
            <a:fld id="{7FCCA5F2-1146-D048-AEE3-411CEBD21B49}" type="slidenum">
              <a:rPr lang="en-US" smtClean="0"/>
              <a:pPr>
                <a:defRPr/>
              </a:pPr>
              <a:t>15</a:t>
            </a:fld>
            <a:endParaRPr lang="en-US"/>
          </a:p>
        </p:txBody>
      </p:sp>
    </p:spTree>
    <p:extLst>
      <p:ext uri="{BB962C8B-B14F-4D97-AF65-F5344CB8AC3E}">
        <p14:creationId xmlns:p14="http://schemas.microsoft.com/office/powerpoint/2010/main" val="2582331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슬라이드 </a:t>
            </a:r>
            <a:r>
              <a:rPr lang="en-US" altLang="ko-KR" dirty="0" smtClean="0"/>
              <a:t>3</a:t>
            </a:r>
            <a:r>
              <a:rPr lang="ko-KR" altLang="en-US" dirty="0" smtClean="0"/>
              <a:t>장 정도 할애해서 </a:t>
            </a:r>
            <a:r>
              <a:rPr lang="en-US" altLang="ko-KR" dirty="0" smtClean="0"/>
              <a:t>15</a:t>
            </a:r>
            <a:r>
              <a:rPr lang="ko-KR" altLang="en-US" dirty="0" smtClean="0"/>
              <a:t>가지 </a:t>
            </a:r>
            <a:r>
              <a:rPr lang="en-US" altLang="ko-KR" dirty="0" smtClean="0"/>
              <a:t>human factor</a:t>
            </a:r>
            <a:r>
              <a:rPr lang="ko-KR" altLang="en-US" dirty="0" smtClean="0"/>
              <a:t>들 </a:t>
            </a:r>
            <a:r>
              <a:rPr lang="en-US" altLang="ko-KR" dirty="0" smtClean="0"/>
              <a:t>(</a:t>
            </a:r>
            <a:r>
              <a:rPr lang="ko-KR" altLang="en-US" dirty="0" smtClean="0"/>
              <a:t>슬라이드 당 </a:t>
            </a:r>
            <a:r>
              <a:rPr lang="en-US" altLang="ko-KR" dirty="0" smtClean="0"/>
              <a:t>5</a:t>
            </a:r>
            <a:r>
              <a:rPr lang="ko-KR" altLang="en-US" dirty="0" smtClean="0"/>
              <a:t>가지 </a:t>
            </a:r>
            <a:r>
              <a:rPr lang="en-US" altLang="ko-KR" dirty="0" smtClean="0"/>
              <a:t>human factor </a:t>
            </a:r>
            <a:r>
              <a:rPr lang="ko-KR" altLang="en-US" dirty="0" smtClean="0"/>
              <a:t>할당</a:t>
            </a:r>
            <a:r>
              <a:rPr lang="en-US" altLang="ko-KR" dirty="0" smtClean="0"/>
              <a:t>)</a:t>
            </a:r>
            <a:r>
              <a:rPr lang="ko-KR" altLang="en-US" dirty="0" smtClean="0"/>
              <a:t>이</a:t>
            </a:r>
            <a:r>
              <a:rPr lang="ko-KR" altLang="en-US" baseline="0" dirty="0" smtClean="0"/>
              <a:t> 각각 사용자들의 </a:t>
            </a:r>
            <a:r>
              <a:rPr lang="en-US" altLang="ko-KR" baseline="0" dirty="0" err="1" smtClean="0"/>
              <a:t>cybersickness</a:t>
            </a:r>
            <a:r>
              <a:rPr lang="ko-KR" altLang="en-US" baseline="0" dirty="0" smtClean="0"/>
              <a:t>에 어떻게 영향을 미치는지를 </a:t>
            </a:r>
            <a:r>
              <a:rPr lang="en-US" altLang="ko-KR" baseline="0" dirty="0" smtClean="0"/>
              <a:t>1~2</a:t>
            </a:r>
            <a:r>
              <a:rPr lang="ko-KR" altLang="en-US" baseline="0" dirty="0" smtClean="0"/>
              <a:t>줄로 요약하고 관련된 논문 </a:t>
            </a:r>
            <a:r>
              <a:rPr lang="en-US" altLang="ko-KR" baseline="0" dirty="0" smtClean="0"/>
              <a:t>reference</a:t>
            </a:r>
            <a:r>
              <a:rPr lang="ko-KR" altLang="en-US" baseline="0" dirty="0" smtClean="0"/>
              <a:t>를 한 개 씩만 달아줄 것</a:t>
            </a:r>
            <a:r>
              <a:rPr lang="en-US" altLang="ko-KR" baseline="0" dirty="0" smtClean="0"/>
              <a:t>.</a:t>
            </a:r>
            <a:endParaRPr lang="en-US" dirty="0"/>
          </a:p>
        </p:txBody>
      </p:sp>
      <p:sp>
        <p:nvSpPr>
          <p:cNvPr id="4" name="슬라이드 번호 개체 틀 3"/>
          <p:cNvSpPr>
            <a:spLocks noGrp="1"/>
          </p:cNvSpPr>
          <p:nvPr>
            <p:ph type="sldNum" sz="quarter" idx="10"/>
          </p:nvPr>
        </p:nvSpPr>
        <p:spPr/>
        <p:txBody>
          <a:bodyPr/>
          <a:lstStyle/>
          <a:p>
            <a:pPr>
              <a:defRPr/>
            </a:pPr>
            <a:fld id="{7FCCA5F2-1146-D048-AEE3-411CEBD21B49}" type="slidenum">
              <a:rPr lang="en-US" smtClean="0"/>
              <a:pPr>
                <a:defRPr/>
              </a:pPr>
              <a:t>16</a:t>
            </a:fld>
            <a:endParaRPr lang="en-US"/>
          </a:p>
        </p:txBody>
      </p:sp>
    </p:spTree>
    <p:extLst>
      <p:ext uri="{BB962C8B-B14F-4D97-AF65-F5344CB8AC3E}">
        <p14:creationId xmlns:p14="http://schemas.microsoft.com/office/powerpoint/2010/main" val="3642840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슬라이드 </a:t>
            </a:r>
            <a:r>
              <a:rPr lang="en-US" altLang="ko-KR" dirty="0" smtClean="0"/>
              <a:t>3</a:t>
            </a:r>
            <a:r>
              <a:rPr lang="ko-KR" altLang="en-US" dirty="0" smtClean="0"/>
              <a:t>장 정도 할애해서 </a:t>
            </a:r>
            <a:r>
              <a:rPr lang="en-US" altLang="ko-KR" dirty="0" smtClean="0"/>
              <a:t>15</a:t>
            </a:r>
            <a:r>
              <a:rPr lang="ko-KR" altLang="en-US" dirty="0" smtClean="0"/>
              <a:t>가지 </a:t>
            </a:r>
            <a:r>
              <a:rPr lang="en-US" altLang="ko-KR" dirty="0" smtClean="0"/>
              <a:t>human factor</a:t>
            </a:r>
            <a:r>
              <a:rPr lang="ko-KR" altLang="en-US" dirty="0" smtClean="0"/>
              <a:t>들 </a:t>
            </a:r>
            <a:r>
              <a:rPr lang="en-US" altLang="ko-KR" dirty="0" smtClean="0"/>
              <a:t>(</a:t>
            </a:r>
            <a:r>
              <a:rPr lang="ko-KR" altLang="en-US" dirty="0" smtClean="0"/>
              <a:t>슬라이드 당 </a:t>
            </a:r>
            <a:r>
              <a:rPr lang="en-US" altLang="ko-KR" dirty="0" smtClean="0"/>
              <a:t>5</a:t>
            </a:r>
            <a:r>
              <a:rPr lang="ko-KR" altLang="en-US" dirty="0" smtClean="0"/>
              <a:t>가지 </a:t>
            </a:r>
            <a:r>
              <a:rPr lang="en-US" altLang="ko-KR" dirty="0" smtClean="0"/>
              <a:t>human factor </a:t>
            </a:r>
            <a:r>
              <a:rPr lang="ko-KR" altLang="en-US" dirty="0" smtClean="0"/>
              <a:t>할당</a:t>
            </a:r>
            <a:r>
              <a:rPr lang="en-US" altLang="ko-KR" dirty="0" smtClean="0"/>
              <a:t>)</a:t>
            </a:r>
            <a:r>
              <a:rPr lang="ko-KR" altLang="en-US" dirty="0" smtClean="0"/>
              <a:t>이</a:t>
            </a:r>
            <a:r>
              <a:rPr lang="ko-KR" altLang="en-US" baseline="0" dirty="0" smtClean="0"/>
              <a:t> 각각 사용자들의 </a:t>
            </a:r>
            <a:r>
              <a:rPr lang="en-US" altLang="ko-KR" baseline="0" dirty="0" err="1" smtClean="0"/>
              <a:t>cybersickness</a:t>
            </a:r>
            <a:r>
              <a:rPr lang="ko-KR" altLang="en-US" baseline="0" dirty="0" smtClean="0"/>
              <a:t>에 어떻게 영향을 미치는지를 </a:t>
            </a:r>
            <a:r>
              <a:rPr lang="en-US" altLang="ko-KR" baseline="0" dirty="0" smtClean="0"/>
              <a:t>1~2</a:t>
            </a:r>
            <a:r>
              <a:rPr lang="ko-KR" altLang="en-US" baseline="0" dirty="0" smtClean="0"/>
              <a:t>줄로 요약하고 관련된 논문 </a:t>
            </a:r>
            <a:r>
              <a:rPr lang="en-US" altLang="ko-KR" baseline="0" dirty="0" smtClean="0"/>
              <a:t>reference</a:t>
            </a:r>
            <a:r>
              <a:rPr lang="ko-KR" altLang="en-US" baseline="0" dirty="0" smtClean="0"/>
              <a:t>를 한 개 씩만 달아줄 것</a:t>
            </a:r>
            <a:r>
              <a:rPr lang="en-US" altLang="ko-KR" baseline="0" smtClean="0"/>
              <a:t>.</a:t>
            </a:r>
            <a:endParaRPr lang="en-US" dirty="0"/>
          </a:p>
        </p:txBody>
      </p:sp>
      <p:sp>
        <p:nvSpPr>
          <p:cNvPr id="4" name="슬라이드 번호 개체 틀 3"/>
          <p:cNvSpPr>
            <a:spLocks noGrp="1"/>
          </p:cNvSpPr>
          <p:nvPr>
            <p:ph type="sldNum" sz="quarter" idx="10"/>
          </p:nvPr>
        </p:nvSpPr>
        <p:spPr/>
        <p:txBody>
          <a:bodyPr/>
          <a:lstStyle/>
          <a:p>
            <a:pPr>
              <a:defRPr/>
            </a:pPr>
            <a:fld id="{7FCCA5F2-1146-D048-AEE3-411CEBD21B49}"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3642840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슬라이드 </a:t>
            </a:r>
            <a:r>
              <a:rPr lang="en-US" altLang="ko-KR" dirty="0" smtClean="0"/>
              <a:t>3</a:t>
            </a:r>
            <a:r>
              <a:rPr lang="ko-KR" altLang="en-US" dirty="0" smtClean="0"/>
              <a:t>장 정도 할애해서 </a:t>
            </a:r>
            <a:r>
              <a:rPr lang="en-US" altLang="ko-KR" dirty="0" smtClean="0"/>
              <a:t>15</a:t>
            </a:r>
            <a:r>
              <a:rPr lang="ko-KR" altLang="en-US" dirty="0" smtClean="0"/>
              <a:t>가지 </a:t>
            </a:r>
            <a:r>
              <a:rPr lang="en-US" altLang="ko-KR" dirty="0" smtClean="0"/>
              <a:t>human factor</a:t>
            </a:r>
            <a:r>
              <a:rPr lang="ko-KR" altLang="en-US" dirty="0" smtClean="0"/>
              <a:t>들 </a:t>
            </a:r>
            <a:r>
              <a:rPr lang="en-US" altLang="ko-KR" dirty="0" smtClean="0"/>
              <a:t>(</a:t>
            </a:r>
            <a:r>
              <a:rPr lang="ko-KR" altLang="en-US" dirty="0" smtClean="0"/>
              <a:t>슬라이드 당 </a:t>
            </a:r>
            <a:r>
              <a:rPr lang="en-US" altLang="ko-KR" dirty="0" smtClean="0"/>
              <a:t>5</a:t>
            </a:r>
            <a:r>
              <a:rPr lang="ko-KR" altLang="en-US" dirty="0" smtClean="0"/>
              <a:t>가지 </a:t>
            </a:r>
            <a:r>
              <a:rPr lang="en-US" altLang="ko-KR" dirty="0" smtClean="0"/>
              <a:t>human factor </a:t>
            </a:r>
            <a:r>
              <a:rPr lang="ko-KR" altLang="en-US" dirty="0" smtClean="0"/>
              <a:t>할당</a:t>
            </a:r>
            <a:r>
              <a:rPr lang="en-US" altLang="ko-KR" dirty="0" smtClean="0"/>
              <a:t>)</a:t>
            </a:r>
            <a:r>
              <a:rPr lang="ko-KR" altLang="en-US" dirty="0" smtClean="0"/>
              <a:t>이</a:t>
            </a:r>
            <a:r>
              <a:rPr lang="ko-KR" altLang="en-US" baseline="0" dirty="0" smtClean="0"/>
              <a:t> 각각 사용자들의 </a:t>
            </a:r>
            <a:r>
              <a:rPr lang="en-US" altLang="ko-KR" baseline="0" dirty="0" err="1" smtClean="0"/>
              <a:t>cybersickness</a:t>
            </a:r>
            <a:r>
              <a:rPr lang="ko-KR" altLang="en-US" baseline="0" dirty="0" smtClean="0"/>
              <a:t>에 어떻게 영향을 미치는지를 </a:t>
            </a:r>
            <a:r>
              <a:rPr lang="en-US" altLang="ko-KR" baseline="0" dirty="0" smtClean="0"/>
              <a:t>1~2</a:t>
            </a:r>
            <a:r>
              <a:rPr lang="ko-KR" altLang="en-US" baseline="0" dirty="0" smtClean="0"/>
              <a:t>줄로 요약하고 관련된 논문 </a:t>
            </a:r>
            <a:r>
              <a:rPr lang="en-US" altLang="ko-KR" baseline="0" dirty="0" smtClean="0"/>
              <a:t>reference</a:t>
            </a:r>
            <a:r>
              <a:rPr lang="ko-KR" altLang="en-US" baseline="0" dirty="0" smtClean="0"/>
              <a:t>를 한 개 씩만 달아줄 것</a:t>
            </a:r>
            <a:r>
              <a:rPr lang="en-US" altLang="ko-KR" baseline="0" smtClean="0"/>
              <a:t>.</a:t>
            </a:r>
            <a:endParaRPr lang="en-US" dirty="0"/>
          </a:p>
        </p:txBody>
      </p:sp>
      <p:sp>
        <p:nvSpPr>
          <p:cNvPr id="4" name="슬라이드 번호 개체 틀 3"/>
          <p:cNvSpPr>
            <a:spLocks noGrp="1"/>
          </p:cNvSpPr>
          <p:nvPr>
            <p:ph type="sldNum" sz="quarter" idx="10"/>
          </p:nvPr>
        </p:nvSpPr>
        <p:spPr/>
        <p:txBody>
          <a:bodyPr/>
          <a:lstStyle/>
          <a:p>
            <a:pPr>
              <a:defRPr/>
            </a:pPr>
            <a:fld id="{7FCCA5F2-1146-D048-AEE3-411CEBD21B49}"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642840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슬라이드 </a:t>
            </a:r>
            <a:r>
              <a:rPr lang="en-US" altLang="ko-KR" dirty="0" smtClean="0"/>
              <a:t>3</a:t>
            </a:r>
            <a:r>
              <a:rPr lang="ko-KR" altLang="en-US" dirty="0" smtClean="0"/>
              <a:t>장 정도 할애해서 </a:t>
            </a:r>
            <a:r>
              <a:rPr lang="en-US" altLang="ko-KR" dirty="0" smtClean="0"/>
              <a:t>15</a:t>
            </a:r>
            <a:r>
              <a:rPr lang="ko-KR" altLang="en-US" dirty="0" smtClean="0"/>
              <a:t>가지 </a:t>
            </a:r>
            <a:r>
              <a:rPr lang="en-US" altLang="ko-KR" dirty="0" smtClean="0"/>
              <a:t>human factor</a:t>
            </a:r>
            <a:r>
              <a:rPr lang="ko-KR" altLang="en-US" dirty="0" smtClean="0"/>
              <a:t>들 </a:t>
            </a:r>
            <a:r>
              <a:rPr lang="en-US" altLang="ko-KR" dirty="0" smtClean="0"/>
              <a:t>(</a:t>
            </a:r>
            <a:r>
              <a:rPr lang="ko-KR" altLang="en-US" dirty="0" smtClean="0"/>
              <a:t>슬라이드 당 </a:t>
            </a:r>
            <a:r>
              <a:rPr lang="en-US" altLang="ko-KR" dirty="0" smtClean="0"/>
              <a:t>5</a:t>
            </a:r>
            <a:r>
              <a:rPr lang="ko-KR" altLang="en-US" dirty="0" smtClean="0"/>
              <a:t>가지 </a:t>
            </a:r>
            <a:r>
              <a:rPr lang="en-US" altLang="ko-KR" dirty="0" smtClean="0"/>
              <a:t>human factor </a:t>
            </a:r>
            <a:r>
              <a:rPr lang="ko-KR" altLang="en-US" dirty="0" smtClean="0"/>
              <a:t>할당</a:t>
            </a:r>
            <a:r>
              <a:rPr lang="en-US" altLang="ko-KR" dirty="0" smtClean="0"/>
              <a:t>)</a:t>
            </a:r>
            <a:r>
              <a:rPr lang="ko-KR" altLang="en-US" dirty="0" smtClean="0"/>
              <a:t>이</a:t>
            </a:r>
            <a:r>
              <a:rPr lang="ko-KR" altLang="en-US" baseline="0" dirty="0" smtClean="0"/>
              <a:t> 각각 사용자들의 </a:t>
            </a:r>
            <a:r>
              <a:rPr lang="en-US" altLang="ko-KR" baseline="0" dirty="0" err="1" smtClean="0"/>
              <a:t>cybersickness</a:t>
            </a:r>
            <a:r>
              <a:rPr lang="ko-KR" altLang="en-US" baseline="0" dirty="0" smtClean="0"/>
              <a:t>에 어떻게 영향을 미치는지를 </a:t>
            </a:r>
            <a:r>
              <a:rPr lang="en-US" altLang="ko-KR" baseline="0" dirty="0" smtClean="0"/>
              <a:t>1~2</a:t>
            </a:r>
            <a:r>
              <a:rPr lang="ko-KR" altLang="en-US" baseline="0" dirty="0" smtClean="0"/>
              <a:t>줄로 요약하고 관련된 논문 </a:t>
            </a:r>
            <a:r>
              <a:rPr lang="en-US" altLang="ko-KR" baseline="0" dirty="0" smtClean="0"/>
              <a:t>reference</a:t>
            </a:r>
            <a:r>
              <a:rPr lang="ko-KR" altLang="en-US" baseline="0" dirty="0" smtClean="0"/>
              <a:t>를 한 개 씩만 달아줄 것</a:t>
            </a:r>
            <a:r>
              <a:rPr lang="en-US" altLang="ko-KR" baseline="0" smtClean="0"/>
              <a:t>.</a:t>
            </a:r>
            <a:endParaRPr lang="en-US" dirty="0"/>
          </a:p>
        </p:txBody>
      </p:sp>
      <p:sp>
        <p:nvSpPr>
          <p:cNvPr id="4" name="슬라이드 번호 개체 틀 3"/>
          <p:cNvSpPr>
            <a:spLocks noGrp="1"/>
          </p:cNvSpPr>
          <p:nvPr>
            <p:ph type="sldNum" sz="quarter" idx="10"/>
          </p:nvPr>
        </p:nvSpPr>
        <p:spPr/>
        <p:txBody>
          <a:bodyPr/>
          <a:lstStyle/>
          <a:p>
            <a:pPr>
              <a:defRPr/>
            </a:pPr>
            <a:fld id="{7FCCA5F2-1146-D048-AEE3-411CEBD21B49}"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642840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슬라이드 </a:t>
            </a:r>
            <a:r>
              <a:rPr lang="en-US" altLang="ko-KR" dirty="0" smtClean="0"/>
              <a:t>3</a:t>
            </a:r>
            <a:r>
              <a:rPr lang="ko-KR" altLang="en-US" dirty="0" smtClean="0"/>
              <a:t>장 정도 할애해서 </a:t>
            </a:r>
            <a:r>
              <a:rPr lang="en-US" altLang="ko-KR" dirty="0" smtClean="0"/>
              <a:t>15</a:t>
            </a:r>
            <a:r>
              <a:rPr lang="ko-KR" altLang="en-US" dirty="0" smtClean="0"/>
              <a:t>가지 </a:t>
            </a:r>
            <a:r>
              <a:rPr lang="en-US" altLang="ko-KR" dirty="0" smtClean="0"/>
              <a:t>human factor</a:t>
            </a:r>
            <a:r>
              <a:rPr lang="ko-KR" altLang="en-US" dirty="0" smtClean="0"/>
              <a:t>들 </a:t>
            </a:r>
            <a:r>
              <a:rPr lang="en-US" altLang="ko-KR" dirty="0" smtClean="0"/>
              <a:t>(</a:t>
            </a:r>
            <a:r>
              <a:rPr lang="ko-KR" altLang="en-US" dirty="0" smtClean="0"/>
              <a:t>슬라이드 당 </a:t>
            </a:r>
            <a:r>
              <a:rPr lang="en-US" altLang="ko-KR" dirty="0" smtClean="0"/>
              <a:t>5</a:t>
            </a:r>
            <a:r>
              <a:rPr lang="ko-KR" altLang="en-US" dirty="0" smtClean="0"/>
              <a:t>가지 </a:t>
            </a:r>
            <a:r>
              <a:rPr lang="en-US" altLang="ko-KR" dirty="0" smtClean="0"/>
              <a:t>human factor </a:t>
            </a:r>
            <a:r>
              <a:rPr lang="ko-KR" altLang="en-US" dirty="0" smtClean="0"/>
              <a:t>할당</a:t>
            </a:r>
            <a:r>
              <a:rPr lang="en-US" altLang="ko-KR" dirty="0" smtClean="0"/>
              <a:t>)</a:t>
            </a:r>
            <a:r>
              <a:rPr lang="ko-KR" altLang="en-US" dirty="0" smtClean="0"/>
              <a:t>이</a:t>
            </a:r>
            <a:r>
              <a:rPr lang="ko-KR" altLang="en-US" baseline="0" dirty="0" smtClean="0"/>
              <a:t> 각각 사용자들의 </a:t>
            </a:r>
            <a:r>
              <a:rPr lang="en-US" altLang="ko-KR" baseline="0" dirty="0" err="1" smtClean="0"/>
              <a:t>cybersickness</a:t>
            </a:r>
            <a:r>
              <a:rPr lang="ko-KR" altLang="en-US" baseline="0" dirty="0" smtClean="0"/>
              <a:t>에 어떻게 영향을 미치는지를 </a:t>
            </a:r>
            <a:r>
              <a:rPr lang="en-US" altLang="ko-KR" baseline="0" dirty="0" smtClean="0"/>
              <a:t>1~2</a:t>
            </a:r>
            <a:r>
              <a:rPr lang="ko-KR" altLang="en-US" baseline="0" dirty="0" smtClean="0"/>
              <a:t>줄로 요약하고 관련된 논문 </a:t>
            </a:r>
            <a:r>
              <a:rPr lang="en-US" altLang="ko-KR" baseline="0" dirty="0" smtClean="0"/>
              <a:t>reference</a:t>
            </a:r>
            <a:r>
              <a:rPr lang="ko-KR" altLang="en-US" baseline="0" dirty="0" smtClean="0"/>
              <a:t>를 한 개 씩만 달아줄 것</a:t>
            </a:r>
            <a:r>
              <a:rPr lang="en-US" altLang="ko-KR" baseline="0" smtClean="0"/>
              <a:t>.</a:t>
            </a:r>
            <a:endParaRPr lang="en-US" dirty="0"/>
          </a:p>
        </p:txBody>
      </p:sp>
      <p:sp>
        <p:nvSpPr>
          <p:cNvPr id="4" name="슬라이드 번호 개체 틀 3"/>
          <p:cNvSpPr>
            <a:spLocks noGrp="1"/>
          </p:cNvSpPr>
          <p:nvPr>
            <p:ph type="sldNum" sz="quarter" idx="10"/>
          </p:nvPr>
        </p:nvSpPr>
        <p:spPr/>
        <p:txBody>
          <a:bodyPr/>
          <a:lstStyle/>
          <a:p>
            <a:pPr>
              <a:defRPr/>
            </a:pPr>
            <a:fld id="{7FCCA5F2-1146-D048-AEE3-411CEBD21B49}"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642840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dirty="0" smtClean="0"/>
              <a:t>ARE all these</a:t>
            </a:r>
            <a:r>
              <a:rPr lang="en-US" altLang="ko-KR" baseline="0" dirty="0" smtClean="0"/>
              <a:t> HMD users enjoying the virtual experience with a positive emotion by a perfect sensory coordination between different sensory modalities?</a:t>
            </a:r>
            <a:endParaRPr lang="ko-KR" altLang="en-US" dirty="0" smtClean="0"/>
          </a:p>
          <a:p>
            <a:endParaRPr lang="en-US" dirty="0"/>
          </a:p>
        </p:txBody>
      </p:sp>
      <p:sp>
        <p:nvSpPr>
          <p:cNvPr id="4" name="Slide Number Placeholder 3"/>
          <p:cNvSpPr>
            <a:spLocks noGrp="1"/>
          </p:cNvSpPr>
          <p:nvPr>
            <p:ph type="sldNum" sz="quarter" idx="10"/>
          </p:nvPr>
        </p:nvSpPr>
        <p:spPr/>
        <p:txBody>
          <a:bodyPr/>
          <a:lstStyle/>
          <a:p>
            <a:pPr>
              <a:defRPr/>
            </a:pPr>
            <a:fld id="{7FCCA5F2-1146-D048-AEE3-411CEBD21B49}" type="slidenum">
              <a:rPr lang="en-US" smtClean="0"/>
              <a:pPr>
                <a:defRPr/>
              </a:pPr>
              <a:t>4</a:t>
            </a:fld>
            <a:endParaRPr lang="en-US"/>
          </a:p>
        </p:txBody>
      </p:sp>
    </p:spTree>
    <p:extLst>
      <p:ext uri="{BB962C8B-B14F-4D97-AF65-F5344CB8AC3E}">
        <p14:creationId xmlns:p14="http://schemas.microsoft.com/office/powerpoint/2010/main" val="1961062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ltLang="ko-KR" dirty="0" smtClean="0"/>
              <a:t>Let’s consider</a:t>
            </a:r>
            <a:r>
              <a:rPr lang="en-US" altLang="ko-KR" baseline="0" dirty="0" smtClean="0"/>
              <a:t> the other side of the same coin.</a:t>
            </a:r>
            <a:endParaRPr lang="en-US" altLang="ko-KR" dirty="0" smtClean="0"/>
          </a:p>
          <a:p>
            <a:pPr marL="228600" indent="-228600">
              <a:buAutoNum type="arabicPeriod"/>
            </a:pPr>
            <a:endParaRPr lang="en-US" altLang="ko-KR" dirty="0" smtClean="0"/>
          </a:p>
          <a:p>
            <a:pPr marL="228600" indent="-228600">
              <a:buAutoNum type="arabicPeriod"/>
            </a:pPr>
            <a:r>
              <a:rPr lang="en-US" altLang="ko-KR" dirty="0" smtClean="0"/>
              <a:t>As</a:t>
            </a:r>
            <a:r>
              <a:rPr lang="en-US" altLang="ko-KR" baseline="0" dirty="0" smtClean="0"/>
              <a:t> you see in this slide, one man in the right cartoon (may a trainee for pilot) has </a:t>
            </a:r>
            <a:r>
              <a:rPr lang="en-US" altLang="ko-KR" baseline="0" dirty="0" err="1" smtClean="0"/>
              <a:t>cybersickness</a:t>
            </a:r>
            <a:r>
              <a:rPr lang="en-US" altLang="ko-KR" baseline="0" dirty="0" smtClean="0"/>
              <a:t> when he is trained in a flight simulator.</a:t>
            </a:r>
          </a:p>
          <a:p>
            <a:pPr marL="228600" indent="-228600">
              <a:buAutoNum type="arabicPeriod"/>
            </a:pPr>
            <a:endParaRPr lang="en-US" altLang="ko-KR" baseline="0" dirty="0" smtClean="0"/>
          </a:p>
          <a:p>
            <a:pPr marL="228600" indent="-228600">
              <a:buAutoNum type="arabicPeriod"/>
            </a:pPr>
            <a:r>
              <a:rPr lang="en-US" altLang="ko-KR" baseline="0" dirty="0" smtClean="0"/>
              <a:t>Why is this man suffering from many uncomfortable emotional and behavioral symptoms such as negative emotions like anxiety, bodily disorientation, nausea, and vomiting?</a:t>
            </a:r>
          </a:p>
          <a:p>
            <a:pPr marL="228600" indent="-228600">
              <a:buAutoNum type="arabicPeriod"/>
            </a:pPr>
            <a:endParaRPr lang="en-US" altLang="ko-KR" baseline="0" dirty="0" smtClean="0"/>
          </a:p>
          <a:p>
            <a:pPr marL="228600" indent="-228600">
              <a:buAutoNum type="arabicPeriod"/>
            </a:pPr>
            <a:r>
              <a:rPr lang="en-US" altLang="ko-KR" baseline="0" dirty="0" smtClean="0"/>
              <a:t>What causes these symptoms and what are happening in this man’s body especially in his nervous system and physiological processes?</a:t>
            </a:r>
          </a:p>
          <a:p>
            <a:endParaRPr lang="en-US" dirty="0"/>
          </a:p>
        </p:txBody>
      </p:sp>
      <p:sp>
        <p:nvSpPr>
          <p:cNvPr id="4" name="Slide Number Placeholder 3"/>
          <p:cNvSpPr>
            <a:spLocks noGrp="1"/>
          </p:cNvSpPr>
          <p:nvPr>
            <p:ph type="sldNum" sz="quarter" idx="10"/>
          </p:nvPr>
        </p:nvSpPr>
        <p:spPr/>
        <p:txBody>
          <a:bodyPr/>
          <a:lstStyle/>
          <a:p>
            <a:pPr>
              <a:defRPr/>
            </a:pPr>
            <a:fld id="{7FCCA5F2-1146-D048-AEE3-411CEBD21B49}" type="slidenum">
              <a:rPr lang="en-US" smtClean="0"/>
              <a:pPr>
                <a:defRPr/>
              </a:pPr>
              <a:t>5</a:t>
            </a:fld>
            <a:endParaRPr lang="en-US"/>
          </a:p>
        </p:txBody>
      </p:sp>
    </p:spTree>
    <p:extLst>
      <p:ext uri="{BB962C8B-B14F-4D97-AF65-F5344CB8AC3E}">
        <p14:creationId xmlns:p14="http://schemas.microsoft.com/office/powerpoint/2010/main" val="214678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gross</a:t>
            </a:r>
            <a:r>
              <a:rPr lang="en-US" baseline="0" dirty="0" smtClean="0"/>
              <a:t> and neuro anatomy, we have six senses as you see on this slide.</a:t>
            </a:r>
          </a:p>
          <a:p>
            <a:r>
              <a:rPr lang="en-US" baseline="0" dirty="0" smtClean="0"/>
              <a:t>3 semicircular canals and utricles and saccules….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FCCA5F2-1146-D048-AEE3-411CEBD21B49}" type="slidenum">
              <a:rPr lang="en-US" smtClean="0"/>
              <a:pPr>
                <a:defRPr/>
              </a:pPr>
              <a:t>7</a:t>
            </a:fld>
            <a:endParaRPr lang="en-US"/>
          </a:p>
        </p:txBody>
      </p:sp>
    </p:spTree>
    <p:extLst>
      <p:ext uri="{BB962C8B-B14F-4D97-AF65-F5344CB8AC3E}">
        <p14:creationId xmlns:p14="http://schemas.microsoft.com/office/powerpoint/2010/main" val="1074757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ltLang="ko-KR" dirty="0" smtClean="0"/>
              <a:t>In this slide, you</a:t>
            </a:r>
            <a:r>
              <a:rPr lang="en-US" altLang="ko-KR" baseline="0" dirty="0" smtClean="0"/>
              <a:t> can find a physiological functions of inner ear (color blue), the function of semicircular canals is to stabilize or balance our body when we are turning our bodies or heads coordinating with eyes. Namely VOR</a:t>
            </a:r>
          </a:p>
          <a:p>
            <a:pPr marL="228600" indent="-228600">
              <a:buAutoNum type="arabicPeriod"/>
            </a:pPr>
            <a:endParaRPr lang="en-US" altLang="ko-KR" baseline="0" dirty="0" smtClean="0"/>
          </a:p>
          <a:p>
            <a:pPr marL="228600" indent="-228600">
              <a:buAutoNum type="arabicPeriod"/>
            </a:pPr>
            <a:r>
              <a:rPr lang="en-US" altLang="ko-KR" baseline="0" dirty="0" smtClean="0"/>
              <a:t>This vestibular organ is </a:t>
            </a:r>
            <a:r>
              <a:rPr lang="en-US" altLang="ko-KR" baseline="0" dirty="0" err="1" smtClean="0"/>
              <a:t>neurally</a:t>
            </a:r>
            <a:r>
              <a:rPr lang="en-US" altLang="ko-KR" baseline="0" dirty="0" smtClean="0"/>
              <a:t> connected to muscles attached to our eyeballs as you see on the right side of this slide.</a:t>
            </a:r>
          </a:p>
          <a:p>
            <a:pPr marL="228600" indent="-228600">
              <a:buAutoNum type="arabicPeriod"/>
            </a:pPr>
            <a:endParaRPr lang="en-US" altLang="ko-KR" baseline="0" dirty="0" smtClean="0"/>
          </a:p>
          <a:p>
            <a:pPr marL="228600" indent="-228600">
              <a:buAutoNum type="arabicPeriod"/>
            </a:pPr>
            <a:r>
              <a:rPr lang="en-US" altLang="ko-KR" baseline="0" dirty="0" smtClean="0"/>
              <a:t>When you turn your body </a:t>
            </a:r>
            <a:r>
              <a:rPr lang="en-US" altLang="ko-KR" u="sng" baseline="0" dirty="0" smtClean="0"/>
              <a:t>to the left direction</a:t>
            </a:r>
            <a:r>
              <a:rPr lang="en-US" altLang="ko-KR" baseline="0" dirty="0" smtClean="0"/>
              <a:t>, the vestibular organ sends the information to the muscles on the eyeballs to go </a:t>
            </a:r>
            <a:r>
              <a:rPr lang="en-US" altLang="ko-KR" u="sng" baseline="0" dirty="0" smtClean="0"/>
              <a:t>to the right direction </a:t>
            </a:r>
            <a:r>
              <a:rPr lang="en-US" altLang="ko-KR" baseline="0" dirty="0" smtClean="0"/>
              <a:t>to compensate the movements to ensue stabilizing visual scenes.</a:t>
            </a:r>
          </a:p>
          <a:p>
            <a:pPr marL="228600" indent="-228600">
              <a:buAutoNum type="arabicPeriod"/>
            </a:pPr>
            <a:endParaRPr lang="en-US" altLang="ko-KR" baseline="0" dirty="0" smtClean="0"/>
          </a:p>
          <a:p>
            <a:pPr marL="228600" indent="-228600">
              <a:buAutoNum type="arabicPeriod"/>
            </a:pPr>
            <a:r>
              <a:rPr lang="en-US" altLang="ko-KR" baseline="0" dirty="0" smtClean="0"/>
              <a:t>In engineering, it functions as a negative feedback to stabilize system parameters.</a:t>
            </a:r>
          </a:p>
          <a:p>
            <a:pPr marL="228600" indent="-228600">
              <a:buAutoNum type="arabicPeriod"/>
            </a:pPr>
            <a:endParaRPr lang="en-US" altLang="ko-KR" baseline="0" dirty="0" smtClean="0"/>
          </a:p>
          <a:p>
            <a:pPr marL="228600" indent="-228600">
              <a:buAutoNum type="arabicPeriod"/>
            </a:pPr>
            <a:r>
              <a:rPr lang="en-US" altLang="ko-KR" baseline="0" dirty="0" smtClean="0"/>
              <a:t>Physiologist found the same system between the eye and the vestibular organ, and called the system “vestibular – ocular reflex: VOR”.</a:t>
            </a:r>
          </a:p>
          <a:p>
            <a:pPr marL="228600" indent="-228600">
              <a:buAutoNum type="arabicPeriod"/>
            </a:pPr>
            <a:endParaRPr lang="en-US" altLang="ko-KR" baseline="0" dirty="0" smtClean="0"/>
          </a:p>
          <a:p>
            <a:pPr marL="228600" indent="-228600">
              <a:buAutoNum type="arabicPeriod"/>
            </a:pPr>
            <a:r>
              <a:rPr lang="en-US" altLang="ko-KR" baseline="0" dirty="0" smtClean="0"/>
              <a:t>If you wear a goggle with which you see everything upside down, the first day of using the goggle, you cannot even walk one step…and fall down but in several days eventually you can adapt to the new visual information and can walk and stroll here and there easily… a part of the behavioral adaptation is associated with VOR gain control function…mostly resides in the brain stem…</a:t>
            </a:r>
          </a:p>
          <a:p>
            <a:pPr marL="228600" indent="-228600">
              <a:buAutoNum type="arabicPeriod"/>
            </a:pPr>
            <a:endParaRPr lang="en-US" altLang="ko-KR" baseline="0" dirty="0" smtClean="0"/>
          </a:p>
          <a:p>
            <a:pPr marL="228600" indent="-228600">
              <a:buAutoNum type="arabicPeriod"/>
            </a:pPr>
            <a:r>
              <a:rPr lang="en-US" altLang="ko-KR" baseline="0" dirty="0" smtClean="0"/>
              <a:t>Here, we can track the vestibular projection pathways from the vestibular nucleus in the brain stem to the vestibular cortex via the thalamus…</a:t>
            </a:r>
          </a:p>
          <a:p>
            <a:pPr marL="228600" indent="-228600">
              <a:buAutoNum type="arabicPeriod"/>
            </a:pPr>
            <a:r>
              <a:rPr lang="en-US" altLang="ko-KR" baseline="0" dirty="0" smtClean="0"/>
              <a:t>The vestibular cortex has a broad range from </a:t>
            </a:r>
            <a:r>
              <a:rPr lang="en-US" altLang="ko-KR" baseline="0" dirty="0" err="1" smtClean="0"/>
              <a:t>Brodmann</a:t>
            </a:r>
            <a:r>
              <a:rPr lang="en-US" altLang="ko-KR" baseline="0" dirty="0" smtClean="0"/>
              <a:t> Area 43 , 5…the function of the vestibular cortex was suggested by many researchers…integration of visual, vestibular, proprioceptive </a:t>
            </a:r>
            <a:r>
              <a:rPr lang="en-US" altLang="ko-KR" baseline="0" dirty="0" err="1" smtClean="0"/>
              <a:t>singnals</a:t>
            </a:r>
            <a:r>
              <a:rPr lang="en-US" altLang="ko-KR" baseline="0" dirty="0" smtClean="0"/>
              <a:t> to produce the reference of the outer 3D world…some researchers proposed the function of this cortex as the modulation of visual working memory..</a:t>
            </a:r>
            <a:endParaRPr lang="ko-KR" altLang="en-US" dirty="0" smtClean="0"/>
          </a:p>
          <a:p>
            <a:endParaRPr lang="en-US" dirty="0"/>
          </a:p>
        </p:txBody>
      </p:sp>
      <p:sp>
        <p:nvSpPr>
          <p:cNvPr id="4" name="Slide Number Placeholder 3"/>
          <p:cNvSpPr>
            <a:spLocks noGrp="1"/>
          </p:cNvSpPr>
          <p:nvPr>
            <p:ph type="sldNum" sz="quarter" idx="10"/>
          </p:nvPr>
        </p:nvSpPr>
        <p:spPr/>
        <p:txBody>
          <a:bodyPr/>
          <a:lstStyle/>
          <a:p>
            <a:pPr>
              <a:defRPr/>
            </a:pPr>
            <a:fld id="{7FCCA5F2-1146-D048-AEE3-411CEBD21B49}" type="slidenum">
              <a:rPr lang="en-US" smtClean="0"/>
              <a:pPr>
                <a:defRPr/>
              </a:pPr>
              <a:t>8</a:t>
            </a:fld>
            <a:endParaRPr lang="en-US"/>
          </a:p>
        </p:txBody>
      </p:sp>
    </p:spTree>
    <p:extLst>
      <p:ext uri="{BB962C8B-B14F-4D97-AF65-F5344CB8AC3E}">
        <p14:creationId xmlns:p14="http://schemas.microsoft.com/office/powerpoint/2010/main" val="96330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ltLang="ko-KR" dirty="0" smtClean="0"/>
              <a:t>After</a:t>
            </a:r>
            <a:r>
              <a:rPr lang="en-US" altLang="ko-KR" baseline="0" dirty="0" smtClean="0"/>
              <a:t> measuring the activity changes in the central nervous system during the experience of </a:t>
            </a:r>
            <a:r>
              <a:rPr lang="en-US" altLang="ko-KR" baseline="0" dirty="0" err="1" smtClean="0"/>
              <a:t>cybersickness</a:t>
            </a:r>
            <a:r>
              <a:rPr lang="en-US" altLang="ko-KR" baseline="0" dirty="0" smtClean="0"/>
              <a:t>, we speculated that what would be an effect of direct electrical stimulation to a specific area of vestibular pathways in the brain.</a:t>
            </a:r>
          </a:p>
          <a:p>
            <a:pPr marL="228600" indent="-228600">
              <a:buFont typeface="+mj-lt"/>
              <a:buAutoNum type="arabicPeriod"/>
            </a:pPr>
            <a:endParaRPr lang="en-US" altLang="ko-KR" baseline="0" dirty="0" smtClean="0"/>
          </a:p>
          <a:p>
            <a:pPr marL="228600" indent="-228600">
              <a:buFont typeface="+mj-lt"/>
              <a:buAutoNum type="arabicPeriod"/>
            </a:pPr>
            <a:r>
              <a:rPr lang="en-US" altLang="ko-KR" baseline="0" dirty="0" smtClean="0"/>
              <a:t>We tried to apply </a:t>
            </a:r>
            <a:r>
              <a:rPr lang="en-US" altLang="ko-KR" baseline="0" dirty="0" err="1" smtClean="0"/>
              <a:t>tDCS</a:t>
            </a:r>
            <a:r>
              <a:rPr lang="en-US" altLang="ko-KR" baseline="0" dirty="0" smtClean="0"/>
              <a:t> (transcranial Direct Current Stimulation) at the site of scalp under which resides the vestibular cortex before and after the subjects were exposed to a virtual navigation.</a:t>
            </a:r>
            <a:endParaRPr lang="ko-KR" altLang="en-US" dirty="0" smtClean="0"/>
          </a:p>
          <a:p>
            <a:pPr marL="228600" indent="-228600">
              <a:buFont typeface="+mj-lt"/>
              <a:buAutoNum type="arabicPeriod"/>
            </a:pPr>
            <a:endParaRPr lang="en-US" altLang="ko-KR" dirty="0" smtClean="0"/>
          </a:p>
          <a:p>
            <a:pPr marL="228600" indent="-228600">
              <a:buFont typeface="+mj-lt"/>
              <a:buAutoNum type="arabicPeriod"/>
            </a:pPr>
            <a:endParaRPr lang="en-US" altLang="ko-KR" dirty="0" smtClean="0"/>
          </a:p>
          <a:p>
            <a:pPr marL="228600" indent="-228600">
              <a:buFont typeface="+mj-lt"/>
              <a:buAutoNum type="arabicPeriod"/>
            </a:pPr>
            <a:r>
              <a:rPr lang="en-US" altLang="ko-KR" dirty="0" smtClean="0"/>
              <a:t>In</a:t>
            </a:r>
            <a:r>
              <a:rPr lang="en-US" altLang="ko-KR" baseline="0" dirty="0" smtClean="0"/>
              <a:t> this slide, you can find where the vestibular cortex is and its connection to the subcortical structures which are responsible for the vestibular ocular reflex (VOR) and bodily stability.</a:t>
            </a:r>
          </a:p>
          <a:p>
            <a:pPr marL="228600" indent="-228600">
              <a:buFont typeface="+mj-lt"/>
              <a:buAutoNum type="arabicPeriod"/>
            </a:pPr>
            <a:r>
              <a:rPr lang="en-US" altLang="ko-KR" baseline="0" dirty="0" err="1" smtClean="0"/>
              <a:t>Brodmann</a:t>
            </a:r>
            <a:r>
              <a:rPr lang="en-US" altLang="ko-KR" baseline="0" dirty="0" smtClean="0"/>
              <a:t> area 5 4 3…have not been well-defined</a:t>
            </a:r>
            <a:endParaRPr lang="ko-KR" altLang="en-US" dirty="0" smtClean="0"/>
          </a:p>
          <a:p>
            <a:endParaRPr lang="en-US" dirty="0"/>
          </a:p>
        </p:txBody>
      </p:sp>
      <p:sp>
        <p:nvSpPr>
          <p:cNvPr id="4" name="Slide Number Placeholder 3"/>
          <p:cNvSpPr>
            <a:spLocks noGrp="1"/>
          </p:cNvSpPr>
          <p:nvPr>
            <p:ph type="sldNum" sz="quarter" idx="10"/>
          </p:nvPr>
        </p:nvSpPr>
        <p:spPr/>
        <p:txBody>
          <a:bodyPr/>
          <a:lstStyle/>
          <a:p>
            <a:pPr>
              <a:defRPr/>
            </a:pPr>
            <a:fld id="{7FCCA5F2-1146-D048-AEE3-411CEBD21B49}" type="slidenum">
              <a:rPr lang="en-US" smtClean="0"/>
              <a:pPr>
                <a:defRPr/>
              </a:pPr>
              <a:t>9</a:t>
            </a:fld>
            <a:endParaRPr lang="en-US"/>
          </a:p>
        </p:txBody>
      </p:sp>
    </p:spTree>
    <p:extLst>
      <p:ext uri="{BB962C8B-B14F-4D97-AF65-F5344CB8AC3E}">
        <p14:creationId xmlns:p14="http://schemas.microsoft.com/office/powerpoint/2010/main" val="397147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ltLang="ko-KR" dirty="0" smtClean="0"/>
              <a:t>Let me show you in a certain condition…how this VOR does not work properly.</a:t>
            </a:r>
            <a:r>
              <a:rPr lang="en-US" altLang="ko-KR" baseline="0" dirty="0" smtClean="0"/>
              <a:t> </a:t>
            </a:r>
          </a:p>
          <a:p>
            <a:pPr marL="228600" indent="-228600">
              <a:buFont typeface="+mj-lt"/>
              <a:buAutoNum type="arabicPeriod"/>
            </a:pPr>
            <a:endParaRPr lang="en-US" altLang="ko-KR" baseline="0" dirty="0" smtClean="0"/>
          </a:p>
          <a:p>
            <a:pPr marL="228600" indent="-228600">
              <a:buFont typeface="+mj-lt"/>
              <a:buAutoNum type="arabicPeriod"/>
            </a:pPr>
            <a:r>
              <a:rPr lang="en-US" altLang="ko-KR" dirty="0" smtClean="0"/>
              <a:t> When we</a:t>
            </a:r>
            <a:r>
              <a:rPr lang="en-US" altLang="ko-KR" baseline="0" dirty="0" smtClean="0"/>
              <a:t> are in a VR of roller coaster, our visual system has to process the visual inputs from the roller coaster up and down, but our vestibular organ does not process any bodily movement because we sit on the chair without any movement.</a:t>
            </a:r>
          </a:p>
          <a:p>
            <a:pPr marL="228600" indent="-228600">
              <a:buFont typeface="+mj-lt"/>
              <a:buAutoNum type="arabicPeriod"/>
            </a:pPr>
            <a:endParaRPr lang="en-US" altLang="ko-KR" baseline="0" dirty="0" smtClean="0"/>
          </a:p>
          <a:p>
            <a:pPr marL="228600" indent="-228600">
              <a:buFont typeface="+mj-lt"/>
              <a:buAutoNum type="arabicPeriod"/>
            </a:pPr>
            <a:r>
              <a:rPr lang="en-US" altLang="ko-KR" baseline="0" dirty="0" smtClean="0"/>
              <a:t>This condition causes a sensory conflict because of the discrepancy of moving visual inputs and stationary vestibular inputs.</a:t>
            </a:r>
          </a:p>
          <a:p>
            <a:pPr marL="228600" indent="-228600">
              <a:buFont typeface="+mj-lt"/>
              <a:buAutoNum type="arabicPeriod"/>
            </a:pPr>
            <a:endParaRPr lang="en-US" altLang="ko-KR" baseline="0" dirty="0" smtClean="0"/>
          </a:p>
          <a:p>
            <a:pPr marL="228600" indent="-228600">
              <a:buFont typeface="+mj-lt"/>
              <a:buAutoNum type="arabicPeriod"/>
            </a:pPr>
            <a:r>
              <a:rPr lang="en-US" altLang="ko-KR" baseline="0" dirty="0" smtClean="0"/>
              <a:t>Previous studies have suggested that the sensory conflict can be associated with symptoms of </a:t>
            </a:r>
            <a:r>
              <a:rPr lang="en-US" altLang="ko-KR" baseline="0" dirty="0" err="1" smtClean="0"/>
              <a:t>cybersickness</a:t>
            </a:r>
            <a:r>
              <a:rPr lang="en-US" altLang="ko-KR" baseline="0" dirty="0" smtClean="0"/>
              <a:t>, such as nausea, dizziness, eye strain, and uncomfortable feelings etc.</a:t>
            </a:r>
          </a:p>
          <a:p>
            <a:pPr marL="228600" indent="-228600">
              <a:buFont typeface="+mj-lt"/>
              <a:buAutoNum type="arabicPeriod"/>
            </a:pPr>
            <a:endParaRPr lang="en-US" altLang="ko-KR" baseline="0" dirty="0" smtClean="0"/>
          </a:p>
          <a:p>
            <a:pPr marL="228600" indent="-228600">
              <a:buFont typeface="+mj-lt"/>
              <a:buAutoNum type="arabicPeriod"/>
            </a:pPr>
            <a:r>
              <a:rPr lang="en-US" altLang="ko-KR" baseline="0" dirty="0" smtClean="0"/>
              <a:t>Next slide will show it, </a:t>
            </a:r>
            <a:endParaRPr lang="en-US" altLang="ko-KR" dirty="0" smtClean="0"/>
          </a:p>
          <a:p>
            <a:endParaRPr lang="en-US" dirty="0"/>
          </a:p>
        </p:txBody>
      </p:sp>
      <p:sp>
        <p:nvSpPr>
          <p:cNvPr id="4" name="Slide Number Placeholder 3"/>
          <p:cNvSpPr>
            <a:spLocks noGrp="1"/>
          </p:cNvSpPr>
          <p:nvPr>
            <p:ph type="sldNum" sz="quarter" idx="10"/>
          </p:nvPr>
        </p:nvSpPr>
        <p:spPr/>
        <p:txBody>
          <a:bodyPr/>
          <a:lstStyle/>
          <a:p>
            <a:pPr>
              <a:defRPr/>
            </a:pPr>
            <a:fld id="{7FCCA5F2-1146-D048-AEE3-411CEBD21B49}" type="slidenum">
              <a:rPr lang="en-US" smtClean="0"/>
              <a:pPr>
                <a:defRPr/>
              </a:pPr>
              <a:t>10</a:t>
            </a:fld>
            <a:endParaRPr lang="en-US"/>
          </a:p>
        </p:txBody>
      </p:sp>
    </p:spTree>
    <p:extLst>
      <p:ext uri="{BB962C8B-B14F-4D97-AF65-F5344CB8AC3E}">
        <p14:creationId xmlns:p14="http://schemas.microsoft.com/office/powerpoint/2010/main" val="475664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Triesman’s</a:t>
            </a:r>
            <a:r>
              <a:rPr lang="en-US" dirty="0" smtClean="0"/>
              <a:t> hypothesis(1977)</a:t>
            </a:r>
            <a:r>
              <a:rPr lang="en-US" baseline="0" dirty="0" smtClean="0"/>
              <a:t> of symptoms of motion sickness including </a:t>
            </a:r>
            <a:r>
              <a:rPr lang="en-US" baseline="0" dirty="0" err="1" smtClean="0"/>
              <a:t>vomitting</a:t>
            </a:r>
            <a:r>
              <a:rPr lang="en-US" baseline="0" dirty="0" smtClean="0"/>
              <a:t>.</a:t>
            </a:r>
          </a:p>
          <a:p>
            <a:r>
              <a:rPr lang="en-US" dirty="0" smtClean="0"/>
              <a:t>Plants growing in the wild could contain a</a:t>
            </a:r>
            <a:r>
              <a:rPr lang="en-US" baseline="0" dirty="0" smtClean="0"/>
              <a:t> variety of chemicals some of which must be toxic which can cause disturbances of sensory and motor </a:t>
            </a:r>
            <a:r>
              <a:rPr lang="en-US" baseline="0" dirty="0" err="1" smtClean="0"/>
              <a:t>coordinations</a:t>
            </a:r>
            <a:r>
              <a:rPr lang="en-US" baseline="0" dirty="0" smtClean="0"/>
              <a:t>.</a:t>
            </a:r>
          </a:p>
          <a:p>
            <a:r>
              <a:rPr lang="en-US" baseline="0" dirty="0" smtClean="0"/>
              <a:t>Our ancestors could survive from the toxin by throwing up the ingested toxin. Emesis out of the stomach.</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FCCA5F2-1146-D048-AEE3-411CEBD21B49}" type="slidenum">
              <a:rPr lang="en-US" smtClean="0"/>
              <a:pPr>
                <a:defRPr/>
              </a:pPr>
              <a:t>11</a:t>
            </a:fld>
            <a:endParaRPr lang="en-US"/>
          </a:p>
        </p:txBody>
      </p:sp>
    </p:spTree>
    <p:extLst>
      <p:ext uri="{BB962C8B-B14F-4D97-AF65-F5344CB8AC3E}">
        <p14:creationId xmlns:p14="http://schemas.microsoft.com/office/powerpoint/2010/main" val="534670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Individual -&gt; human</a:t>
            </a:r>
            <a:r>
              <a:rPr lang="en-US" baseline="0" dirty="0" smtClean="0"/>
              <a:t> factors</a:t>
            </a:r>
          </a:p>
          <a:p>
            <a:endParaRPr lang="en-US" baseline="0" dirty="0" smtClean="0"/>
          </a:p>
          <a:p>
            <a:r>
              <a:rPr lang="en-US" baseline="0" dirty="0" smtClean="0"/>
              <a:t>Herman </a:t>
            </a:r>
            <a:r>
              <a:rPr lang="en-US" baseline="0" dirty="0" err="1" smtClean="0"/>
              <a:t>witkin</a:t>
            </a:r>
            <a:r>
              <a:rPr lang="en-US" baseline="0" dirty="0" smtClean="0"/>
              <a:t>: field independent / field dependent to judge an absolutely vertical axis based on the context of surrounding objects or sense of himself as the vertical axis.</a:t>
            </a:r>
          </a:p>
          <a:p>
            <a:endParaRPr lang="en-US" baseline="0" dirty="0" smtClean="0"/>
          </a:p>
          <a:p>
            <a:r>
              <a:rPr lang="en-US" baseline="0" dirty="0" smtClean="0"/>
              <a:t>Simulator -&gt; hardware</a:t>
            </a:r>
          </a:p>
          <a:p>
            <a:r>
              <a:rPr lang="en-US" baseline="0" dirty="0" smtClean="0"/>
              <a:t>Task-&gt; content</a:t>
            </a:r>
            <a:endParaRPr lang="en-US" dirty="0"/>
          </a:p>
        </p:txBody>
      </p:sp>
      <p:sp>
        <p:nvSpPr>
          <p:cNvPr id="4" name="Slide Number Placeholder 3"/>
          <p:cNvSpPr>
            <a:spLocks noGrp="1"/>
          </p:cNvSpPr>
          <p:nvPr>
            <p:ph type="sldNum" sz="quarter" idx="10"/>
          </p:nvPr>
        </p:nvSpPr>
        <p:spPr/>
        <p:txBody>
          <a:bodyPr/>
          <a:lstStyle/>
          <a:p>
            <a:fld id="{BD725E30-AF86-4698-86D9-310FEB987FA7}" type="slidenum">
              <a:rPr lang="ko-KR" altLang="en-US" smtClean="0">
                <a:solidFill>
                  <a:prstClr val="black"/>
                </a:solidFill>
              </a:rPr>
              <a:pPr/>
              <a:t>12</a:t>
            </a:fld>
            <a:endParaRPr lang="ko-KR" altLang="en-US">
              <a:solidFill>
                <a:prstClr val="black"/>
              </a:solidFill>
            </a:endParaRPr>
          </a:p>
        </p:txBody>
      </p:sp>
    </p:spTree>
    <p:extLst>
      <p:ext uri="{BB962C8B-B14F-4D97-AF65-F5344CB8AC3E}">
        <p14:creationId xmlns:p14="http://schemas.microsoft.com/office/powerpoint/2010/main" val="389334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r:embed="rId3"/>
          <a:srcRect/>
          <a:stretch>
            <a:fillRect/>
          </a:stretch>
        </p:blipFill>
        <p:spPr bwMode="auto">
          <a:xfrm>
            <a:off x="0" y="501652"/>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4"/>
          <a:srcRect/>
          <a:stretch>
            <a:fillRect/>
          </a:stretch>
        </p:blipFill>
        <p:spPr bwMode="auto">
          <a:xfrm>
            <a:off x="8001001" y="577874"/>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smtClean="0"/>
              <a:t>Click to edit Master subtitle style</a:t>
            </a:r>
            <a:endParaRPr lang="en-US" dirty="0"/>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smtClean="0"/>
              <a:t>Click to edit Master title style</a:t>
            </a:r>
            <a:endParaRPr lang="en-US" dirty="0"/>
          </a:p>
        </p:txBody>
      </p:sp>
      <p:sp>
        <p:nvSpPr>
          <p:cNvPr id="7" name="Date Placeholder 8"/>
          <p:cNvSpPr>
            <a:spLocks noGrp="1"/>
          </p:cNvSpPr>
          <p:nvPr>
            <p:ph type="dt" sz="half" idx="10"/>
          </p:nvPr>
        </p:nvSpPr>
        <p:spPr/>
        <p:txBody>
          <a:bodyPr/>
          <a:lstStyle>
            <a:lvl1pPr>
              <a:defRPr/>
            </a:lvl1pPr>
          </a:lstStyle>
          <a:p>
            <a:pPr>
              <a:defRPr/>
            </a:pPr>
            <a:r>
              <a:rPr lang="en-US"/>
              <a:t>Insert Date here</a:t>
            </a:r>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Insert Title here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pic>
        <p:nvPicPr>
          <p:cNvPr id="7" name="그림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400" y="6250699"/>
            <a:ext cx="2325853" cy="354067"/>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pic>
        <p:nvPicPr>
          <p:cNvPr id="7" name="그림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400" y="6250699"/>
            <a:ext cx="2325853" cy="354067"/>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2" y="501653"/>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smtClean="0"/>
              <a:t>Click to edit Master subtitle style</a:t>
            </a:r>
            <a:endParaRPr lang="en-US" dirty="0"/>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smtClean="0"/>
              <a:t>Click to edit Master title style</a:t>
            </a:r>
            <a:endParaRPr lang="en-US" dirty="0"/>
          </a:p>
        </p:txBody>
      </p:sp>
      <p:sp>
        <p:nvSpPr>
          <p:cNvPr id="7" name="Text Placeholder 5"/>
          <p:cNvSpPr>
            <a:spLocks noGrp="1"/>
          </p:cNvSpPr>
          <p:nvPr>
            <p:ph type="body" sz="quarter" idx="10"/>
          </p:nvPr>
        </p:nvSpPr>
        <p:spPr>
          <a:xfrm>
            <a:off x="685800" y="3014666"/>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02744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pic>
        <p:nvPicPr>
          <p:cNvPr id="7" name="그림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400" y="6250699"/>
            <a:ext cx="2325853" cy="354067"/>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pic>
        <p:nvPicPr>
          <p:cNvPr id="7" name="그림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400" y="6250699"/>
            <a:ext cx="2325853" cy="354067"/>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pic>
        <p:nvPicPr>
          <p:cNvPr id="8" name="그림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400" y="6250699"/>
            <a:ext cx="2325853" cy="354067"/>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pic>
        <p:nvPicPr>
          <p:cNvPr id="10" name="그림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400" y="6250699"/>
            <a:ext cx="2325853" cy="354067"/>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pic>
        <p:nvPicPr>
          <p:cNvPr id="6" name="그림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400" y="6250699"/>
            <a:ext cx="2325853" cy="354067"/>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pic>
        <p:nvPicPr>
          <p:cNvPr id="5" name="그림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400" y="6250699"/>
            <a:ext cx="2325853" cy="354067"/>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pic>
        <p:nvPicPr>
          <p:cNvPr id="8" name="그림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400" y="6250699"/>
            <a:ext cx="2325853" cy="354067"/>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pic>
        <p:nvPicPr>
          <p:cNvPr id="8" name="그림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400" y="6250699"/>
            <a:ext cx="2325853" cy="354067"/>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r:embed="rId14"/>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Insert Date here</a:t>
            </a:r>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Insert Title here</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5"/>
          <a:srcRect/>
          <a:stretch>
            <a:fillRect/>
          </a:stretch>
        </p:blipFill>
        <p:spPr bwMode="auto">
          <a:xfrm>
            <a:off x="8001001" y="6248424"/>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hdr="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81000" y="4458240"/>
            <a:ext cx="3886200" cy="828675"/>
          </a:xfrm>
        </p:spPr>
        <p:txBody>
          <a:bodyPr/>
          <a:lstStyle/>
          <a:p>
            <a:r>
              <a:rPr lang="en-US" altLang="ko-KR" spc="-80" dirty="0" smtClean="0">
                <a:latin typeface="Corbel" panose="020B0503020204020204" pitchFamily="34" charset="0"/>
              </a:rPr>
              <a:t>Hyun </a:t>
            </a:r>
            <a:r>
              <a:rPr lang="en-US" altLang="ko-KR" spc="-80" dirty="0" err="1">
                <a:latin typeface="Corbel" panose="020B0503020204020204" pitchFamily="34" charset="0"/>
              </a:rPr>
              <a:t>Taek</a:t>
            </a:r>
            <a:r>
              <a:rPr lang="en-US" altLang="ko-KR" spc="-80" dirty="0">
                <a:latin typeface="Corbel" panose="020B0503020204020204" pitchFamily="34" charset="0"/>
              </a:rPr>
              <a:t> Kim Ph.D.</a:t>
            </a:r>
          </a:p>
          <a:p>
            <a:r>
              <a:rPr lang="en-US" altLang="ko-KR" spc="-80" dirty="0">
                <a:latin typeface="Corbel" panose="020B0503020204020204" pitchFamily="34" charset="0"/>
              </a:rPr>
              <a:t>Department of Psychology, Korea University</a:t>
            </a:r>
          </a:p>
          <a:p>
            <a:r>
              <a:rPr lang="en-US" altLang="ko-KR" spc="-80" dirty="0">
                <a:latin typeface="Corbel" panose="020B0503020204020204" pitchFamily="34" charset="0"/>
              </a:rPr>
              <a:t>www.brainbehavior.net</a:t>
            </a:r>
            <a:endParaRPr lang="ko-KR" altLang="en-US" spc="-80" dirty="0">
              <a:latin typeface="Corbel" panose="020B0503020204020204" pitchFamily="34" charset="0"/>
            </a:endParaRPr>
          </a:p>
          <a:p>
            <a:endParaRPr lang="en-US" dirty="0" smtClean="0"/>
          </a:p>
        </p:txBody>
      </p:sp>
      <p:sp>
        <p:nvSpPr>
          <p:cNvPr id="2" name="Subtitle 1"/>
          <p:cNvSpPr>
            <a:spLocks noGrp="1"/>
          </p:cNvSpPr>
          <p:nvPr>
            <p:ph type="subTitle" idx="1"/>
          </p:nvPr>
        </p:nvSpPr>
        <p:spPr>
          <a:xfrm>
            <a:off x="228600" y="1981200"/>
            <a:ext cx="8915400" cy="533400"/>
          </a:xfrm>
        </p:spPr>
        <p:txBody>
          <a:bodyPr/>
          <a:lstStyle/>
          <a:p>
            <a:r>
              <a:rPr lang="en-US" altLang="ko-KR" sz="2800" b="1" spc="-100" dirty="0" err="1" smtClean="0">
                <a:latin typeface="Corbel" pitchFamily="34" charset="0"/>
              </a:rPr>
              <a:t>Cybersickness</a:t>
            </a:r>
            <a:r>
              <a:rPr lang="en-US" altLang="ko-KR" sz="2800" b="1" spc="-100" dirty="0" smtClean="0">
                <a:latin typeface="Corbel" pitchFamily="34" charset="0"/>
              </a:rPr>
              <a:t> </a:t>
            </a:r>
            <a:r>
              <a:rPr lang="en-US" altLang="ko-KR" sz="2800" b="1" spc="-100" dirty="0">
                <a:latin typeface="Corbel" pitchFamily="34" charset="0"/>
              </a:rPr>
              <a:t>– Seeking </a:t>
            </a:r>
            <a:r>
              <a:rPr lang="en-US" altLang="ko-KR" sz="2800" b="1" spc="-100" dirty="0" smtClean="0">
                <a:latin typeface="Corbel" pitchFamily="34" charset="0"/>
              </a:rPr>
              <a:t>Human Factors from Causes to </a:t>
            </a:r>
            <a:r>
              <a:rPr lang="en-US" altLang="ko-KR" sz="2800" b="1" spc="-100" dirty="0">
                <a:latin typeface="Corbel" pitchFamily="34" charset="0"/>
              </a:rPr>
              <a:t>Cures </a:t>
            </a:r>
            <a:endParaRPr lang="en-US" sz="2800" dirty="0"/>
          </a:p>
        </p:txBody>
      </p:sp>
      <p:pic>
        <p:nvPicPr>
          <p:cNvPr id="3" name="그림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065" y="6172200"/>
            <a:ext cx="3641835" cy="554400"/>
          </a:xfrm>
          <a:prstGeom prst="rect">
            <a:avLst/>
          </a:prstGeom>
        </p:spPr>
      </p:pic>
    </p:spTree>
    <p:extLst>
      <p:ext uri="{BB962C8B-B14F-4D97-AF65-F5344CB8AC3E}">
        <p14:creationId xmlns:p14="http://schemas.microsoft.com/office/powerpoint/2010/main" val="4271947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a:t>July 25, 2017</a:t>
            </a:r>
          </a:p>
        </p:txBody>
      </p:sp>
      <p:sp>
        <p:nvSpPr>
          <p:cNvPr id="3" name="Footer Placeholder 2"/>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4" name="Slide Number Placeholder 3"/>
          <p:cNvSpPr>
            <a:spLocks noGrp="1"/>
          </p:cNvSpPr>
          <p:nvPr>
            <p:ph type="sldNum" sz="quarter" idx="12"/>
          </p:nvPr>
        </p:nvSpPr>
        <p:spPr/>
        <p:txBody>
          <a:bodyPr/>
          <a:lstStyle/>
          <a:p>
            <a:pPr>
              <a:defRPr/>
            </a:pPr>
            <a:fld id="{4B9BF26B-5BF7-A441-824D-2B58A1CEF3A6}" type="slidenum">
              <a:rPr lang="en-US" smtClean="0"/>
              <a:pPr>
                <a:defRPr/>
              </a:pPr>
              <a:t>10</a:t>
            </a:fld>
            <a:endParaRPr lang="en-US" sz="1400">
              <a:latin typeface="Myriad Pro" charset="0"/>
            </a:endParaRPr>
          </a:p>
        </p:txBody>
      </p:sp>
      <p:pic>
        <p:nvPicPr>
          <p:cNvPr id="5" name="그림 14" descr="Oculus-Rift.jpg"/>
          <p:cNvPicPr>
            <a:picLocks noChangeAspect="1"/>
          </p:cNvPicPr>
          <p:nvPr/>
        </p:nvPicPr>
        <p:blipFill>
          <a:blip r:embed="rId3" cstate="print"/>
          <a:stretch>
            <a:fillRect/>
          </a:stretch>
        </p:blipFill>
        <p:spPr>
          <a:xfrm>
            <a:off x="938609" y="3632568"/>
            <a:ext cx="3372041" cy="2528110"/>
          </a:xfrm>
          <a:prstGeom prst="rect">
            <a:avLst/>
          </a:prstGeom>
        </p:spPr>
      </p:pic>
      <p:sp>
        <p:nvSpPr>
          <p:cNvPr id="6" name="직사각형 3"/>
          <p:cNvSpPr/>
          <p:nvPr/>
        </p:nvSpPr>
        <p:spPr>
          <a:xfrm>
            <a:off x="-76200" y="152400"/>
            <a:ext cx="9448800" cy="7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latinLnBrk="1">
              <a:spcBef>
                <a:spcPts val="0"/>
              </a:spcBef>
              <a:spcAft>
                <a:spcPts val="0"/>
              </a:spcAft>
            </a:pPr>
            <a:r>
              <a:rPr lang="en-US" altLang="ko-KR" sz="2000" b="1" spc="-70" dirty="0">
                <a:solidFill>
                  <a:sysClr val="windowText" lastClr="000000"/>
                </a:solidFill>
                <a:latin typeface="Verdana" charset="0"/>
                <a:ea typeface="Verdana" charset="0"/>
                <a:cs typeface="Verdana" charset="0"/>
              </a:rPr>
              <a:t> </a:t>
            </a:r>
            <a:r>
              <a:rPr lang="en-US" altLang="ko-KR" sz="2200" b="1" spc="-70" dirty="0" smtClean="0">
                <a:solidFill>
                  <a:sysClr val="windowText" lastClr="000000"/>
                </a:solidFill>
                <a:latin typeface="Verdana" charset="0"/>
                <a:ea typeface="Verdana" charset="0"/>
                <a:cs typeface="Verdana" charset="0"/>
              </a:rPr>
              <a:t>Theory of Motion Sickness / </a:t>
            </a:r>
            <a:r>
              <a:rPr lang="en-US" altLang="ko-KR" sz="2200" b="1" spc="-70" dirty="0" err="1" smtClean="0">
                <a:solidFill>
                  <a:sysClr val="windowText" lastClr="000000"/>
                </a:solidFill>
                <a:latin typeface="Verdana" charset="0"/>
                <a:ea typeface="Verdana" charset="0"/>
                <a:cs typeface="Verdana" charset="0"/>
              </a:rPr>
              <a:t>Cybersickness</a:t>
            </a:r>
            <a:r>
              <a:rPr lang="en-US" altLang="ko-KR" sz="2200" b="1" spc="-70" dirty="0" smtClean="0">
                <a:solidFill>
                  <a:sysClr val="windowText" lastClr="000000"/>
                </a:solidFill>
                <a:latin typeface="Verdana" charset="0"/>
                <a:ea typeface="Verdana" charset="0"/>
                <a:cs typeface="Verdana" charset="0"/>
              </a:rPr>
              <a:t>: Sensory Conflict</a:t>
            </a:r>
            <a:endParaRPr lang="ko-KR" altLang="en-US" sz="2200" b="1" spc="-70" dirty="0">
              <a:solidFill>
                <a:sysClr val="windowText" lastClr="000000"/>
              </a:solidFill>
              <a:latin typeface="Verdana" charset="0"/>
              <a:ea typeface="Verdana" charset="0"/>
              <a:cs typeface="Verdana" charset="0"/>
            </a:endParaRPr>
          </a:p>
        </p:txBody>
      </p:sp>
      <p:sp>
        <p:nvSpPr>
          <p:cNvPr id="7" name="직사각형 12"/>
          <p:cNvSpPr/>
          <p:nvPr/>
        </p:nvSpPr>
        <p:spPr>
          <a:xfrm>
            <a:off x="1265979" y="1363102"/>
            <a:ext cx="6534000" cy="72000"/>
          </a:xfrm>
          <a:prstGeom prst="rect">
            <a:avLst/>
          </a:prstGeom>
          <a:solidFill>
            <a:srgbClr val="DFDFDF">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latinLnBrk="1">
              <a:spcBef>
                <a:spcPts val="0"/>
              </a:spcBef>
              <a:spcAft>
                <a:spcPts val="0"/>
              </a:spcAft>
            </a:pPr>
            <a:endParaRPr lang="ko-KR" altLang="en-US" dirty="0">
              <a:solidFill>
                <a:prstClr val="white"/>
              </a:solidFill>
            </a:endParaRPr>
          </a:p>
        </p:txBody>
      </p:sp>
      <p:sp>
        <p:nvSpPr>
          <p:cNvPr id="8" name="TextBox 7"/>
          <p:cNvSpPr txBox="1"/>
          <p:nvPr/>
        </p:nvSpPr>
        <p:spPr>
          <a:xfrm>
            <a:off x="1590047" y="904005"/>
            <a:ext cx="5928546" cy="369332"/>
          </a:xfrm>
          <a:prstGeom prst="rect">
            <a:avLst/>
          </a:prstGeom>
          <a:noFill/>
        </p:spPr>
        <p:txBody>
          <a:bodyPr wrap="none" rtlCol="0">
            <a:spAutoFit/>
          </a:bodyPr>
          <a:lstStyle/>
          <a:p>
            <a:pPr fontAlgn="auto" latinLnBrk="1">
              <a:spcBef>
                <a:spcPts val="0"/>
              </a:spcBef>
              <a:spcAft>
                <a:spcPts val="0"/>
              </a:spcAft>
            </a:pPr>
            <a:r>
              <a:rPr lang="en-US" altLang="ko-KR" b="1" spc="-70" dirty="0" smtClean="0">
                <a:solidFill>
                  <a:prstClr val="black"/>
                </a:solidFill>
                <a:latin typeface="Times New Roman" charset="0"/>
                <a:ea typeface="Times New Roman" charset="0"/>
                <a:cs typeface="Times New Roman" charset="0"/>
              </a:rPr>
              <a:t>Symptoms of  Cybersickness: Nausea, Dizziness, Eye Strain, etc. </a:t>
            </a:r>
            <a:endParaRPr lang="ko-KR" altLang="en-US" b="1" spc="-70" dirty="0">
              <a:solidFill>
                <a:prstClr val="black"/>
              </a:solidFill>
              <a:latin typeface="Times New Roman" charset="0"/>
              <a:ea typeface="Times New Roman" charset="0"/>
              <a:cs typeface="Times New Roman" charset="0"/>
            </a:endParaRPr>
          </a:p>
        </p:txBody>
      </p:sp>
      <p:sp>
        <p:nvSpPr>
          <p:cNvPr id="9" name="직사각형 24"/>
          <p:cNvSpPr/>
          <p:nvPr/>
        </p:nvSpPr>
        <p:spPr>
          <a:xfrm>
            <a:off x="166723" y="1676400"/>
            <a:ext cx="8977277" cy="369332"/>
          </a:xfrm>
          <a:prstGeom prst="rect">
            <a:avLst/>
          </a:prstGeom>
        </p:spPr>
        <p:txBody>
          <a:bodyPr wrap="square">
            <a:spAutoFit/>
          </a:bodyPr>
          <a:lstStyle/>
          <a:p>
            <a:pPr marL="342900" indent="-342900" fontAlgn="auto" latinLnBrk="1">
              <a:spcBef>
                <a:spcPts val="0"/>
              </a:spcBef>
              <a:spcAft>
                <a:spcPts val="0"/>
              </a:spcAft>
              <a:buClr>
                <a:srgbClr val="E2506C"/>
              </a:buClr>
              <a:buFont typeface="Wingdings" panose="05000000000000000000" pitchFamily="2" charset="2"/>
              <a:buChar char="§"/>
            </a:pPr>
            <a:r>
              <a:rPr lang="en-US" altLang="ko-KR" b="1" spc="-70" dirty="0" smtClean="0">
                <a:solidFill>
                  <a:prstClr val="black"/>
                </a:solidFill>
                <a:latin typeface="Times New Roman" charset="0"/>
                <a:ea typeface="Times New Roman" charset="0"/>
                <a:cs typeface="Times New Roman" charset="0"/>
              </a:rPr>
              <a:t>Cybersickness </a:t>
            </a:r>
            <a:r>
              <a:rPr lang="en-US" altLang="ko-KR" spc="-70" dirty="0" smtClean="0">
                <a:solidFill>
                  <a:prstClr val="black"/>
                </a:solidFill>
                <a:latin typeface="Times New Roman" charset="0"/>
                <a:ea typeface="Times New Roman" charset="0"/>
                <a:cs typeface="Times New Roman" charset="0"/>
              </a:rPr>
              <a:t>refers to an uncomfortable state in virtual reality, which is similar to motion sickness.</a:t>
            </a:r>
            <a:endParaRPr lang="ko-KR" altLang="en-US" spc="-70" dirty="0">
              <a:solidFill>
                <a:prstClr val="black"/>
              </a:solidFill>
              <a:latin typeface="Times New Roman" charset="0"/>
              <a:ea typeface="Times New Roman" charset="0"/>
              <a:cs typeface="Times New Roman" charset="0"/>
            </a:endParaRPr>
          </a:p>
        </p:txBody>
      </p:sp>
      <p:sp>
        <p:nvSpPr>
          <p:cNvPr id="10" name="사각형 설명선 25"/>
          <p:cNvSpPr/>
          <p:nvPr/>
        </p:nvSpPr>
        <p:spPr>
          <a:xfrm>
            <a:off x="2774477" y="2291645"/>
            <a:ext cx="3066821" cy="1864373"/>
          </a:xfrm>
          <a:prstGeom prst="wedgeRectCallout">
            <a:avLst>
              <a:gd name="adj1" fmla="val -68344"/>
              <a:gd name="adj2" fmla="val 25135"/>
            </a:avLst>
          </a:prstGeom>
          <a:solidFill>
            <a:schemeClr val="bg1">
              <a:lumMod val="85000"/>
              <a:alpha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latinLnBrk="1">
              <a:spcBef>
                <a:spcPts val="0"/>
              </a:spcBef>
              <a:spcAft>
                <a:spcPts val="0"/>
              </a:spcAft>
            </a:pPr>
            <a:endParaRPr lang="ko-KR" altLang="en-US" sz="1400">
              <a:solidFill>
                <a:prstClr val="white"/>
              </a:solidFill>
            </a:endParaRPr>
          </a:p>
        </p:txBody>
      </p:sp>
      <p:pic>
        <p:nvPicPr>
          <p:cNvPr id="11" name="그림 16" descr="bigscreen3.jpg"/>
          <p:cNvPicPr>
            <a:picLocks noChangeAspect="1"/>
          </p:cNvPicPr>
          <p:nvPr/>
        </p:nvPicPr>
        <p:blipFill>
          <a:blip r:embed="rId4" cstate="print"/>
          <a:stretch>
            <a:fillRect/>
          </a:stretch>
        </p:blipFill>
        <p:spPr>
          <a:xfrm>
            <a:off x="2873088" y="2336562"/>
            <a:ext cx="2869600" cy="1780894"/>
          </a:xfrm>
          <a:prstGeom prst="rect">
            <a:avLst/>
          </a:prstGeom>
        </p:spPr>
      </p:pic>
      <p:sp>
        <p:nvSpPr>
          <p:cNvPr id="12" name="TextBox 11"/>
          <p:cNvSpPr txBox="1"/>
          <p:nvPr/>
        </p:nvSpPr>
        <p:spPr>
          <a:xfrm>
            <a:off x="2382798" y="4237981"/>
            <a:ext cx="1187594" cy="738664"/>
          </a:xfrm>
          <a:prstGeom prst="rect">
            <a:avLst/>
          </a:prstGeom>
          <a:noFill/>
        </p:spPr>
        <p:txBody>
          <a:bodyPr wrap="square" rtlCol="0">
            <a:spAutoFit/>
          </a:bodyPr>
          <a:lstStyle/>
          <a:p>
            <a:pPr algn="ctr" fontAlgn="auto" latinLnBrk="1">
              <a:spcBef>
                <a:spcPts val="0"/>
              </a:spcBef>
              <a:spcAft>
                <a:spcPts val="0"/>
              </a:spcAft>
            </a:pPr>
            <a:r>
              <a:rPr lang="en-US" altLang="ko-KR" sz="1400" b="1" spc="-70" dirty="0" smtClean="0">
                <a:solidFill>
                  <a:prstClr val="black"/>
                </a:solidFill>
                <a:latin typeface="Corbel" panose="020B0503020204020204" pitchFamily="34" charset="0"/>
                <a:ea typeface="맑은 고딕"/>
                <a:cs typeface="+mn-cs"/>
              </a:rPr>
              <a:t>Vestibular Input</a:t>
            </a:r>
          </a:p>
          <a:p>
            <a:pPr algn="ctr" fontAlgn="auto" latinLnBrk="1">
              <a:spcBef>
                <a:spcPts val="0"/>
              </a:spcBef>
              <a:spcAft>
                <a:spcPts val="0"/>
              </a:spcAft>
            </a:pPr>
            <a:r>
              <a:rPr lang="en-US" altLang="ko-KR" sz="1400" b="1" spc="-70" dirty="0" smtClean="0">
                <a:solidFill>
                  <a:prstClr val="black"/>
                </a:solidFill>
                <a:latin typeface="Corbel" panose="020B0503020204020204" pitchFamily="34" charset="0"/>
                <a:ea typeface="맑은 고딕"/>
                <a:cs typeface="+mn-cs"/>
              </a:rPr>
              <a:t>(Stationary)</a:t>
            </a:r>
            <a:endParaRPr lang="ko-KR" altLang="en-US" sz="1400" b="1" spc="-70" dirty="0">
              <a:solidFill>
                <a:prstClr val="black"/>
              </a:solidFill>
              <a:latin typeface="Corbel" panose="020B0503020204020204" pitchFamily="34" charset="0"/>
              <a:ea typeface="맑은 고딕"/>
              <a:cs typeface="+mn-cs"/>
            </a:endParaRPr>
          </a:p>
        </p:txBody>
      </p:sp>
      <p:sp>
        <p:nvSpPr>
          <p:cNvPr id="13" name="TextBox 12"/>
          <p:cNvSpPr txBox="1"/>
          <p:nvPr/>
        </p:nvSpPr>
        <p:spPr>
          <a:xfrm>
            <a:off x="5204543" y="4237981"/>
            <a:ext cx="1033958" cy="523220"/>
          </a:xfrm>
          <a:prstGeom prst="rect">
            <a:avLst/>
          </a:prstGeom>
          <a:noFill/>
        </p:spPr>
        <p:txBody>
          <a:bodyPr wrap="square" rtlCol="0">
            <a:spAutoFit/>
          </a:bodyPr>
          <a:lstStyle/>
          <a:p>
            <a:pPr algn="ctr" fontAlgn="auto" latinLnBrk="1">
              <a:spcBef>
                <a:spcPts val="0"/>
              </a:spcBef>
              <a:spcAft>
                <a:spcPts val="0"/>
              </a:spcAft>
            </a:pPr>
            <a:r>
              <a:rPr lang="en-US" altLang="ko-KR" sz="1400" b="1" spc="-70" dirty="0" smtClean="0">
                <a:solidFill>
                  <a:prstClr val="black"/>
                </a:solidFill>
                <a:latin typeface="Corbel" panose="020B0503020204020204" pitchFamily="34" charset="0"/>
                <a:ea typeface="맑은 고딕"/>
                <a:cs typeface="+mn-cs"/>
              </a:rPr>
              <a:t>Visual Input</a:t>
            </a:r>
          </a:p>
          <a:p>
            <a:pPr algn="ctr" fontAlgn="auto" latinLnBrk="1">
              <a:spcBef>
                <a:spcPts val="0"/>
              </a:spcBef>
              <a:spcAft>
                <a:spcPts val="0"/>
              </a:spcAft>
            </a:pPr>
            <a:r>
              <a:rPr lang="en-US" altLang="ko-KR" sz="1400" b="1" spc="-70" dirty="0" smtClean="0">
                <a:solidFill>
                  <a:prstClr val="black"/>
                </a:solidFill>
                <a:latin typeface="Corbel" panose="020B0503020204020204" pitchFamily="34" charset="0"/>
                <a:ea typeface="맑은 고딕"/>
                <a:cs typeface="+mn-cs"/>
              </a:rPr>
              <a:t>(Moving)</a:t>
            </a:r>
            <a:endParaRPr lang="ko-KR" altLang="en-US" sz="1400" b="1" spc="-70" dirty="0">
              <a:solidFill>
                <a:prstClr val="black"/>
              </a:solidFill>
              <a:latin typeface="Corbel" panose="020B0503020204020204" pitchFamily="34" charset="0"/>
              <a:ea typeface="맑은 고딕"/>
              <a:cs typeface="+mn-cs"/>
            </a:endParaRPr>
          </a:p>
        </p:txBody>
      </p:sp>
      <p:sp>
        <p:nvSpPr>
          <p:cNvPr id="14" name="왼쪽/오른쪽 화살표 19"/>
          <p:cNvSpPr/>
          <p:nvPr/>
        </p:nvSpPr>
        <p:spPr>
          <a:xfrm>
            <a:off x="3581085" y="4294788"/>
            <a:ext cx="1655938" cy="210603"/>
          </a:xfrm>
          <a:prstGeom prst="leftRightArrow">
            <a:avLst/>
          </a:prstGeom>
          <a:solidFill>
            <a:srgbClr val="8EC750">
              <a:alpha val="56000"/>
            </a:srgbClr>
          </a:solidFill>
          <a:ln>
            <a:solidFill>
              <a:srgbClr val="8EC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latinLnBrk="1">
              <a:spcBef>
                <a:spcPts val="0"/>
              </a:spcBef>
              <a:spcAft>
                <a:spcPts val="0"/>
              </a:spcAft>
            </a:pPr>
            <a:endParaRPr lang="ko-KR" altLang="en-US" sz="1400">
              <a:solidFill>
                <a:prstClr val="white"/>
              </a:solidFill>
            </a:endParaRPr>
          </a:p>
        </p:txBody>
      </p:sp>
      <p:sp>
        <p:nvSpPr>
          <p:cNvPr id="15" name="TextBox 14"/>
          <p:cNvSpPr txBox="1"/>
          <p:nvPr/>
        </p:nvSpPr>
        <p:spPr>
          <a:xfrm>
            <a:off x="3795891" y="4534592"/>
            <a:ext cx="1226323" cy="523220"/>
          </a:xfrm>
          <a:prstGeom prst="rect">
            <a:avLst/>
          </a:prstGeom>
          <a:solidFill>
            <a:srgbClr val="8EC750"/>
          </a:solidFill>
        </p:spPr>
        <p:txBody>
          <a:bodyPr wrap="square" rtlCol="0">
            <a:spAutoFit/>
          </a:bodyPr>
          <a:lstStyle/>
          <a:p>
            <a:pPr algn="ctr" fontAlgn="auto" latinLnBrk="1">
              <a:spcBef>
                <a:spcPts val="0"/>
              </a:spcBef>
              <a:spcAft>
                <a:spcPts val="0"/>
              </a:spcAft>
            </a:pPr>
            <a:r>
              <a:rPr lang="en-US" altLang="ko-KR" sz="1400" b="1" spc="-70" dirty="0" smtClean="0">
                <a:solidFill>
                  <a:prstClr val="black"/>
                </a:solidFill>
                <a:latin typeface="Corbel" panose="020B0503020204020204" pitchFamily="34" charset="0"/>
                <a:ea typeface="맑은 고딕"/>
                <a:cs typeface="+mn-cs"/>
              </a:rPr>
              <a:t>Sensory Conflict</a:t>
            </a:r>
            <a:endParaRPr lang="ko-KR" altLang="en-US" sz="1400" b="1" spc="-70" dirty="0">
              <a:solidFill>
                <a:prstClr val="black"/>
              </a:solidFill>
              <a:latin typeface="Corbel" panose="020B0503020204020204" pitchFamily="34" charset="0"/>
              <a:ea typeface="맑은 고딕"/>
              <a:cs typeface="+mn-cs"/>
            </a:endParaRPr>
          </a:p>
        </p:txBody>
      </p:sp>
      <p:cxnSp>
        <p:nvCxnSpPr>
          <p:cNvPr id="16" name="직선 화살표 연결선 21"/>
          <p:cNvCxnSpPr/>
          <p:nvPr/>
        </p:nvCxnSpPr>
        <p:spPr>
          <a:xfrm>
            <a:off x="4385869" y="5029200"/>
            <a:ext cx="0" cy="333918"/>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7" name="구름 22"/>
          <p:cNvSpPr/>
          <p:nvPr/>
        </p:nvSpPr>
        <p:spPr>
          <a:xfrm>
            <a:off x="3508480" y="5369858"/>
            <a:ext cx="1779568" cy="528759"/>
          </a:xfrm>
          <a:prstGeom prst="cloud">
            <a:avLst/>
          </a:prstGeom>
          <a:noFill/>
          <a:ln>
            <a:solidFill>
              <a:srgbClr val="E2506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latinLnBrk="1">
              <a:spcBef>
                <a:spcPts val="0"/>
              </a:spcBef>
              <a:spcAft>
                <a:spcPts val="0"/>
              </a:spcAft>
            </a:pPr>
            <a:endParaRPr lang="ko-KR" altLang="en-US" sz="1400">
              <a:solidFill>
                <a:prstClr val="white"/>
              </a:solidFill>
            </a:endParaRPr>
          </a:p>
        </p:txBody>
      </p:sp>
      <p:sp>
        <p:nvSpPr>
          <p:cNvPr id="18" name="TextBox 17"/>
          <p:cNvSpPr txBox="1"/>
          <p:nvPr/>
        </p:nvSpPr>
        <p:spPr>
          <a:xfrm>
            <a:off x="3528471" y="5464961"/>
            <a:ext cx="1853334" cy="338554"/>
          </a:xfrm>
          <a:prstGeom prst="rect">
            <a:avLst/>
          </a:prstGeom>
          <a:noFill/>
        </p:spPr>
        <p:txBody>
          <a:bodyPr wrap="square" rtlCol="0">
            <a:spAutoFit/>
          </a:bodyPr>
          <a:lstStyle/>
          <a:p>
            <a:pPr algn="ctr" fontAlgn="auto" latinLnBrk="1">
              <a:spcBef>
                <a:spcPts val="0"/>
              </a:spcBef>
              <a:spcAft>
                <a:spcPts val="0"/>
              </a:spcAft>
            </a:pPr>
            <a:r>
              <a:rPr lang="en-US" altLang="ko-KR" sz="1600" b="1" spc="-70" dirty="0" smtClean="0">
                <a:solidFill>
                  <a:prstClr val="black"/>
                </a:solidFill>
                <a:latin typeface="Corbel" panose="020B0503020204020204" pitchFamily="34" charset="0"/>
                <a:ea typeface="맑은 고딕"/>
                <a:cs typeface="+mn-cs"/>
              </a:rPr>
              <a:t>CYBERSICKNESS</a:t>
            </a:r>
            <a:endParaRPr lang="ko-KR" altLang="en-US" sz="1600" b="1" spc="-70" dirty="0">
              <a:solidFill>
                <a:prstClr val="black"/>
              </a:solidFill>
              <a:latin typeface="Corbel" panose="020B0503020204020204" pitchFamily="34" charset="0"/>
              <a:ea typeface="맑은 고딕"/>
              <a:cs typeface="+mn-cs"/>
            </a:endParaRPr>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8216" y="3243054"/>
            <a:ext cx="190862" cy="22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0009" y="3360853"/>
            <a:ext cx="190862" cy="22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513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a:t>July 25, 2017</a:t>
            </a:r>
          </a:p>
        </p:txBody>
      </p:sp>
      <p:sp>
        <p:nvSpPr>
          <p:cNvPr id="3" name="Footer Placeholder 2"/>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4" name="Slide Number Placeholder 3"/>
          <p:cNvSpPr>
            <a:spLocks noGrp="1"/>
          </p:cNvSpPr>
          <p:nvPr>
            <p:ph type="sldNum" sz="quarter" idx="12"/>
          </p:nvPr>
        </p:nvSpPr>
        <p:spPr/>
        <p:txBody>
          <a:bodyPr/>
          <a:lstStyle/>
          <a:p>
            <a:pPr>
              <a:defRPr/>
            </a:pPr>
            <a:fld id="{4B9BF26B-5BF7-A441-824D-2B58A1CEF3A6}" type="slidenum">
              <a:rPr lang="en-US" smtClean="0"/>
              <a:pPr>
                <a:defRPr/>
              </a:pPr>
              <a:t>11</a:t>
            </a:fld>
            <a:endParaRPr lang="en-US" sz="1400">
              <a:latin typeface="Myriad Pro"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32" y="1042024"/>
            <a:ext cx="4956594" cy="2767371"/>
          </a:xfrm>
          <a:prstGeom prst="rect">
            <a:avLst/>
          </a:prstGeom>
          <a:ln>
            <a:solidFill>
              <a:schemeClr val="bg1">
                <a:lumMod val="85000"/>
              </a:schemeClr>
            </a:solidFill>
          </a:ln>
        </p:spPr>
      </p:pic>
      <p:sp>
        <p:nvSpPr>
          <p:cNvPr id="6" name="Rectangle 5"/>
          <p:cNvSpPr/>
          <p:nvPr/>
        </p:nvSpPr>
        <p:spPr>
          <a:xfrm>
            <a:off x="533400" y="3962400"/>
            <a:ext cx="8210546" cy="1600438"/>
          </a:xfrm>
          <a:prstGeom prst="rect">
            <a:avLst/>
          </a:prstGeom>
        </p:spPr>
        <p:txBody>
          <a:bodyPr wrap="square">
            <a:spAutoFit/>
          </a:bodyPr>
          <a:lstStyle/>
          <a:p>
            <a:pPr marL="285750" indent="-285750" fontAlgn="auto" latinLnBrk="1">
              <a:spcBef>
                <a:spcPts val="0"/>
              </a:spcBef>
              <a:spcAft>
                <a:spcPts val="0"/>
              </a:spcAft>
              <a:buFont typeface="Arial" charset="0"/>
              <a:buChar char="•"/>
            </a:pPr>
            <a:r>
              <a:rPr lang="en-US" sz="1400" dirty="0">
                <a:solidFill>
                  <a:prstClr val="black"/>
                </a:solidFill>
                <a:latin typeface="Times New Roman" charset="0"/>
                <a:ea typeface="Times New Roman" charset="0"/>
                <a:cs typeface="Times New Roman" charset="0"/>
              </a:rPr>
              <a:t>The theory suggests that </a:t>
            </a:r>
            <a:r>
              <a:rPr lang="en-US" sz="1400" b="1" dirty="0">
                <a:solidFill>
                  <a:prstClr val="black"/>
                </a:solidFill>
                <a:latin typeface="Times New Roman" charset="0"/>
                <a:ea typeface="Times New Roman" charset="0"/>
                <a:cs typeface="Times New Roman" charset="0"/>
              </a:rPr>
              <a:t>the ingestion of poison </a:t>
            </a:r>
            <a:r>
              <a:rPr lang="en-US" sz="1400" dirty="0">
                <a:solidFill>
                  <a:prstClr val="black"/>
                </a:solidFill>
                <a:latin typeface="Times New Roman" charset="0"/>
                <a:ea typeface="Times New Roman" charset="0"/>
                <a:cs typeface="Times New Roman" charset="0"/>
              </a:rPr>
              <a:t>causes physiological effects involving </a:t>
            </a:r>
            <a:r>
              <a:rPr lang="en-US" sz="1400" b="1" dirty="0" smtClean="0">
                <a:solidFill>
                  <a:prstClr val="black"/>
                </a:solidFill>
                <a:latin typeface="Times New Roman" charset="0"/>
                <a:ea typeface="Times New Roman" charset="0"/>
                <a:cs typeface="Times New Roman" charset="0"/>
              </a:rPr>
              <a:t>the disturbances of </a:t>
            </a:r>
          </a:p>
          <a:p>
            <a:pPr fontAlgn="auto" latinLnBrk="1">
              <a:spcBef>
                <a:spcPts val="0"/>
              </a:spcBef>
              <a:spcAft>
                <a:spcPts val="0"/>
              </a:spcAft>
            </a:pPr>
            <a:r>
              <a:rPr lang="en-US" sz="1400" b="1" dirty="0">
                <a:solidFill>
                  <a:prstClr val="black"/>
                </a:solidFill>
                <a:latin typeface="Times New Roman" charset="0"/>
                <a:ea typeface="Times New Roman" charset="0"/>
                <a:cs typeface="Times New Roman" charset="0"/>
              </a:rPr>
              <a:t> </a:t>
            </a:r>
            <a:r>
              <a:rPr lang="en-US" sz="1400" b="1" dirty="0" smtClean="0">
                <a:solidFill>
                  <a:prstClr val="black"/>
                </a:solidFill>
                <a:latin typeface="Times New Roman" charset="0"/>
                <a:ea typeface="Times New Roman" charset="0"/>
                <a:cs typeface="Times New Roman" charset="0"/>
              </a:rPr>
              <a:t>      coordination</a:t>
            </a:r>
            <a:r>
              <a:rPr lang="en-US" sz="1400" dirty="0" smtClean="0">
                <a:solidFill>
                  <a:prstClr val="black"/>
                </a:solidFill>
                <a:latin typeface="Times New Roman" charset="0"/>
                <a:ea typeface="Times New Roman" charset="0"/>
                <a:cs typeface="Times New Roman" charset="0"/>
              </a:rPr>
              <a:t> between </a:t>
            </a:r>
            <a:r>
              <a:rPr lang="en-US" sz="1400" dirty="0">
                <a:solidFill>
                  <a:prstClr val="black"/>
                </a:solidFill>
                <a:latin typeface="Times New Roman" charset="0"/>
                <a:ea typeface="Times New Roman" charset="0"/>
                <a:cs typeface="Times New Roman" charset="0"/>
              </a:rPr>
              <a:t>the visual, vestibular, and other sensory input systems. </a:t>
            </a:r>
            <a:endParaRPr lang="en-US" sz="1400" dirty="0" smtClean="0">
              <a:solidFill>
                <a:prstClr val="black"/>
              </a:solidFill>
              <a:latin typeface="Times New Roman" charset="0"/>
              <a:ea typeface="Times New Roman" charset="0"/>
              <a:cs typeface="Times New Roman" charset="0"/>
            </a:endParaRPr>
          </a:p>
          <a:p>
            <a:pPr marL="285750" indent="-285750" fontAlgn="auto" latinLnBrk="1">
              <a:spcBef>
                <a:spcPts val="0"/>
              </a:spcBef>
              <a:spcAft>
                <a:spcPts val="0"/>
              </a:spcAft>
              <a:buFont typeface="Arial" charset="0"/>
              <a:buChar char="•"/>
            </a:pPr>
            <a:r>
              <a:rPr lang="en-US" sz="1400" dirty="0" smtClean="0">
                <a:solidFill>
                  <a:prstClr val="black"/>
                </a:solidFill>
                <a:latin typeface="Times New Roman" charset="0"/>
                <a:ea typeface="Times New Roman" charset="0"/>
                <a:cs typeface="Times New Roman" charset="0"/>
              </a:rPr>
              <a:t>These </a:t>
            </a:r>
            <a:r>
              <a:rPr lang="en-US" sz="1400" dirty="0">
                <a:solidFill>
                  <a:prstClr val="black"/>
                </a:solidFill>
                <a:latin typeface="Times New Roman" charset="0"/>
                <a:ea typeface="Times New Roman" charset="0"/>
                <a:cs typeface="Times New Roman" charset="0"/>
              </a:rPr>
              <a:t>physiological effects act as an early warning system which enhances survival by </a:t>
            </a:r>
            <a:r>
              <a:rPr lang="en-US" sz="1400" b="1" dirty="0">
                <a:solidFill>
                  <a:prstClr val="black"/>
                </a:solidFill>
                <a:latin typeface="Times New Roman" charset="0"/>
                <a:ea typeface="Times New Roman" charset="0"/>
                <a:cs typeface="Times New Roman" charset="0"/>
              </a:rPr>
              <a:t>removing </a:t>
            </a:r>
            <a:r>
              <a:rPr lang="en-US" sz="1400" b="1" dirty="0" smtClean="0">
                <a:solidFill>
                  <a:prstClr val="black"/>
                </a:solidFill>
                <a:latin typeface="Times New Roman" charset="0"/>
                <a:ea typeface="Times New Roman" charset="0"/>
                <a:cs typeface="Times New Roman" charset="0"/>
              </a:rPr>
              <a:t>the </a:t>
            </a:r>
            <a:r>
              <a:rPr lang="en-US" sz="1400" b="1" dirty="0" err="1" smtClean="0">
                <a:solidFill>
                  <a:prstClr val="black"/>
                </a:solidFill>
                <a:latin typeface="Times New Roman" charset="0"/>
                <a:ea typeface="Times New Roman" charset="0"/>
                <a:cs typeface="Times New Roman" charset="0"/>
              </a:rPr>
              <a:t>poiso</a:t>
            </a:r>
            <a:r>
              <a:rPr lang="en-US" sz="1400" b="1" dirty="0" smtClean="0">
                <a:solidFill>
                  <a:prstClr val="black"/>
                </a:solidFill>
                <a:latin typeface="Times New Roman" charset="0"/>
                <a:ea typeface="Times New Roman" charset="0"/>
                <a:cs typeface="Times New Roman" charset="0"/>
              </a:rPr>
              <a:t>-nous content from </a:t>
            </a:r>
            <a:r>
              <a:rPr lang="en-US" sz="1400" b="1" dirty="0">
                <a:solidFill>
                  <a:prstClr val="black"/>
                </a:solidFill>
                <a:latin typeface="Times New Roman" charset="0"/>
                <a:ea typeface="Times New Roman" charset="0"/>
                <a:cs typeface="Times New Roman" charset="0"/>
              </a:rPr>
              <a:t>the stomach. </a:t>
            </a:r>
            <a:endParaRPr lang="en-US" sz="1400" b="1" dirty="0" smtClean="0">
              <a:solidFill>
                <a:prstClr val="black"/>
              </a:solidFill>
              <a:latin typeface="Times New Roman" charset="0"/>
              <a:ea typeface="Times New Roman" charset="0"/>
              <a:cs typeface="Times New Roman" charset="0"/>
            </a:endParaRPr>
          </a:p>
          <a:p>
            <a:pPr marL="285750" indent="-285750" fontAlgn="auto" latinLnBrk="1">
              <a:spcBef>
                <a:spcPts val="0"/>
              </a:spcBef>
              <a:spcAft>
                <a:spcPts val="0"/>
              </a:spcAft>
              <a:buFont typeface="Arial" charset="0"/>
              <a:buChar char="•"/>
            </a:pPr>
            <a:r>
              <a:rPr lang="en-US" sz="1400" dirty="0" smtClean="0">
                <a:solidFill>
                  <a:prstClr val="black"/>
                </a:solidFill>
                <a:latin typeface="Times New Roman" charset="0"/>
                <a:ea typeface="Times New Roman" charset="0"/>
                <a:cs typeface="Times New Roman" charset="0"/>
              </a:rPr>
              <a:t>The </a:t>
            </a:r>
            <a:r>
              <a:rPr lang="en-US" sz="1400" dirty="0">
                <a:solidFill>
                  <a:prstClr val="black"/>
                </a:solidFill>
                <a:latin typeface="Times New Roman" charset="0"/>
                <a:ea typeface="Times New Roman" charset="0"/>
                <a:cs typeface="Times New Roman" charset="0"/>
              </a:rPr>
              <a:t>adverse stimulation found in some virtual environments can effect the visual and vestibular system in </a:t>
            </a:r>
          </a:p>
          <a:p>
            <a:pPr fontAlgn="auto" latinLnBrk="1">
              <a:spcBef>
                <a:spcPts val="0"/>
              </a:spcBef>
              <a:spcAft>
                <a:spcPts val="0"/>
              </a:spcAft>
            </a:pPr>
            <a:r>
              <a:rPr lang="en-US" sz="1400" dirty="0">
                <a:solidFill>
                  <a:prstClr val="black"/>
                </a:solidFill>
                <a:latin typeface="Times New Roman" charset="0"/>
                <a:ea typeface="Times New Roman" charset="0"/>
                <a:cs typeface="Times New Roman" charset="0"/>
              </a:rPr>
              <a:t> </a:t>
            </a:r>
            <a:r>
              <a:rPr lang="en-US" sz="1400" dirty="0" smtClean="0">
                <a:solidFill>
                  <a:prstClr val="black"/>
                </a:solidFill>
                <a:latin typeface="Times New Roman" charset="0"/>
                <a:ea typeface="Times New Roman" charset="0"/>
                <a:cs typeface="Times New Roman" charset="0"/>
              </a:rPr>
              <a:t>      such </a:t>
            </a:r>
            <a:r>
              <a:rPr lang="en-US" sz="1400" dirty="0">
                <a:solidFill>
                  <a:prstClr val="black"/>
                </a:solidFill>
                <a:latin typeface="Times New Roman" charset="0"/>
                <a:ea typeface="Times New Roman" charset="0"/>
                <a:cs typeface="Times New Roman" charset="0"/>
              </a:rPr>
              <a:t>a way that </a:t>
            </a:r>
            <a:r>
              <a:rPr lang="en-US" sz="1400" b="1" dirty="0">
                <a:solidFill>
                  <a:prstClr val="black"/>
                </a:solidFill>
                <a:latin typeface="Times New Roman" charset="0"/>
                <a:ea typeface="Times New Roman" charset="0"/>
                <a:cs typeface="Times New Roman" charset="0"/>
              </a:rPr>
              <a:t>the body misreads the information and </a:t>
            </a:r>
            <a:r>
              <a:rPr lang="en-US" sz="1400" b="1" dirty="0" smtClean="0">
                <a:solidFill>
                  <a:prstClr val="black"/>
                </a:solidFill>
                <a:latin typeface="Times New Roman" charset="0"/>
                <a:ea typeface="Times New Roman" charset="0"/>
                <a:cs typeface="Times New Roman" charset="0"/>
              </a:rPr>
              <a:t>reacts </a:t>
            </a:r>
            <a:r>
              <a:rPr lang="en-US" sz="1400" dirty="0">
                <a:solidFill>
                  <a:prstClr val="black"/>
                </a:solidFill>
                <a:latin typeface="Times New Roman" charset="0"/>
                <a:ea typeface="Times New Roman" charset="0"/>
                <a:cs typeface="Times New Roman" charset="0"/>
              </a:rPr>
              <a:t>it has ingested some type of toxic </a:t>
            </a:r>
          </a:p>
          <a:p>
            <a:pPr fontAlgn="auto" latinLnBrk="1">
              <a:spcBef>
                <a:spcPts val="0"/>
              </a:spcBef>
              <a:spcAft>
                <a:spcPts val="0"/>
              </a:spcAft>
            </a:pPr>
            <a:r>
              <a:rPr lang="en-US" sz="1400" dirty="0" smtClean="0">
                <a:solidFill>
                  <a:prstClr val="black"/>
                </a:solidFill>
                <a:latin typeface="Times New Roman" charset="0"/>
                <a:ea typeface="Times New Roman" charset="0"/>
                <a:cs typeface="Times New Roman" charset="0"/>
              </a:rPr>
              <a:t>       substance, thus causing </a:t>
            </a:r>
            <a:r>
              <a:rPr lang="en-US" sz="1400" dirty="0">
                <a:solidFill>
                  <a:prstClr val="black"/>
                </a:solidFill>
                <a:latin typeface="Times New Roman" charset="0"/>
                <a:ea typeface="Times New Roman" charset="0"/>
                <a:cs typeface="Times New Roman" charset="0"/>
              </a:rPr>
              <a:t>disturbing symptoms which lead to an emetic response.</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2273" y="920615"/>
            <a:ext cx="2626163" cy="288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323099" y="5652323"/>
            <a:ext cx="7820901" cy="430887"/>
          </a:xfrm>
          <a:prstGeom prst="rect">
            <a:avLst/>
          </a:prstGeom>
        </p:spPr>
        <p:txBody>
          <a:bodyPr wrap="square">
            <a:spAutoFit/>
          </a:bodyPr>
          <a:lstStyle/>
          <a:p>
            <a:pPr algn="r" fontAlgn="auto" latinLnBrk="1">
              <a:spcBef>
                <a:spcPts val="0"/>
              </a:spcBef>
              <a:spcAft>
                <a:spcPts val="0"/>
              </a:spcAft>
            </a:pPr>
            <a:r>
              <a:rPr lang="en-US" sz="1050" dirty="0" err="1">
                <a:solidFill>
                  <a:srgbClr val="222222"/>
                </a:solidFill>
                <a:latin typeface="Arial" charset="0"/>
                <a:cs typeface="+mn-cs"/>
              </a:rPr>
              <a:t>LaViola</a:t>
            </a:r>
            <a:r>
              <a:rPr lang="en-US" sz="1050" dirty="0">
                <a:solidFill>
                  <a:srgbClr val="222222"/>
                </a:solidFill>
                <a:latin typeface="Arial" charset="0"/>
                <a:cs typeface="+mn-cs"/>
              </a:rPr>
              <a:t> Jr, J. J. (2000). A discussion of </a:t>
            </a:r>
            <a:r>
              <a:rPr lang="en-US" sz="1050" dirty="0" err="1">
                <a:solidFill>
                  <a:srgbClr val="222222"/>
                </a:solidFill>
                <a:latin typeface="Arial" charset="0"/>
                <a:cs typeface="+mn-cs"/>
              </a:rPr>
              <a:t>cybersickness</a:t>
            </a:r>
            <a:r>
              <a:rPr lang="en-US" sz="1050" dirty="0">
                <a:solidFill>
                  <a:srgbClr val="222222"/>
                </a:solidFill>
                <a:latin typeface="Arial" charset="0"/>
                <a:cs typeface="+mn-cs"/>
              </a:rPr>
              <a:t> in virtual environments. ACM SIGCHI Bulletin, 32(1), 47-56.</a:t>
            </a:r>
          </a:p>
          <a:p>
            <a:pPr algn="r" fontAlgn="auto" latinLnBrk="1">
              <a:spcBef>
                <a:spcPts val="0"/>
              </a:spcBef>
              <a:spcAft>
                <a:spcPts val="0"/>
              </a:spcAft>
            </a:pPr>
            <a:r>
              <a:rPr lang="en-US" sz="1050" dirty="0" err="1" smtClean="0">
                <a:solidFill>
                  <a:srgbClr val="222222"/>
                </a:solidFill>
                <a:latin typeface="Arial" charset="0"/>
                <a:cs typeface="+mn-cs"/>
              </a:rPr>
              <a:t>Treisman</a:t>
            </a:r>
            <a:r>
              <a:rPr lang="en-US" sz="1050" dirty="0">
                <a:solidFill>
                  <a:srgbClr val="222222"/>
                </a:solidFill>
                <a:latin typeface="Arial" charset="0"/>
                <a:cs typeface="+mn-cs"/>
              </a:rPr>
              <a:t>, M. (1977). Motion sickness: an evolutionary hypothesis. </a:t>
            </a:r>
            <a:r>
              <a:rPr lang="en-US" sz="1050" i="1" dirty="0">
                <a:solidFill>
                  <a:srgbClr val="222222"/>
                </a:solidFill>
                <a:latin typeface="Arial" charset="0"/>
                <a:cs typeface="+mn-cs"/>
              </a:rPr>
              <a:t>Science</a:t>
            </a:r>
            <a:r>
              <a:rPr lang="en-US" sz="1050" dirty="0">
                <a:solidFill>
                  <a:srgbClr val="222222"/>
                </a:solidFill>
                <a:latin typeface="Arial" charset="0"/>
                <a:cs typeface="+mn-cs"/>
              </a:rPr>
              <a:t>, </a:t>
            </a:r>
            <a:r>
              <a:rPr lang="en-US" sz="1050" i="1" dirty="0">
                <a:solidFill>
                  <a:srgbClr val="222222"/>
                </a:solidFill>
                <a:latin typeface="Arial" charset="0"/>
                <a:cs typeface="+mn-cs"/>
              </a:rPr>
              <a:t>197</a:t>
            </a:r>
            <a:r>
              <a:rPr lang="en-US" sz="1050" dirty="0">
                <a:solidFill>
                  <a:srgbClr val="222222"/>
                </a:solidFill>
                <a:latin typeface="Arial" charset="0"/>
                <a:cs typeface="+mn-cs"/>
              </a:rPr>
              <a:t>(4302), 493-495.</a:t>
            </a:r>
            <a:endParaRPr lang="en-US" sz="1050" dirty="0">
              <a:solidFill>
                <a:prstClr val="black"/>
              </a:solidFill>
              <a:latin typeface="맑은 고딕"/>
              <a:cs typeface="+mn-cs"/>
            </a:endParaRPr>
          </a:p>
        </p:txBody>
      </p:sp>
      <p:sp>
        <p:nvSpPr>
          <p:cNvPr id="9" name="직사각형 6"/>
          <p:cNvSpPr/>
          <p:nvPr/>
        </p:nvSpPr>
        <p:spPr>
          <a:xfrm>
            <a:off x="0" y="1"/>
            <a:ext cx="9144000" cy="7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latinLnBrk="1">
              <a:spcBef>
                <a:spcPts val="0"/>
              </a:spcBef>
              <a:spcAft>
                <a:spcPts val="0"/>
              </a:spcAft>
            </a:pPr>
            <a:r>
              <a:rPr lang="en-US" altLang="ko-KR" sz="2600" b="1" spc="-70" dirty="0">
                <a:solidFill>
                  <a:schemeClr val="tx1"/>
                </a:solidFill>
                <a:latin typeface="Corbel" pitchFamily="34" charset="0"/>
              </a:rPr>
              <a:t> </a:t>
            </a:r>
            <a:r>
              <a:rPr lang="en-US" altLang="ko-KR" sz="2400" b="1" spc="-70" dirty="0" smtClean="0">
                <a:solidFill>
                  <a:schemeClr val="tx1"/>
                </a:solidFill>
                <a:latin typeface="Verdana" charset="0"/>
                <a:ea typeface="Verdana" charset="0"/>
                <a:cs typeface="Verdana" charset="0"/>
              </a:rPr>
              <a:t>A Hypothesis: Poison Theory</a:t>
            </a:r>
            <a:endParaRPr lang="ko-KR" altLang="en-US" sz="2400" b="1" spc="-70" dirty="0">
              <a:solidFill>
                <a:schemeClr val="tx1"/>
              </a:solidFill>
              <a:latin typeface="Verdana" charset="0"/>
              <a:ea typeface="Verdana" charset="0"/>
              <a:cs typeface="Verdana" charset="0"/>
            </a:endParaRPr>
          </a:p>
        </p:txBody>
      </p:sp>
    </p:spTree>
    <p:extLst>
      <p:ext uri="{BB962C8B-B14F-4D97-AF65-F5344CB8AC3E}">
        <p14:creationId xmlns:p14="http://schemas.microsoft.com/office/powerpoint/2010/main" val="1288220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flipV="1">
            <a:off x="6400799" y="892176"/>
            <a:ext cx="2666999" cy="461665"/>
          </a:xfrm>
          <a:prstGeom prst="rect">
            <a:avLst/>
          </a:prstGeom>
        </p:spPr>
        <p:txBody>
          <a:bodyPr wrap="square">
            <a:spAutoFit/>
          </a:bodyPr>
          <a:lstStyle/>
          <a:p>
            <a:pPr fontAlgn="auto" latinLnBrk="1">
              <a:spcBef>
                <a:spcPts val="0"/>
              </a:spcBef>
              <a:spcAft>
                <a:spcPts val="0"/>
              </a:spcAft>
            </a:pPr>
            <a:r>
              <a:rPr lang="en-US" sz="1200" dirty="0" smtClean="0">
                <a:solidFill>
                  <a:prstClr val="black"/>
                </a:solidFill>
                <a:latin typeface="Times New Roman" charset="0"/>
                <a:ea typeface="Times New Roman" charset="0"/>
                <a:cs typeface="Times New Roman" charset="0"/>
              </a:rPr>
              <a:t>Revised from the Rebenitsch-2015</a:t>
            </a:r>
          </a:p>
          <a:p>
            <a:pPr fontAlgn="auto" latinLnBrk="1">
              <a:spcBef>
                <a:spcPts val="0"/>
              </a:spcBef>
              <a:spcAft>
                <a:spcPts val="0"/>
              </a:spcAft>
            </a:pPr>
            <a:r>
              <a:rPr lang="en-US" sz="1200" dirty="0" smtClean="0">
                <a:solidFill>
                  <a:prstClr val="black"/>
                </a:solidFill>
                <a:latin typeface="Times New Roman" charset="0"/>
                <a:ea typeface="Times New Roman" charset="0"/>
                <a:cs typeface="Times New Roman" charset="0"/>
              </a:rPr>
              <a:t>Ph.D</a:t>
            </a:r>
            <a:r>
              <a:rPr lang="en-US" sz="1200" dirty="0">
                <a:solidFill>
                  <a:prstClr val="black"/>
                </a:solidFill>
                <a:latin typeface="Times New Roman" charset="0"/>
                <a:ea typeface="Times New Roman" charset="0"/>
                <a:cs typeface="Times New Roman" charset="0"/>
              </a:rPr>
              <a:t>. thesis Michigan State University</a:t>
            </a:r>
          </a:p>
        </p:txBody>
      </p:sp>
      <p:sp>
        <p:nvSpPr>
          <p:cNvPr id="6" name="직사각형 5"/>
          <p:cNvSpPr/>
          <p:nvPr/>
        </p:nvSpPr>
        <p:spPr>
          <a:xfrm>
            <a:off x="0" y="1"/>
            <a:ext cx="9144000" cy="7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latinLnBrk="1">
              <a:spcBef>
                <a:spcPts val="0"/>
              </a:spcBef>
              <a:spcAft>
                <a:spcPts val="0"/>
              </a:spcAft>
            </a:pPr>
            <a:r>
              <a:rPr lang="en-US" altLang="ko-KR" sz="2600" b="1" spc="-70" dirty="0">
                <a:solidFill>
                  <a:sysClr val="windowText" lastClr="000000"/>
                </a:solidFill>
                <a:latin typeface="Verdana" charset="0"/>
                <a:ea typeface="Verdana" charset="0"/>
                <a:cs typeface="Verdana" charset="0"/>
              </a:rPr>
              <a:t> </a:t>
            </a:r>
            <a:r>
              <a:rPr lang="en-US" altLang="ko-KR" sz="2400" b="1" spc="-70" dirty="0" smtClean="0">
                <a:solidFill>
                  <a:sysClr val="windowText" lastClr="000000"/>
                </a:solidFill>
                <a:latin typeface="Verdana" charset="0"/>
                <a:ea typeface="Verdana" charset="0"/>
                <a:cs typeface="Verdana" charset="0"/>
              </a:rPr>
              <a:t>Proposed Causes of Cybersickness</a:t>
            </a:r>
            <a:endParaRPr lang="ko-KR" altLang="en-US" sz="2400" b="1" spc="-70" dirty="0">
              <a:solidFill>
                <a:sysClr val="windowText" lastClr="000000"/>
              </a:solidFill>
              <a:latin typeface="Verdana" charset="0"/>
              <a:ea typeface="Verdana" charset="0"/>
              <a:cs typeface="Verdana" charset="0"/>
            </a:endParaRPr>
          </a:p>
        </p:txBody>
      </p:sp>
      <p:sp>
        <p:nvSpPr>
          <p:cNvPr id="8" name="Rectangle 1"/>
          <p:cNvSpPr>
            <a:spLocks noChangeArrowheads="1"/>
          </p:cNvSpPr>
          <p:nvPr/>
        </p:nvSpPr>
        <p:spPr bwMode="auto">
          <a:xfrm>
            <a:off x="2596768" y="18695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auto" latinLnBrk="1">
              <a:spcBef>
                <a:spcPts val="0"/>
              </a:spcBef>
              <a:spcAft>
                <a:spcPts val="0"/>
              </a:spcAft>
            </a:pPr>
            <a:endParaRPr lang="ko-KR" altLang="en-US">
              <a:solidFill>
                <a:prstClr val="black"/>
              </a:solidFill>
              <a:latin typeface="맑은 고딕"/>
              <a:ea typeface="맑은 고딕"/>
              <a:cs typeface="+mn-cs"/>
            </a:endParaRPr>
          </a:p>
        </p:txBody>
      </p:sp>
      <p:graphicFrame>
        <p:nvGraphicFramePr>
          <p:cNvPr id="9" name="표 8"/>
          <p:cNvGraphicFramePr>
            <a:graphicFrameLocks noGrp="1"/>
          </p:cNvGraphicFramePr>
          <p:nvPr>
            <p:extLst>
              <p:ext uri="{D42A27DB-BD31-4B8C-83A1-F6EECF244321}">
                <p14:modId xmlns:p14="http://schemas.microsoft.com/office/powerpoint/2010/main" val="3439744080"/>
              </p:ext>
            </p:extLst>
          </p:nvPr>
        </p:nvGraphicFramePr>
        <p:xfrm>
          <a:off x="152400" y="610246"/>
          <a:ext cx="6081624" cy="5666728"/>
        </p:xfrm>
        <a:graphic>
          <a:graphicData uri="http://schemas.openxmlformats.org/drawingml/2006/table">
            <a:tbl>
              <a:tblPr firstRow="1" bandRow="1">
                <a:tableStyleId>{7DF18680-E054-41AD-8BC1-D1AEF772440D}</a:tableStyleId>
              </a:tblPr>
              <a:tblGrid>
                <a:gridCol w="2286000"/>
                <a:gridCol w="1768416"/>
                <a:gridCol w="2027208"/>
              </a:tblGrid>
              <a:tr h="365760">
                <a:tc>
                  <a:txBody>
                    <a:bodyPr/>
                    <a:lstStyle/>
                    <a:p>
                      <a:pPr algn="ctr" latinLnBrk="1"/>
                      <a:r>
                        <a:rPr lang="en-US" altLang="ko-KR" sz="1800" dirty="0" smtClean="0">
                          <a:latin typeface="+mj-lt"/>
                          <a:ea typeface="Times New Roman" charset="0"/>
                          <a:cs typeface="Times New Roman" charset="0"/>
                        </a:rPr>
                        <a:t>Human Factors</a:t>
                      </a:r>
                      <a:endParaRPr lang="ko-KR" altLang="en-US" sz="1800" dirty="0">
                        <a:latin typeface="+mj-lt"/>
                        <a:ea typeface="Times New Roman" charset="0"/>
                        <a:cs typeface="Times New Roman" charset="0"/>
                      </a:endParaRPr>
                    </a:p>
                  </a:txBody>
                  <a:tcPr marL="68580" marR="68580" anchor="ctr"/>
                </a:tc>
                <a:tc>
                  <a:txBody>
                    <a:bodyPr/>
                    <a:lstStyle/>
                    <a:p>
                      <a:pPr algn="ctr" latinLnBrk="1"/>
                      <a:r>
                        <a:rPr lang="en-US" altLang="ko-KR" sz="1800" dirty="0" smtClean="0">
                          <a:latin typeface="Times New Roman" charset="0"/>
                          <a:ea typeface="Times New Roman" charset="0"/>
                          <a:cs typeface="Times New Roman" charset="0"/>
                        </a:rPr>
                        <a:t>Hardware</a:t>
                      </a:r>
                      <a:endParaRPr lang="ko-KR" altLang="en-US" sz="1800" dirty="0">
                        <a:latin typeface="Times New Roman" charset="0"/>
                        <a:ea typeface="Times New Roman" charset="0"/>
                        <a:cs typeface="Times New Roman" charset="0"/>
                      </a:endParaRPr>
                    </a:p>
                  </a:txBody>
                  <a:tcPr marL="68580" marR="68580" anchor="ctr"/>
                </a:tc>
                <a:tc>
                  <a:txBody>
                    <a:bodyPr/>
                    <a:lstStyle/>
                    <a:p>
                      <a:pPr algn="ctr" latinLnBrk="1"/>
                      <a:r>
                        <a:rPr lang="en-US" altLang="ko-KR" sz="1800" dirty="0" smtClean="0">
                          <a:latin typeface="Times New Roman" charset="0"/>
                          <a:ea typeface="Times New Roman" charset="0"/>
                          <a:cs typeface="Times New Roman" charset="0"/>
                        </a:rPr>
                        <a:t>Content</a:t>
                      </a:r>
                      <a:endParaRPr lang="ko-KR" altLang="en-US" sz="1800" dirty="0">
                        <a:latin typeface="Times New Roman" charset="0"/>
                        <a:ea typeface="Times New Roman" charset="0"/>
                        <a:cs typeface="Times New Roman" charset="0"/>
                      </a:endParaRPr>
                    </a:p>
                  </a:txBody>
                  <a:tcPr marL="68580" marR="68580" anchor="ctr"/>
                </a:tc>
              </a:tr>
              <a:tr h="363683">
                <a:tc>
                  <a:txBody>
                    <a:bodyPr/>
                    <a:lstStyle/>
                    <a:p>
                      <a:pPr algn="ctr" latinLnBrk="1">
                        <a:lnSpc>
                          <a:spcPct val="107000"/>
                        </a:lnSpc>
                        <a:spcAft>
                          <a:spcPts val="0"/>
                        </a:spcAft>
                      </a:pPr>
                      <a:r>
                        <a:rPr lang="en-US" sz="1400" kern="100" dirty="0">
                          <a:effectLst/>
                          <a:latin typeface="+mj-lt"/>
                          <a:ea typeface="Times New Roman" charset="0"/>
                          <a:cs typeface="Times New Roman" charset="0"/>
                        </a:rPr>
                        <a:t>Age</a:t>
                      </a:r>
                      <a:endParaRPr lang="ko-KR" sz="1400" kern="100" dirty="0">
                        <a:effectLst/>
                        <a:latin typeface="+mj-lt"/>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Binocular view</a:t>
                      </a:r>
                      <a:endParaRPr lang="ko-KR" sz="1400" kern="10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a:effectLst/>
                          <a:latin typeface="Times New Roman" charset="0"/>
                          <a:ea typeface="Times New Roman" charset="0"/>
                          <a:cs typeface="Times New Roman" charset="0"/>
                        </a:rPr>
                        <a:t>Altitude above terrain</a:t>
                      </a:r>
                      <a:endParaRPr lang="ko-KR" sz="1400" kern="100">
                        <a:effectLst/>
                        <a:latin typeface="Times New Roman" charset="0"/>
                        <a:ea typeface="Times New Roman" charset="0"/>
                        <a:cs typeface="Times New Roman" charset="0"/>
                      </a:endParaRPr>
                    </a:p>
                  </a:txBody>
                  <a:tcPr marL="51435" marR="51435" marT="0" marB="0" anchor="ctr"/>
                </a:tc>
              </a:tr>
              <a:tr h="363683">
                <a:tc>
                  <a:txBody>
                    <a:bodyPr/>
                    <a:lstStyle/>
                    <a:p>
                      <a:pPr algn="ctr" latinLnBrk="1">
                        <a:lnSpc>
                          <a:spcPct val="107000"/>
                        </a:lnSpc>
                        <a:spcAft>
                          <a:spcPts val="0"/>
                        </a:spcAft>
                      </a:pPr>
                      <a:r>
                        <a:rPr lang="en-US" sz="1400" kern="100" dirty="0">
                          <a:effectLst/>
                          <a:latin typeface="+mj-lt"/>
                          <a:ea typeface="Times New Roman" charset="0"/>
                          <a:cs typeface="Times New Roman" charset="0"/>
                        </a:rPr>
                        <a:t>Concentration level</a:t>
                      </a:r>
                      <a:endParaRPr lang="ko-KR" sz="1400" kern="100" dirty="0">
                        <a:effectLst/>
                        <a:latin typeface="+mj-lt"/>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Calibration</a:t>
                      </a:r>
                      <a:endParaRPr lang="ko-KR" sz="1400" kern="100" dirty="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Degree of control</a:t>
                      </a:r>
                      <a:endParaRPr lang="ko-KR" sz="1400" b="1" kern="100" dirty="0">
                        <a:effectLst/>
                        <a:latin typeface="Times New Roman" charset="0"/>
                        <a:ea typeface="Times New Roman" charset="0"/>
                        <a:cs typeface="Times New Roman" charset="0"/>
                      </a:endParaRPr>
                    </a:p>
                  </a:txBody>
                  <a:tcPr marL="51435" marR="51435" marT="0" marB="0" anchor="ctr"/>
                </a:tc>
              </a:tr>
              <a:tr h="363683">
                <a:tc>
                  <a:txBody>
                    <a:bodyPr/>
                    <a:lstStyle/>
                    <a:p>
                      <a:pPr algn="ctr" latinLnBrk="1">
                        <a:lnSpc>
                          <a:spcPct val="107000"/>
                        </a:lnSpc>
                        <a:spcAft>
                          <a:spcPts val="0"/>
                        </a:spcAft>
                      </a:pPr>
                      <a:r>
                        <a:rPr lang="en-US" sz="1400" kern="100" dirty="0">
                          <a:effectLst/>
                          <a:latin typeface="+mj-lt"/>
                          <a:ea typeface="Times New Roman" charset="0"/>
                          <a:cs typeface="Times New Roman" charset="0"/>
                        </a:rPr>
                        <a:t>Ethnicity</a:t>
                      </a:r>
                      <a:endParaRPr lang="ko-KR" sz="1400" kern="100" dirty="0">
                        <a:effectLst/>
                        <a:latin typeface="+mj-lt"/>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Time lag</a:t>
                      </a:r>
                      <a:endParaRPr lang="ko-KR" sz="1400" kern="100" dirty="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Duration</a:t>
                      </a:r>
                      <a:endParaRPr lang="ko-KR" sz="1400" kern="100" dirty="0">
                        <a:effectLst/>
                        <a:latin typeface="Times New Roman" charset="0"/>
                        <a:ea typeface="Times New Roman" charset="0"/>
                        <a:cs typeface="Times New Roman" charset="0"/>
                      </a:endParaRPr>
                    </a:p>
                  </a:txBody>
                  <a:tcPr marL="51435" marR="51435" marT="0" marB="0" anchor="ctr"/>
                </a:tc>
              </a:tr>
              <a:tr h="451618">
                <a:tc>
                  <a:txBody>
                    <a:bodyPr/>
                    <a:lstStyle/>
                    <a:p>
                      <a:pPr algn="ctr" latinLnBrk="1">
                        <a:lnSpc>
                          <a:spcPct val="107000"/>
                        </a:lnSpc>
                        <a:spcAft>
                          <a:spcPts val="0"/>
                        </a:spcAft>
                      </a:pPr>
                      <a:r>
                        <a:rPr lang="en-US" sz="1400" kern="100" dirty="0">
                          <a:effectLst/>
                          <a:latin typeface="+mj-lt"/>
                          <a:ea typeface="Times New Roman" charset="0"/>
                          <a:cs typeface="Times New Roman" charset="0"/>
                        </a:rPr>
                        <a:t>Experience with </a:t>
                      </a:r>
                      <a:endParaRPr lang="en-US" sz="1400" kern="100" dirty="0" smtClean="0">
                        <a:effectLst/>
                        <a:latin typeface="+mj-lt"/>
                        <a:ea typeface="Times New Roman" charset="0"/>
                        <a:cs typeface="Times New Roman" charset="0"/>
                      </a:endParaRPr>
                    </a:p>
                    <a:p>
                      <a:pPr algn="ctr" latinLnBrk="1">
                        <a:lnSpc>
                          <a:spcPct val="107000"/>
                        </a:lnSpc>
                        <a:spcAft>
                          <a:spcPts val="0"/>
                        </a:spcAft>
                      </a:pPr>
                      <a:r>
                        <a:rPr lang="en-US" sz="1400" kern="100" dirty="0" smtClean="0">
                          <a:effectLst/>
                          <a:latin typeface="+mj-lt"/>
                          <a:ea typeface="Times New Roman" charset="0"/>
                          <a:cs typeface="Times New Roman" charset="0"/>
                        </a:rPr>
                        <a:t>real-world </a:t>
                      </a:r>
                      <a:r>
                        <a:rPr lang="en-US" sz="1400" kern="100" dirty="0">
                          <a:effectLst/>
                          <a:latin typeface="+mj-lt"/>
                          <a:ea typeface="Times New Roman" charset="0"/>
                          <a:cs typeface="Times New Roman" charset="0"/>
                        </a:rPr>
                        <a:t>task</a:t>
                      </a:r>
                      <a:endParaRPr lang="ko-KR" sz="1400" kern="100" dirty="0">
                        <a:effectLst/>
                        <a:latin typeface="+mj-lt"/>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Update rate</a:t>
                      </a:r>
                      <a:endParaRPr lang="ko-KR" sz="1400" kern="100" dirty="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Global visual flow</a:t>
                      </a:r>
                      <a:endParaRPr lang="ko-KR" sz="1400" kern="100">
                        <a:effectLst/>
                        <a:latin typeface="Times New Roman" charset="0"/>
                        <a:ea typeface="Times New Roman" charset="0"/>
                        <a:cs typeface="Times New Roman" charset="0"/>
                      </a:endParaRPr>
                    </a:p>
                  </a:txBody>
                  <a:tcPr marL="51435" marR="51435" marT="0" marB="0" anchor="ctr"/>
                </a:tc>
              </a:tr>
              <a:tr h="635497">
                <a:tc>
                  <a:txBody>
                    <a:bodyPr/>
                    <a:lstStyle/>
                    <a:p>
                      <a:pPr algn="ctr" latinLnBrk="1">
                        <a:lnSpc>
                          <a:spcPct val="107000"/>
                        </a:lnSpc>
                        <a:spcAft>
                          <a:spcPts val="0"/>
                        </a:spcAft>
                      </a:pPr>
                      <a:r>
                        <a:rPr lang="en-US" sz="1400" kern="100" dirty="0">
                          <a:effectLst/>
                          <a:latin typeface="+mj-lt"/>
                          <a:ea typeface="Times New Roman" charset="0"/>
                          <a:cs typeface="Times New Roman" charset="0"/>
                        </a:rPr>
                        <a:t>Experience </a:t>
                      </a:r>
                      <a:r>
                        <a:rPr lang="en-US" sz="1400" kern="100" dirty="0" smtClean="0">
                          <a:effectLst/>
                          <a:latin typeface="+mj-lt"/>
                          <a:ea typeface="Times New Roman" charset="0"/>
                          <a:cs typeface="Times New Roman" charset="0"/>
                        </a:rPr>
                        <a:t>with</a:t>
                      </a:r>
                    </a:p>
                    <a:p>
                      <a:pPr algn="ctr" latinLnBrk="1">
                        <a:lnSpc>
                          <a:spcPct val="107000"/>
                        </a:lnSpc>
                        <a:spcAft>
                          <a:spcPts val="0"/>
                        </a:spcAft>
                      </a:pPr>
                      <a:r>
                        <a:rPr lang="en-US" sz="1400" kern="100" dirty="0" smtClean="0">
                          <a:effectLst/>
                          <a:latin typeface="+mj-lt"/>
                          <a:ea typeface="Times New Roman" charset="0"/>
                          <a:cs typeface="Times New Roman" charset="0"/>
                        </a:rPr>
                        <a:t>simulator </a:t>
                      </a:r>
                      <a:endParaRPr lang="en-US" sz="1400" kern="100" dirty="0" smtClean="0">
                        <a:effectLst/>
                        <a:latin typeface="+mj-lt"/>
                        <a:ea typeface="Times New Roman" charset="0"/>
                        <a:cs typeface="Times New Roman" charset="0"/>
                      </a:endParaRPr>
                    </a:p>
                    <a:p>
                      <a:pPr algn="ctr" latinLnBrk="1">
                        <a:lnSpc>
                          <a:spcPct val="107000"/>
                        </a:lnSpc>
                        <a:spcAft>
                          <a:spcPts val="0"/>
                        </a:spcAft>
                      </a:pPr>
                      <a:r>
                        <a:rPr lang="en-US" sz="1400" kern="100" dirty="0" smtClean="0">
                          <a:effectLst/>
                          <a:latin typeface="+mj-lt"/>
                          <a:ea typeface="Times New Roman" charset="0"/>
                          <a:cs typeface="Times New Roman" charset="0"/>
                        </a:rPr>
                        <a:t>(</a:t>
                      </a:r>
                      <a:r>
                        <a:rPr lang="en-US" sz="1400" kern="100" dirty="0">
                          <a:effectLst/>
                          <a:latin typeface="+mj-lt"/>
                          <a:ea typeface="Times New Roman" charset="0"/>
                          <a:cs typeface="Times New Roman" charset="0"/>
                        </a:rPr>
                        <a:t>habituation)</a:t>
                      </a:r>
                      <a:endParaRPr lang="ko-KR" sz="1400" b="1" kern="100" dirty="0">
                        <a:effectLst/>
                        <a:latin typeface="+mj-lt"/>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Field of View</a:t>
                      </a:r>
                      <a:endParaRPr lang="ko-KR" sz="1400" b="1" kern="100" dirty="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Head movements</a:t>
                      </a:r>
                      <a:endParaRPr lang="ko-KR" sz="1400" kern="100" dirty="0">
                        <a:effectLst/>
                        <a:latin typeface="Times New Roman" charset="0"/>
                        <a:ea typeface="Times New Roman" charset="0"/>
                        <a:cs typeface="Times New Roman" charset="0"/>
                      </a:endParaRPr>
                    </a:p>
                  </a:txBody>
                  <a:tcPr marL="51435" marR="51435" marT="0" marB="0" anchor="ctr"/>
                </a:tc>
              </a:tr>
              <a:tr h="590809">
                <a:tc>
                  <a:txBody>
                    <a:bodyPr/>
                    <a:lstStyle/>
                    <a:p>
                      <a:pPr algn="ctr" latinLnBrk="1">
                        <a:lnSpc>
                          <a:spcPct val="107000"/>
                        </a:lnSpc>
                        <a:spcAft>
                          <a:spcPts val="0"/>
                        </a:spcAft>
                      </a:pPr>
                      <a:r>
                        <a:rPr lang="en-US" sz="1400" kern="100" dirty="0">
                          <a:effectLst/>
                          <a:latin typeface="+mj-lt"/>
                          <a:ea typeface="Times New Roman" charset="0"/>
                          <a:cs typeface="Times New Roman" charset="0"/>
                        </a:rPr>
                        <a:t>Flicker fusion </a:t>
                      </a:r>
                      <a:r>
                        <a:rPr lang="en-US" sz="1400" kern="100" dirty="0" smtClean="0">
                          <a:effectLst/>
                          <a:latin typeface="+mj-lt"/>
                          <a:ea typeface="Times New Roman" charset="0"/>
                          <a:cs typeface="Times New Roman" charset="0"/>
                        </a:rPr>
                        <a:t>frequency </a:t>
                      </a:r>
                    </a:p>
                    <a:p>
                      <a:pPr algn="ctr" latinLnBrk="1">
                        <a:lnSpc>
                          <a:spcPct val="107000"/>
                        </a:lnSpc>
                        <a:spcAft>
                          <a:spcPts val="0"/>
                        </a:spcAft>
                      </a:pPr>
                      <a:r>
                        <a:rPr lang="en-US" sz="1400" kern="100" dirty="0" smtClean="0">
                          <a:effectLst/>
                          <a:latin typeface="+mj-lt"/>
                          <a:ea typeface="Times New Roman" charset="0"/>
                          <a:cs typeface="Times New Roman" charset="0"/>
                        </a:rPr>
                        <a:t>threshold</a:t>
                      </a:r>
                      <a:endParaRPr lang="ko-KR" sz="1400" kern="100" dirty="0">
                        <a:effectLst/>
                        <a:latin typeface="+mj-lt"/>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Flicker</a:t>
                      </a:r>
                      <a:endParaRPr lang="ko-KR" sz="1400" kern="100" dirty="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smtClean="0">
                          <a:effectLst/>
                          <a:latin typeface="Times New Roman" charset="0"/>
                          <a:ea typeface="Times New Roman" charset="0"/>
                          <a:cs typeface="Times New Roman" charset="0"/>
                        </a:rPr>
                        <a:t>Color</a:t>
                      </a:r>
                      <a:endParaRPr lang="ko-KR" sz="1400" kern="100" dirty="0">
                        <a:effectLst/>
                        <a:latin typeface="Times New Roman" charset="0"/>
                        <a:ea typeface="Times New Roman" charset="0"/>
                        <a:cs typeface="Times New Roman" charset="0"/>
                      </a:endParaRPr>
                    </a:p>
                  </a:txBody>
                  <a:tcPr marL="51435" marR="51435" marT="0" marB="0" anchor="ctr"/>
                </a:tc>
              </a:tr>
              <a:tr h="363683">
                <a:tc>
                  <a:txBody>
                    <a:bodyPr/>
                    <a:lstStyle/>
                    <a:p>
                      <a:pPr algn="ctr" latinLnBrk="1">
                        <a:lnSpc>
                          <a:spcPct val="107000"/>
                        </a:lnSpc>
                        <a:spcAft>
                          <a:spcPts val="0"/>
                        </a:spcAft>
                      </a:pPr>
                      <a:r>
                        <a:rPr lang="en-US" sz="1400" kern="100" dirty="0">
                          <a:effectLst/>
                          <a:latin typeface="+mj-lt"/>
                          <a:ea typeface="Times New Roman" charset="0"/>
                          <a:cs typeface="Times New Roman" charset="0"/>
                        </a:rPr>
                        <a:t>Gender</a:t>
                      </a:r>
                      <a:endParaRPr lang="ko-KR" sz="1400" kern="100" dirty="0">
                        <a:effectLst/>
                        <a:latin typeface="+mj-lt"/>
                        <a:ea typeface="Times New Roman" charset="0"/>
                        <a:cs typeface="Times New Roman" charset="0"/>
                      </a:endParaRPr>
                    </a:p>
                  </a:txBody>
                  <a:tcPr marL="51435" marR="51435" marT="0" marB="0" anchor="ctr"/>
                </a:tc>
                <a:tc>
                  <a:txBody>
                    <a:bodyPr/>
                    <a:lstStyle/>
                    <a:p>
                      <a:pPr marL="0" marR="0" indent="0" algn="ctr" defTabSz="914400" rtl="0" eaLnBrk="1" fontAlgn="auto" latinLnBrk="1" hangingPunct="1">
                        <a:lnSpc>
                          <a:spcPct val="107000"/>
                        </a:lnSpc>
                        <a:spcBef>
                          <a:spcPts val="0"/>
                        </a:spcBef>
                        <a:spcAft>
                          <a:spcPts val="0"/>
                        </a:spcAft>
                        <a:buClrTx/>
                        <a:buSzTx/>
                        <a:buFontTx/>
                        <a:buNone/>
                        <a:tabLst/>
                        <a:defRPr/>
                      </a:pPr>
                      <a:r>
                        <a:rPr lang="en-US" sz="1400" kern="100" dirty="0" smtClean="0">
                          <a:effectLst/>
                          <a:latin typeface="Times New Roman" charset="0"/>
                          <a:ea typeface="Times New Roman" charset="0"/>
                          <a:cs typeface="Times New Roman" charset="0"/>
                        </a:rPr>
                        <a:t>Ambient brightness</a:t>
                      </a:r>
                      <a:endParaRPr lang="ko-KR" altLang="en-US" sz="1400" kern="100" dirty="0" smtClean="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Method of movement</a:t>
                      </a:r>
                      <a:endParaRPr lang="ko-KR" sz="1400" kern="100" dirty="0">
                        <a:effectLst/>
                        <a:latin typeface="Times New Roman" charset="0"/>
                        <a:ea typeface="Times New Roman" charset="0"/>
                        <a:cs typeface="Times New Roman" charset="0"/>
                      </a:endParaRPr>
                    </a:p>
                  </a:txBody>
                  <a:tcPr marL="51435" marR="51435" marT="0" marB="0" anchor="ctr"/>
                </a:tc>
              </a:tr>
              <a:tr h="590809">
                <a:tc>
                  <a:txBody>
                    <a:bodyPr/>
                    <a:lstStyle/>
                    <a:p>
                      <a:pPr algn="ctr" latinLnBrk="1">
                        <a:lnSpc>
                          <a:spcPct val="107000"/>
                        </a:lnSpc>
                        <a:spcAft>
                          <a:spcPts val="0"/>
                        </a:spcAft>
                      </a:pPr>
                      <a:r>
                        <a:rPr lang="en-US" sz="1400" kern="100" dirty="0">
                          <a:effectLst/>
                          <a:latin typeface="+mj-lt"/>
                          <a:ea typeface="Times New Roman" charset="0"/>
                          <a:cs typeface="Times New Roman" charset="0"/>
                        </a:rPr>
                        <a:t>Illness and personal </a:t>
                      </a:r>
                      <a:endParaRPr lang="en-US" sz="1400" kern="100" dirty="0" smtClean="0">
                        <a:effectLst/>
                        <a:latin typeface="+mj-lt"/>
                        <a:ea typeface="Times New Roman" charset="0"/>
                        <a:cs typeface="Times New Roman" charset="0"/>
                      </a:endParaRPr>
                    </a:p>
                    <a:p>
                      <a:pPr algn="ctr" latinLnBrk="1">
                        <a:lnSpc>
                          <a:spcPct val="107000"/>
                        </a:lnSpc>
                        <a:spcAft>
                          <a:spcPts val="0"/>
                        </a:spcAft>
                      </a:pPr>
                      <a:r>
                        <a:rPr lang="en-US" sz="1400" kern="100" dirty="0" smtClean="0">
                          <a:effectLst/>
                          <a:latin typeface="+mj-lt"/>
                          <a:ea typeface="Times New Roman" charset="0"/>
                          <a:cs typeface="Times New Roman" charset="0"/>
                        </a:rPr>
                        <a:t>characteristics</a:t>
                      </a:r>
                      <a:endParaRPr lang="ko-KR" sz="1400" kern="100" dirty="0">
                        <a:effectLst/>
                        <a:latin typeface="+mj-lt"/>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Motion platform</a:t>
                      </a:r>
                      <a:endParaRPr lang="ko-KR" sz="1400" kern="10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Rate of linear or rotational </a:t>
                      </a:r>
                      <a:endParaRPr lang="en-US" sz="1400" kern="100" dirty="0" smtClean="0">
                        <a:effectLst/>
                        <a:latin typeface="Times New Roman" charset="0"/>
                        <a:ea typeface="Times New Roman" charset="0"/>
                        <a:cs typeface="Times New Roman" charset="0"/>
                      </a:endParaRPr>
                    </a:p>
                    <a:p>
                      <a:pPr algn="ctr" latinLnBrk="1">
                        <a:lnSpc>
                          <a:spcPct val="107000"/>
                        </a:lnSpc>
                        <a:spcAft>
                          <a:spcPts val="0"/>
                        </a:spcAft>
                      </a:pPr>
                      <a:r>
                        <a:rPr lang="en-US" sz="1400" kern="100" dirty="0" smtClean="0">
                          <a:effectLst/>
                          <a:latin typeface="Times New Roman" charset="0"/>
                          <a:ea typeface="Times New Roman" charset="0"/>
                          <a:cs typeface="Times New Roman" charset="0"/>
                        </a:rPr>
                        <a:t>acceleration</a:t>
                      </a:r>
                      <a:endParaRPr lang="ko-KR" sz="1400" b="1" kern="100" dirty="0">
                        <a:effectLst/>
                        <a:latin typeface="Times New Roman" charset="0"/>
                        <a:ea typeface="Times New Roman" charset="0"/>
                        <a:cs typeface="Times New Roman" charset="0"/>
                      </a:endParaRPr>
                    </a:p>
                  </a:txBody>
                  <a:tcPr marL="51435" marR="51435" marT="0" marB="0" anchor="ctr"/>
                </a:tc>
              </a:tr>
              <a:tr h="393873">
                <a:tc>
                  <a:txBody>
                    <a:bodyPr/>
                    <a:lstStyle/>
                    <a:p>
                      <a:pPr algn="ctr" latinLnBrk="1">
                        <a:lnSpc>
                          <a:spcPct val="107000"/>
                        </a:lnSpc>
                        <a:spcAft>
                          <a:spcPts val="0"/>
                        </a:spcAft>
                      </a:pPr>
                      <a:r>
                        <a:rPr lang="en-US" sz="1400" kern="100" dirty="0">
                          <a:effectLst/>
                          <a:latin typeface="+mj-lt"/>
                          <a:ea typeface="Times New Roman" charset="0"/>
                          <a:cs typeface="Times New Roman" charset="0"/>
                        </a:rPr>
                        <a:t>Mental rotation ability</a:t>
                      </a:r>
                      <a:endParaRPr lang="ko-KR" sz="1400" kern="100" dirty="0">
                        <a:effectLst/>
                        <a:latin typeface="+mj-lt"/>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Phosphor lag</a:t>
                      </a:r>
                      <a:endParaRPr lang="ko-KR" sz="1400" kern="100" dirty="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smtClean="0">
                          <a:effectLst/>
                          <a:latin typeface="Times New Roman" charset="0"/>
                          <a:ea typeface="Times New Roman" charset="0"/>
                          <a:cs typeface="Times New Roman" charset="0"/>
                        </a:rPr>
                        <a:t>Scene-movement </a:t>
                      </a:r>
                      <a:r>
                        <a:rPr lang="en-US" sz="1400" kern="100" dirty="0">
                          <a:effectLst/>
                          <a:latin typeface="Times New Roman" charset="0"/>
                          <a:ea typeface="Times New Roman" charset="0"/>
                          <a:cs typeface="Times New Roman" charset="0"/>
                        </a:rPr>
                        <a:t>speed</a:t>
                      </a:r>
                      <a:endParaRPr lang="ko-KR" sz="1400" kern="100" dirty="0">
                        <a:effectLst/>
                        <a:latin typeface="Times New Roman" charset="0"/>
                        <a:ea typeface="Times New Roman" charset="0"/>
                        <a:cs typeface="Times New Roman" charset="0"/>
                      </a:endParaRPr>
                    </a:p>
                  </a:txBody>
                  <a:tcPr marL="51435" marR="51435" marT="0" marB="0" anchor="ctr"/>
                </a:tc>
              </a:tr>
              <a:tr h="363683">
                <a:tc>
                  <a:txBody>
                    <a:bodyPr/>
                    <a:lstStyle/>
                    <a:p>
                      <a:pPr algn="ctr" latinLnBrk="1">
                        <a:lnSpc>
                          <a:spcPct val="107000"/>
                        </a:lnSpc>
                        <a:spcAft>
                          <a:spcPts val="0"/>
                        </a:spcAft>
                      </a:pPr>
                      <a:r>
                        <a:rPr lang="en-US" sz="1400" kern="100" dirty="0">
                          <a:effectLst/>
                          <a:latin typeface="+mj-lt"/>
                          <a:ea typeface="Times New Roman" charset="0"/>
                          <a:cs typeface="Times New Roman" charset="0"/>
                        </a:rPr>
                        <a:t>Perceptual style</a:t>
                      </a:r>
                      <a:endParaRPr lang="ko-KR" sz="1400" kern="100" dirty="0">
                        <a:effectLst/>
                        <a:latin typeface="+mj-lt"/>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Position tracking error</a:t>
                      </a:r>
                      <a:endParaRPr lang="ko-KR" sz="1400" kern="10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smtClean="0">
                          <a:effectLst/>
                          <a:latin typeface="Times New Roman" charset="0"/>
                          <a:ea typeface="Times New Roman" charset="0"/>
                          <a:cs typeface="Times New Roman" charset="0"/>
                        </a:rPr>
                        <a:t>Contrast</a:t>
                      </a:r>
                      <a:endParaRPr lang="ko-KR" sz="1400" kern="100" dirty="0">
                        <a:effectLst/>
                        <a:latin typeface="Times New Roman" charset="0"/>
                        <a:ea typeface="Times New Roman" charset="0"/>
                        <a:cs typeface="Times New Roman" charset="0"/>
                      </a:endParaRPr>
                    </a:p>
                  </a:txBody>
                  <a:tcPr marL="51435" marR="51435" marT="0" marB="0" anchor="ctr"/>
                </a:tc>
              </a:tr>
              <a:tr h="363683">
                <a:tc>
                  <a:txBody>
                    <a:bodyPr/>
                    <a:lstStyle/>
                    <a:p>
                      <a:pPr algn="ctr" latinLnBrk="1">
                        <a:lnSpc>
                          <a:spcPct val="107000"/>
                        </a:lnSpc>
                        <a:spcAft>
                          <a:spcPts val="0"/>
                        </a:spcAft>
                      </a:pPr>
                      <a:r>
                        <a:rPr lang="en-US" altLang="ko-KR" sz="1400" kern="100" dirty="0" smtClean="0">
                          <a:effectLst/>
                          <a:latin typeface="+mj-lt"/>
                          <a:ea typeface="Times New Roman" charset="0"/>
                          <a:cs typeface="Times New Roman" charset="0"/>
                        </a:rPr>
                        <a:t>Eye</a:t>
                      </a:r>
                      <a:r>
                        <a:rPr lang="en-US" altLang="ko-KR" sz="1400" kern="100" baseline="0" dirty="0" smtClean="0">
                          <a:effectLst/>
                          <a:latin typeface="+mj-lt"/>
                          <a:ea typeface="Times New Roman" charset="0"/>
                          <a:cs typeface="Times New Roman" charset="0"/>
                        </a:rPr>
                        <a:t> </a:t>
                      </a:r>
                      <a:r>
                        <a:rPr lang="en-US" altLang="ko-KR" sz="1400" kern="100" baseline="0" dirty="0" err="1" smtClean="0">
                          <a:effectLst/>
                          <a:latin typeface="+mj-lt"/>
                          <a:ea typeface="Times New Roman" charset="0"/>
                          <a:cs typeface="Times New Roman" charset="0"/>
                        </a:rPr>
                        <a:t>dominace</a:t>
                      </a:r>
                      <a:endParaRPr lang="ko-KR" sz="1400" b="1" kern="100" dirty="0">
                        <a:effectLst/>
                        <a:latin typeface="+mj-lt"/>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smtClean="0">
                          <a:effectLst/>
                          <a:latin typeface="Times New Roman" charset="0"/>
                          <a:ea typeface="Times New Roman" charset="0"/>
                          <a:cs typeface="Times New Roman" charset="0"/>
                        </a:rPr>
                        <a:t>Refresh rate</a:t>
                      </a:r>
                      <a:endParaRPr lang="ko-KR" sz="1400" kern="100" dirty="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Type of application</a:t>
                      </a:r>
                      <a:endParaRPr lang="ko-KR" sz="1400" kern="100" dirty="0">
                        <a:effectLst/>
                        <a:latin typeface="Times New Roman" charset="0"/>
                        <a:ea typeface="Times New Roman" charset="0"/>
                        <a:cs typeface="Times New Roman" charset="0"/>
                      </a:endParaRPr>
                    </a:p>
                  </a:txBody>
                  <a:tcPr marL="51435" marR="51435" marT="0" marB="0" anchor="ctr"/>
                </a:tc>
              </a:tr>
              <a:tr h="422096">
                <a:tc>
                  <a:txBody>
                    <a:bodyPr/>
                    <a:lstStyle/>
                    <a:p>
                      <a:pPr algn="ctr" latinLnBrk="1">
                        <a:lnSpc>
                          <a:spcPct val="100000"/>
                        </a:lnSpc>
                        <a:spcAft>
                          <a:spcPts val="0"/>
                        </a:spcAft>
                      </a:pPr>
                      <a:r>
                        <a:rPr lang="en-US" altLang="ko-KR" sz="1400" b="0" kern="100" dirty="0" smtClean="0">
                          <a:effectLst/>
                          <a:latin typeface="+mj-lt"/>
                          <a:ea typeface="Times New Roman" charset="0"/>
                          <a:cs typeface="Times New Roman" charset="0"/>
                        </a:rPr>
                        <a:t>Postural</a:t>
                      </a:r>
                      <a:r>
                        <a:rPr lang="en-US" altLang="ko-KR" sz="1400" b="0" kern="100" baseline="0" dirty="0" smtClean="0">
                          <a:effectLst/>
                          <a:latin typeface="+mj-lt"/>
                          <a:ea typeface="Times New Roman" charset="0"/>
                          <a:cs typeface="Times New Roman" charset="0"/>
                        </a:rPr>
                        <a:t> instability</a:t>
                      </a:r>
                      <a:endParaRPr lang="ko-KR" sz="1400" b="0" kern="100" dirty="0">
                        <a:effectLst/>
                        <a:latin typeface="+mj-lt"/>
                        <a:ea typeface="Times New Roman" charset="0"/>
                        <a:cs typeface="Times New Roman" charset="0"/>
                      </a:endParaRPr>
                    </a:p>
                  </a:txBody>
                  <a:tcPr marL="51435" marR="51435" marT="0" marB="0" anchor="ctr"/>
                </a:tc>
                <a:tc>
                  <a:txBody>
                    <a:bodyPr/>
                    <a:lstStyle/>
                    <a:p>
                      <a:pPr algn="ctr" latinLnBrk="1">
                        <a:lnSpc>
                          <a:spcPct val="100000"/>
                        </a:lnSpc>
                        <a:spcAft>
                          <a:spcPts val="0"/>
                        </a:spcAft>
                      </a:pPr>
                      <a:r>
                        <a:rPr lang="en-US" sz="1400" kern="100" dirty="0">
                          <a:effectLst/>
                          <a:latin typeface="Times New Roman" charset="0"/>
                          <a:ea typeface="Times New Roman" charset="0"/>
                          <a:cs typeface="Times New Roman" charset="0"/>
                        </a:rPr>
                        <a:t>Resolution</a:t>
                      </a:r>
                      <a:endParaRPr lang="ko-KR" sz="1400" kern="100" dirty="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0000"/>
                        </a:lnSpc>
                        <a:spcAft>
                          <a:spcPts val="0"/>
                        </a:spcAft>
                      </a:pPr>
                      <a:r>
                        <a:rPr lang="en-US" sz="1400" kern="100" dirty="0">
                          <a:effectLst/>
                          <a:latin typeface="Times New Roman" charset="0"/>
                          <a:ea typeface="Times New Roman" charset="0"/>
                          <a:cs typeface="Times New Roman" charset="0"/>
                        </a:rPr>
                        <a:t>Unusual maneuvers</a:t>
                      </a:r>
                      <a:endParaRPr lang="ko-KR" sz="1400" kern="100" dirty="0">
                        <a:effectLst/>
                        <a:latin typeface="Times New Roman" charset="0"/>
                        <a:ea typeface="Times New Roman" charset="0"/>
                        <a:cs typeface="Times New Roman" charset="0"/>
                      </a:endParaRPr>
                    </a:p>
                  </a:txBody>
                  <a:tcPr marL="51435" marR="51435" marT="0" marB="0" anchor="ctr"/>
                </a:tc>
              </a:tr>
            </a:tbl>
          </a:graphicData>
        </a:graphic>
      </p:graphicFrame>
      <p:sp>
        <p:nvSpPr>
          <p:cNvPr id="10" name="Date Placeholder 1"/>
          <p:cNvSpPr>
            <a:spLocks noGrp="1"/>
          </p:cNvSpPr>
          <p:nvPr>
            <p:ph type="dt" sz="half" idx="10"/>
          </p:nvPr>
        </p:nvSpPr>
        <p:spPr>
          <a:xfrm>
            <a:off x="7086600" y="6629400"/>
            <a:ext cx="1066800" cy="228600"/>
          </a:xfrm>
        </p:spPr>
        <p:txBody>
          <a:bodyPr/>
          <a:lstStyle/>
          <a:p>
            <a:pPr>
              <a:defRPr/>
            </a:pPr>
            <a:r>
              <a:rPr lang="en-US" dirty="0"/>
              <a:t>July 25, 2017</a:t>
            </a:r>
          </a:p>
        </p:txBody>
      </p:sp>
      <p:sp>
        <p:nvSpPr>
          <p:cNvPr id="3" name="TextBox 2"/>
          <p:cNvSpPr txBox="1"/>
          <p:nvPr/>
        </p:nvSpPr>
        <p:spPr>
          <a:xfrm>
            <a:off x="6248400" y="3431894"/>
            <a:ext cx="2971800" cy="523220"/>
          </a:xfrm>
          <a:prstGeom prst="rect">
            <a:avLst/>
          </a:prstGeom>
          <a:noFill/>
        </p:spPr>
        <p:txBody>
          <a:bodyPr wrap="square" rtlCol="0">
            <a:spAutoFit/>
          </a:bodyPr>
          <a:lstStyle/>
          <a:p>
            <a:r>
              <a:rPr lang="en-US" sz="1400" b="1" dirty="0" smtClean="0"/>
              <a:t>Behavioral / physiological correlates of </a:t>
            </a:r>
            <a:r>
              <a:rPr lang="en-US" sz="1400" b="1" dirty="0" err="1" smtClean="0"/>
              <a:t>cybersickness</a:t>
            </a:r>
            <a:endParaRPr lang="en-US" sz="1400" b="1" dirty="0"/>
          </a:p>
        </p:txBody>
      </p:sp>
      <p:sp>
        <p:nvSpPr>
          <p:cNvPr id="5" name="직사각형 4"/>
          <p:cNvSpPr/>
          <p:nvPr/>
        </p:nvSpPr>
        <p:spPr bwMode="auto">
          <a:xfrm>
            <a:off x="6248400" y="3431894"/>
            <a:ext cx="2819400" cy="523220"/>
          </a:xfrm>
          <a:prstGeom prst="rect">
            <a:avLst/>
          </a:prstGeom>
          <a:solidFill>
            <a:srgbClr val="00B050">
              <a:alpha val="18000"/>
            </a:srgb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7" name="TextBox 6"/>
          <p:cNvSpPr txBox="1"/>
          <p:nvPr/>
        </p:nvSpPr>
        <p:spPr>
          <a:xfrm>
            <a:off x="6477000" y="2971800"/>
            <a:ext cx="2286000" cy="369332"/>
          </a:xfrm>
          <a:prstGeom prst="rect">
            <a:avLst/>
          </a:prstGeom>
          <a:noFill/>
        </p:spPr>
        <p:txBody>
          <a:bodyPr wrap="square" rtlCol="0">
            <a:spAutoFit/>
          </a:bodyPr>
          <a:lstStyle/>
          <a:p>
            <a:pPr algn="ctr"/>
            <a:r>
              <a:rPr lang="en-US" b="1" u="sng" dirty="0" smtClean="0"/>
              <a:t>Measurement</a:t>
            </a:r>
            <a:endParaRPr lang="en-US" b="1" u="sng" dirty="0"/>
          </a:p>
        </p:txBody>
      </p:sp>
    </p:spTree>
    <p:extLst>
      <p:ext uri="{BB962C8B-B14F-4D97-AF65-F5344CB8AC3E}">
        <p14:creationId xmlns:p14="http://schemas.microsoft.com/office/powerpoint/2010/main" val="2759962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09600" y="228600"/>
            <a:ext cx="8077200" cy="762000"/>
          </a:xfrm>
        </p:spPr>
        <p:txBody>
          <a:bodyPr/>
          <a:lstStyle/>
          <a:p>
            <a:pPr marL="228600" lvl="0" indent="-228600" algn="ctr" eaLnBrk="1" fontAlgn="auto" latinLnBrk="1" hangingPunct="1">
              <a:lnSpc>
                <a:spcPct val="90000"/>
              </a:lnSpc>
              <a:spcBef>
                <a:spcPts val="1000"/>
              </a:spcBef>
              <a:spcAft>
                <a:spcPts val="0"/>
              </a:spcAft>
            </a:pPr>
            <a:r>
              <a:rPr lang="en-US" sz="2400" kern="1200" dirty="0" smtClean="0">
                <a:solidFill>
                  <a:prstClr val="black"/>
                </a:solidFill>
                <a:ea typeface="+mn-ea"/>
                <a:cs typeface="+mn-cs"/>
              </a:rPr>
              <a:t>Behavioral</a:t>
            </a:r>
            <a:r>
              <a:rPr lang="en-US" kern="1200" dirty="0" smtClean="0">
                <a:solidFill>
                  <a:prstClr val="black"/>
                </a:solidFill>
                <a:ea typeface="+mn-ea"/>
                <a:cs typeface="+mn-cs"/>
              </a:rPr>
              <a:t> </a:t>
            </a:r>
            <a:r>
              <a:rPr lang="en-US" sz="2400" kern="1200" dirty="0">
                <a:solidFill>
                  <a:prstClr val="black"/>
                </a:solidFill>
                <a:ea typeface="+mn-ea"/>
                <a:cs typeface="+mn-cs"/>
              </a:rPr>
              <a:t>C</a:t>
            </a:r>
            <a:r>
              <a:rPr lang="en-US" sz="2400" kern="1200" dirty="0" smtClean="0">
                <a:solidFill>
                  <a:prstClr val="black"/>
                </a:solidFill>
                <a:ea typeface="+mn-ea"/>
                <a:cs typeface="+mn-cs"/>
              </a:rPr>
              <a:t>orrelates </a:t>
            </a:r>
            <a:r>
              <a:rPr lang="en-US" sz="2400" kern="1200" dirty="0">
                <a:solidFill>
                  <a:prstClr val="black"/>
                </a:solidFill>
                <a:ea typeface="+mn-ea"/>
                <a:cs typeface="+mn-cs"/>
              </a:rPr>
              <a:t>of </a:t>
            </a:r>
            <a:r>
              <a:rPr lang="en-US" sz="2400" kern="1200" dirty="0" err="1">
                <a:solidFill>
                  <a:prstClr val="black"/>
                </a:solidFill>
                <a:ea typeface="+mn-ea"/>
                <a:cs typeface="+mn-cs"/>
              </a:rPr>
              <a:t>C</a:t>
            </a:r>
            <a:r>
              <a:rPr lang="en-US" sz="2400" kern="1200" dirty="0" err="1" smtClean="0">
                <a:solidFill>
                  <a:prstClr val="black"/>
                </a:solidFill>
                <a:ea typeface="+mn-ea"/>
                <a:cs typeface="+mn-cs"/>
              </a:rPr>
              <a:t>ybersickness</a:t>
            </a:r>
            <a:r>
              <a:rPr lang="en-US" kern="1200" dirty="0">
                <a:solidFill>
                  <a:prstClr val="black"/>
                </a:solidFill>
                <a:ea typeface="+mn-ea"/>
                <a:cs typeface="+mn-cs"/>
              </a:rPr>
              <a:t/>
            </a:r>
            <a:br>
              <a:rPr lang="en-US" kern="1200" dirty="0">
                <a:solidFill>
                  <a:prstClr val="black"/>
                </a:solidFill>
                <a:ea typeface="+mn-ea"/>
                <a:cs typeface="+mn-cs"/>
              </a:rPr>
            </a:br>
            <a:endParaRPr lang="en-US" dirty="0"/>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latin typeface="Times New Roman" pitchFamily="-84" charset="0"/>
                <a:ea typeface="Times New Roman" pitchFamily="-84" charset="0"/>
                <a:cs typeface="Times New Roman" pitchFamily="-84" charset="0"/>
              </a:rPr>
              <a:t>Cybersickness</a:t>
            </a:r>
            <a:r>
              <a:rPr lang="en-GB" dirty="0">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13</a:t>
            </a:fld>
            <a:endParaRPr lang="en-US" sz="1400">
              <a:latin typeface="Myriad Pro"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5029200" cy="321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14800"/>
            <a:ext cx="755967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직사각형 2"/>
          <p:cNvSpPr/>
          <p:nvPr/>
        </p:nvSpPr>
        <p:spPr bwMode="auto">
          <a:xfrm>
            <a:off x="3429000" y="1905000"/>
            <a:ext cx="1600200" cy="1524000"/>
          </a:xfrm>
          <a:prstGeom prst="rect">
            <a:avLst/>
          </a:prstGeom>
          <a:solidFill>
            <a:srgbClr val="FF0000">
              <a:alpha val="10000"/>
            </a:srgb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7" name="직사각형 6"/>
          <p:cNvSpPr/>
          <p:nvPr/>
        </p:nvSpPr>
        <p:spPr bwMode="auto">
          <a:xfrm>
            <a:off x="3352800" y="4572000"/>
            <a:ext cx="4968875" cy="457200"/>
          </a:xfrm>
          <a:prstGeom prst="rect">
            <a:avLst/>
          </a:prstGeom>
          <a:solidFill>
            <a:srgbClr val="FF0000">
              <a:alpha val="10000"/>
            </a:srgb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8" name="TextBox 7"/>
          <p:cNvSpPr txBox="1"/>
          <p:nvPr/>
        </p:nvSpPr>
        <p:spPr>
          <a:xfrm>
            <a:off x="6324600" y="5878125"/>
            <a:ext cx="2743200" cy="261610"/>
          </a:xfrm>
          <a:prstGeom prst="rect">
            <a:avLst/>
          </a:prstGeom>
          <a:noFill/>
        </p:spPr>
        <p:txBody>
          <a:bodyPr wrap="square" rtlCol="0">
            <a:spAutoFit/>
          </a:bodyPr>
          <a:lstStyle/>
          <a:p>
            <a:r>
              <a:rPr lang="en-US" sz="1100" dirty="0" smtClean="0"/>
              <a:t>Kim et al. (2005, 2008)</a:t>
            </a:r>
            <a:endParaRPr lang="en-US" sz="1100" dirty="0"/>
          </a:p>
        </p:txBody>
      </p:sp>
    </p:spTree>
    <p:extLst>
      <p:ext uri="{BB962C8B-B14F-4D97-AF65-F5344CB8AC3E}">
        <p14:creationId xmlns:p14="http://schemas.microsoft.com/office/powerpoint/2010/main" val="608241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04800" y="152400"/>
            <a:ext cx="8305800" cy="762000"/>
          </a:xfrm>
        </p:spPr>
        <p:txBody>
          <a:bodyPr/>
          <a:lstStyle/>
          <a:p>
            <a:pPr marL="228600" lvl="0" indent="-228600" algn="ctr" eaLnBrk="1" fontAlgn="auto" latinLnBrk="1" hangingPunct="1">
              <a:lnSpc>
                <a:spcPct val="90000"/>
              </a:lnSpc>
              <a:spcBef>
                <a:spcPts val="1000"/>
              </a:spcBef>
              <a:spcAft>
                <a:spcPts val="0"/>
              </a:spcAft>
            </a:pPr>
            <a:r>
              <a:rPr lang="en-US" sz="2400" kern="1200" dirty="0" smtClean="0">
                <a:solidFill>
                  <a:prstClr val="black"/>
                </a:solidFill>
                <a:ea typeface="+mn-ea"/>
                <a:cs typeface="+mn-cs"/>
              </a:rPr>
              <a:t>Physiological </a:t>
            </a:r>
            <a:r>
              <a:rPr lang="en-US" sz="2400" kern="1200" dirty="0">
                <a:solidFill>
                  <a:prstClr val="black"/>
                </a:solidFill>
                <a:ea typeface="+mn-ea"/>
                <a:cs typeface="+mn-cs"/>
              </a:rPr>
              <a:t>C</a:t>
            </a:r>
            <a:r>
              <a:rPr lang="en-US" sz="2400" kern="1200" dirty="0" smtClean="0">
                <a:solidFill>
                  <a:prstClr val="black"/>
                </a:solidFill>
                <a:ea typeface="+mn-ea"/>
                <a:cs typeface="+mn-cs"/>
              </a:rPr>
              <a:t>orrelates </a:t>
            </a:r>
            <a:r>
              <a:rPr lang="en-US" sz="2400" kern="1200" dirty="0">
                <a:solidFill>
                  <a:prstClr val="black"/>
                </a:solidFill>
                <a:ea typeface="+mn-ea"/>
                <a:cs typeface="+mn-cs"/>
              </a:rPr>
              <a:t>of </a:t>
            </a:r>
            <a:r>
              <a:rPr lang="en-US" sz="2400" kern="1200" dirty="0" err="1">
                <a:solidFill>
                  <a:prstClr val="black"/>
                </a:solidFill>
                <a:ea typeface="+mn-ea"/>
                <a:cs typeface="+mn-cs"/>
              </a:rPr>
              <a:t>C</a:t>
            </a:r>
            <a:r>
              <a:rPr lang="en-US" sz="2400" kern="1200" dirty="0" err="1" smtClean="0">
                <a:solidFill>
                  <a:prstClr val="black"/>
                </a:solidFill>
                <a:ea typeface="+mn-ea"/>
                <a:cs typeface="+mn-cs"/>
              </a:rPr>
              <a:t>ybersickness</a:t>
            </a:r>
            <a:r>
              <a:rPr lang="en-US" sz="2400" kern="1200" dirty="0">
                <a:solidFill>
                  <a:prstClr val="black"/>
                </a:solidFill>
                <a:ea typeface="+mn-ea"/>
                <a:cs typeface="+mn-cs"/>
              </a:rPr>
              <a:t/>
            </a:r>
            <a:br>
              <a:rPr lang="en-US" sz="2400" kern="1200" dirty="0">
                <a:solidFill>
                  <a:prstClr val="black"/>
                </a:solidFill>
                <a:ea typeface="+mn-ea"/>
                <a:cs typeface="+mn-cs"/>
              </a:rPr>
            </a:br>
            <a:endParaRPr lang="en-US" sz="2400" dirty="0"/>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latin typeface="Times New Roman" pitchFamily="-84" charset="0"/>
                <a:ea typeface="Times New Roman" pitchFamily="-84" charset="0"/>
                <a:cs typeface="Times New Roman" pitchFamily="-84" charset="0"/>
              </a:rPr>
              <a:t>Cybersickness</a:t>
            </a:r>
            <a:r>
              <a:rPr lang="en-GB" dirty="0">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14</a:t>
            </a:fld>
            <a:endParaRPr lang="en-US" sz="1400">
              <a:latin typeface="Myriad Pro"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7559695" cy="266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05200"/>
            <a:ext cx="8458200" cy="266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직사각형 2"/>
          <p:cNvSpPr/>
          <p:nvPr/>
        </p:nvSpPr>
        <p:spPr bwMode="auto">
          <a:xfrm>
            <a:off x="685800" y="1600200"/>
            <a:ext cx="2514600" cy="1676400"/>
          </a:xfrm>
          <a:prstGeom prst="rect">
            <a:avLst/>
          </a:prstGeom>
          <a:solidFill>
            <a:schemeClr val="accent1">
              <a:alpha val="20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7" name="직사각형 6"/>
          <p:cNvSpPr/>
          <p:nvPr/>
        </p:nvSpPr>
        <p:spPr bwMode="auto">
          <a:xfrm>
            <a:off x="530860" y="4267200"/>
            <a:ext cx="1412240" cy="1447800"/>
          </a:xfrm>
          <a:prstGeom prst="rect">
            <a:avLst/>
          </a:prstGeom>
          <a:solidFill>
            <a:schemeClr val="accent1">
              <a:alpha val="20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8" name="TextBox 7"/>
          <p:cNvSpPr txBox="1"/>
          <p:nvPr/>
        </p:nvSpPr>
        <p:spPr>
          <a:xfrm>
            <a:off x="6248400" y="5806548"/>
            <a:ext cx="2895600" cy="261610"/>
          </a:xfrm>
          <a:prstGeom prst="rect">
            <a:avLst/>
          </a:prstGeom>
          <a:noFill/>
        </p:spPr>
        <p:txBody>
          <a:bodyPr wrap="square" rtlCol="0">
            <a:spAutoFit/>
          </a:bodyPr>
          <a:lstStyle/>
          <a:p>
            <a:r>
              <a:rPr lang="da-DK" sz="1100" dirty="0"/>
              <a:t>Kim et al. (2005, 2008)</a:t>
            </a:r>
          </a:p>
        </p:txBody>
      </p:sp>
    </p:spTree>
    <p:extLst>
      <p:ext uri="{BB962C8B-B14F-4D97-AF65-F5344CB8AC3E}">
        <p14:creationId xmlns:p14="http://schemas.microsoft.com/office/powerpoint/2010/main" val="3695361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pPr algn="ctr"/>
            <a:r>
              <a:rPr lang="en-US" dirty="0" smtClean="0"/>
              <a:t>Identifying Human </a:t>
            </a:r>
            <a:r>
              <a:rPr lang="en-US" dirty="0"/>
              <a:t>F</a:t>
            </a:r>
            <a:r>
              <a:rPr lang="en-US" dirty="0" smtClean="0"/>
              <a:t>actors</a:t>
            </a:r>
            <a:endParaRPr lang="en-US" dirty="0"/>
          </a:p>
        </p:txBody>
      </p:sp>
      <p:sp>
        <p:nvSpPr>
          <p:cNvPr id="19460" name="Slide Number Placeholder 6"/>
          <p:cNvSpPr>
            <a:spLocks noGrp="1"/>
          </p:cNvSpPr>
          <p:nvPr>
            <p:ph type="sldNum" sz="quarter" idx="12"/>
          </p:nvPr>
        </p:nvSpPr>
        <p:spPr>
          <a:noFill/>
        </p:spPr>
        <p:txBody>
          <a:bodyPr/>
          <a:lstStyle/>
          <a:p>
            <a:fld id="{CBB0293D-FE1A-204A-81A3-E80A6C60349D}" type="slidenum">
              <a:rPr lang="en-US"/>
              <a:pPr/>
              <a:t>15</a:t>
            </a:fld>
            <a:endParaRPr lang="en-US" sz="1400">
              <a:latin typeface="Myriad Pro" charset="0"/>
            </a:endParaRPr>
          </a:p>
        </p:txBody>
      </p:sp>
      <p:sp>
        <p:nvSpPr>
          <p:cNvPr id="2" name="직사각형 1"/>
          <p:cNvSpPr/>
          <p:nvPr/>
        </p:nvSpPr>
        <p:spPr>
          <a:xfrm>
            <a:off x="152400" y="5410200"/>
            <a:ext cx="8915400" cy="369332"/>
          </a:xfrm>
          <a:prstGeom prst="rect">
            <a:avLst/>
          </a:prstGeom>
        </p:spPr>
        <p:txBody>
          <a:bodyPr wrap="square">
            <a:spAutoFit/>
          </a:bodyPr>
          <a:lstStyle/>
          <a:p>
            <a:pPr algn="ctr"/>
            <a:r>
              <a:rPr lang="en-US" dirty="0">
                <a:latin typeface="Times New Roman" charset="0"/>
                <a:ea typeface="Times New Roman" charset="0"/>
                <a:cs typeface="Times New Roman" charset="0"/>
              </a:rPr>
              <a:t>Based on </a:t>
            </a:r>
            <a:r>
              <a:rPr lang="en-US" dirty="0" smtClean="0">
                <a:latin typeface="Times New Roman" charset="0"/>
                <a:ea typeface="Times New Roman" charset="0"/>
                <a:cs typeface="Times New Roman" charset="0"/>
              </a:rPr>
              <a:t>Behavioral / Physiological </a:t>
            </a:r>
            <a:r>
              <a:rPr lang="en-US" dirty="0">
                <a:latin typeface="Times New Roman" charset="0"/>
                <a:ea typeface="Times New Roman" charset="0"/>
                <a:cs typeface="Times New Roman" charset="0"/>
              </a:rPr>
              <a:t>Correlates </a:t>
            </a:r>
            <a:r>
              <a:rPr lang="en-US" dirty="0" smtClean="0">
                <a:latin typeface="Times New Roman" charset="0"/>
                <a:ea typeface="Times New Roman" charset="0"/>
                <a:cs typeface="Times New Roman" charset="0"/>
              </a:rPr>
              <a:t>of </a:t>
            </a:r>
            <a:r>
              <a:rPr lang="en-US" dirty="0" err="1" smtClean="0">
                <a:latin typeface="Times New Roman" charset="0"/>
                <a:ea typeface="Times New Roman" charset="0"/>
                <a:cs typeface="Times New Roman" charset="0"/>
              </a:rPr>
              <a:t>Cybersickness</a:t>
            </a:r>
            <a:endParaRPr lang="en-US" dirty="0">
              <a:latin typeface="Times New Roman" charset="0"/>
              <a:ea typeface="Times New Roman" charset="0"/>
              <a:cs typeface="Times New Roman" charset="0"/>
            </a:endParaRPr>
          </a:p>
        </p:txBody>
      </p:sp>
      <p:graphicFrame>
        <p:nvGraphicFramePr>
          <p:cNvPr id="3" name="표 2"/>
          <p:cNvGraphicFramePr>
            <a:graphicFrameLocks noGrp="1"/>
          </p:cNvGraphicFramePr>
          <p:nvPr>
            <p:extLst>
              <p:ext uri="{D42A27DB-BD31-4B8C-83A1-F6EECF244321}">
                <p14:modId xmlns:p14="http://schemas.microsoft.com/office/powerpoint/2010/main" val="215093244"/>
              </p:ext>
            </p:extLst>
          </p:nvPr>
        </p:nvGraphicFramePr>
        <p:xfrm>
          <a:off x="609600" y="4546200"/>
          <a:ext cx="6096000" cy="635400"/>
        </p:xfrm>
        <a:graphic>
          <a:graphicData uri="http://schemas.openxmlformats.org/drawingml/2006/table">
            <a:tbl>
              <a:tblPr firstRow="1" bandRow="1">
                <a:tableStyleId>{5C22544A-7EE6-4342-B048-85BDC9FD1C3A}</a:tableStyleId>
              </a:tblPr>
              <a:tblGrid>
                <a:gridCol w="1524000"/>
                <a:gridCol w="1524000"/>
                <a:gridCol w="1524000"/>
                <a:gridCol w="1524000"/>
              </a:tblGrid>
              <a:tr h="635400">
                <a:tc>
                  <a:txBody>
                    <a:bodyPr/>
                    <a:lstStyle/>
                    <a:p>
                      <a:pPr algn="ctr" latinLnBrk="1"/>
                      <a:r>
                        <a:rPr lang="en-US" altLang="ko-KR" sz="1300" dirty="0" smtClean="0"/>
                        <a:t>Age</a:t>
                      </a:r>
                      <a:endParaRPr lang="ko-KR" altLang="en-US" sz="1300" dirty="0"/>
                    </a:p>
                  </a:txBody>
                  <a:tcPr anchor="ctr"/>
                </a:tc>
                <a:tc>
                  <a:txBody>
                    <a:bodyPr/>
                    <a:lstStyle/>
                    <a:p>
                      <a:pPr algn="ctr" latinLnBrk="1"/>
                      <a:r>
                        <a:rPr lang="en-US" altLang="ko-KR" sz="1300" dirty="0" smtClean="0"/>
                        <a:t>Ethnicity</a:t>
                      </a:r>
                      <a:endParaRPr lang="ko-KR" altLang="en-US" sz="1300" dirty="0"/>
                    </a:p>
                  </a:txBody>
                  <a:tcPr anchor="ctr"/>
                </a:tc>
                <a:tc>
                  <a:txBody>
                    <a:bodyPr/>
                    <a:lstStyle/>
                    <a:p>
                      <a:pPr algn="ctr" latinLnBrk="1"/>
                      <a:r>
                        <a:rPr lang="en-US" altLang="ko-KR" sz="1300" dirty="0" smtClean="0"/>
                        <a:t>Gender</a:t>
                      </a:r>
                      <a:endParaRPr lang="ko-KR" altLang="en-US" sz="1300" dirty="0"/>
                    </a:p>
                  </a:txBody>
                  <a:tcPr anchor="ctr"/>
                </a:tc>
                <a:tc>
                  <a:txBody>
                    <a:bodyPr/>
                    <a:lstStyle/>
                    <a:p>
                      <a:pPr algn="ctr" latinLnBrk="1"/>
                      <a:r>
                        <a:rPr lang="en-US" altLang="ko-KR" sz="1300" dirty="0" smtClean="0"/>
                        <a:t>Eye dominance</a:t>
                      </a:r>
                      <a:endParaRPr lang="ko-KR" altLang="en-US" sz="1300" dirty="0"/>
                    </a:p>
                  </a:txBody>
                  <a:tcPr anchor="ctr"/>
                </a:tc>
              </a:tr>
            </a:tbl>
          </a:graphicData>
        </a:graphic>
      </p:graphicFrame>
      <p:graphicFrame>
        <p:nvGraphicFramePr>
          <p:cNvPr id="42" name="표 41"/>
          <p:cNvGraphicFramePr>
            <a:graphicFrameLocks noGrp="1"/>
          </p:cNvGraphicFramePr>
          <p:nvPr>
            <p:extLst>
              <p:ext uri="{D42A27DB-BD31-4B8C-83A1-F6EECF244321}">
                <p14:modId xmlns:p14="http://schemas.microsoft.com/office/powerpoint/2010/main" val="915400650"/>
              </p:ext>
            </p:extLst>
          </p:nvPr>
        </p:nvGraphicFramePr>
        <p:xfrm>
          <a:off x="609600" y="3250800"/>
          <a:ext cx="7315200" cy="1082040"/>
        </p:xfrm>
        <a:graphic>
          <a:graphicData uri="http://schemas.openxmlformats.org/drawingml/2006/table">
            <a:tbl>
              <a:tblPr firstRow="1" bandRow="1">
                <a:tableStyleId>{5C22544A-7EE6-4342-B048-85BDC9FD1C3A}</a:tableStyleId>
              </a:tblPr>
              <a:tblGrid>
                <a:gridCol w="1885950"/>
                <a:gridCol w="1885950"/>
                <a:gridCol w="1885950"/>
                <a:gridCol w="1657350"/>
              </a:tblGrid>
              <a:tr h="635400">
                <a:tc>
                  <a:txBody>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300" dirty="0" smtClean="0">
                          <a:solidFill>
                            <a:schemeClr val="bg1"/>
                          </a:solidFill>
                          <a:latin typeface="Verdana" pitchFamily="34" charset="0"/>
                          <a:ea typeface="ＭＳ Ｐゴシック" pitchFamily="34" charset="-128"/>
                        </a:rPr>
                        <a:t>Perceptual style</a:t>
                      </a:r>
                      <a:endParaRPr kumimoji="0" lang="ko-KR" altLang="en-US" sz="1300" b="0" i="0" u="none" strike="noStrike" cap="none" normalizeH="0" baseline="0" dirty="0" smtClean="0">
                        <a:ln>
                          <a:noFill/>
                        </a:ln>
                        <a:solidFill>
                          <a:schemeClr val="bg1"/>
                        </a:solidFill>
                        <a:effectLst/>
                        <a:latin typeface="Verdana" pitchFamily="34" charset="0"/>
                        <a:ea typeface="ＭＳ Ｐゴシック" pitchFamily="34" charset="-128"/>
                      </a:endParaRP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smtClean="0">
                          <a:ln>
                            <a:noFill/>
                          </a:ln>
                          <a:solidFill>
                            <a:schemeClr val="bg1"/>
                          </a:solidFill>
                          <a:effectLst/>
                          <a:latin typeface="+mn-lt"/>
                          <a:ea typeface="ＭＳ Ｐゴシック" pitchFamily="34" charset="-128"/>
                        </a:rPr>
                        <a:t>Concentration</a:t>
                      </a:r>
                      <a:br>
                        <a:rPr kumimoji="0" lang="en-US" altLang="ko-KR" sz="1300" b="1" i="0" u="none" strike="noStrike" cap="none" normalizeH="0" baseline="0" dirty="0" smtClean="0">
                          <a:ln>
                            <a:noFill/>
                          </a:ln>
                          <a:solidFill>
                            <a:schemeClr val="bg1"/>
                          </a:solidFill>
                          <a:effectLst/>
                          <a:latin typeface="+mn-lt"/>
                          <a:ea typeface="ＭＳ Ｐゴシック" pitchFamily="34" charset="-128"/>
                        </a:rPr>
                      </a:br>
                      <a:r>
                        <a:rPr kumimoji="0" lang="en-US" altLang="ko-KR" sz="1300" b="1" i="0" u="none" strike="noStrike" cap="none" normalizeH="0" baseline="0" dirty="0" smtClean="0">
                          <a:ln>
                            <a:noFill/>
                          </a:ln>
                          <a:solidFill>
                            <a:schemeClr val="bg1"/>
                          </a:solidFill>
                          <a:effectLst/>
                          <a:latin typeface="+mn-lt"/>
                          <a:ea typeface="ＭＳ Ｐゴシック" pitchFamily="34" charset="-128"/>
                        </a:rPr>
                        <a:t>level</a:t>
                      </a:r>
                    </a:p>
                  </a:txBody>
                  <a:tcPr anchor="ctr"/>
                </a:tc>
                <a:tc>
                  <a:txBody>
                    <a:bodyPr/>
                    <a:lstStyle/>
                    <a:p>
                      <a:pPr algn="ctr" latinLnBrk="1"/>
                      <a:r>
                        <a:rPr lang="en-US" altLang="ko-KR" sz="1300" dirty="0" smtClean="0"/>
                        <a:t>Mental rotation</a:t>
                      </a:r>
                    </a:p>
                    <a:p>
                      <a:pPr algn="ctr" latinLnBrk="1"/>
                      <a:r>
                        <a:rPr lang="en-US" altLang="ko-KR" sz="1300" dirty="0" smtClean="0"/>
                        <a:t>ability</a:t>
                      </a: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smtClean="0">
                          <a:ln>
                            <a:noFill/>
                          </a:ln>
                          <a:solidFill>
                            <a:schemeClr val="bg1"/>
                          </a:solidFill>
                          <a:effectLst/>
                          <a:latin typeface="Verdana" pitchFamily="34" charset="0"/>
                          <a:ea typeface="ＭＳ Ｐゴシック" pitchFamily="34" charset="-128"/>
                        </a:rPr>
                        <a:t>Personal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300" b="1" dirty="0" smtClean="0">
                          <a:solidFill>
                            <a:schemeClr val="bg1"/>
                          </a:solidFill>
                          <a:latin typeface="Verdana" pitchFamily="34" charset="0"/>
                          <a:ea typeface="ＭＳ Ｐゴシック" pitchFamily="34" charset="-128"/>
                        </a:rPr>
                        <a:t>characteristics</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0" i="0" u="none" strike="noStrike" cap="none" normalizeH="0" baseline="0" dirty="0" smtClean="0">
                          <a:ln>
                            <a:noFill/>
                          </a:ln>
                          <a:solidFill>
                            <a:schemeClr val="bg1"/>
                          </a:solidFill>
                          <a:effectLst/>
                          <a:latin typeface="Verdana" pitchFamily="34" charset="0"/>
                          <a:ea typeface="ＭＳ Ｐゴシック" pitchFamily="34" charset="-128"/>
                        </a:rPr>
                        <a:t>(addiction,</a:t>
                      </a:r>
                      <a:r>
                        <a:rPr kumimoji="0" lang="en-US" altLang="ko-KR" sz="1300" b="0" i="0" u="none" strike="noStrike" cap="none" normalizeH="0" dirty="0" smtClean="0">
                          <a:ln>
                            <a:noFill/>
                          </a:ln>
                          <a:solidFill>
                            <a:schemeClr val="bg1"/>
                          </a:solidFill>
                          <a:effectLst/>
                          <a:latin typeface="Verdana" pitchFamily="34" charset="0"/>
                          <a:ea typeface="ＭＳ Ｐゴシック" pitchFamily="34" charset="-128"/>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0" i="0" u="none" strike="noStrike" cap="none" normalizeH="0" dirty="0" smtClean="0">
                          <a:ln>
                            <a:noFill/>
                          </a:ln>
                          <a:solidFill>
                            <a:schemeClr val="bg1"/>
                          </a:solidFill>
                          <a:effectLst/>
                          <a:latin typeface="Verdana" pitchFamily="34" charset="0"/>
                          <a:ea typeface="ＭＳ Ｐゴシック" pitchFamily="34" charset="-128"/>
                        </a:rPr>
                        <a:t>sensation seeking etc.)</a:t>
                      </a:r>
                      <a:endParaRPr kumimoji="0" lang="ko-KR" altLang="en-US" sz="1300" b="0" i="0" u="none" strike="noStrike" cap="none" normalizeH="0" baseline="0" dirty="0" smtClean="0">
                        <a:ln>
                          <a:noFill/>
                        </a:ln>
                        <a:solidFill>
                          <a:schemeClr val="bg1"/>
                        </a:solidFill>
                        <a:effectLst/>
                        <a:latin typeface="Verdana" pitchFamily="34" charset="0"/>
                        <a:ea typeface="ＭＳ Ｐゴシック" pitchFamily="34" charset="-128"/>
                      </a:endParaRPr>
                    </a:p>
                  </a:txBody>
                  <a:tcPr anchor="ctr"/>
                </a:tc>
              </a:tr>
            </a:tbl>
          </a:graphicData>
        </a:graphic>
      </p:graphicFrame>
      <p:graphicFrame>
        <p:nvGraphicFramePr>
          <p:cNvPr id="43" name="표 42"/>
          <p:cNvGraphicFramePr>
            <a:graphicFrameLocks noGrp="1"/>
          </p:cNvGraphicFramePr>
          <p:nvPr>
            <p:extLst>
              <p:ext uri="{D42A27DB-BD31-4B8C-83A1-F6EECF244321}">
                <p14:modId xmlns:p14="http://schemas.microsoft.com/office/powerpoint/2010/main" val="3205892590"/>
              </p:ext>
            </p:extLst>
          </p:nvPr>
        </p:nvGraphicFramePr>
        <p:xfrm>
          <a:off x="609600" y="2184000"/>
          <a:ext cx="4165600" cy="889000"/>
        </p:xfrm>
        <a:graphic>
          <a:graphicData uri="http://schemas.openxmlformats.org/drawingml/2006/table">
            <a:tbl>
              <a:tblPr firstRow="1" bandRow="1">
                <a:tableStyleId>{5C22544A-7EE6-4342-B048-85BDC9FD1C3A}</a:tableStyleId>
              </a:tblPr>
              <a:tblGrid>
                <a:gridCol w="2082800"/>
                <a:gridCol w="2082800"/>
              </a:tblGrid>
              <a:tr h="889000">
                <a:tc>
                  <a:txBody>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smtClean="0">
                          <a:ln>
                            <a:noFill/>
                          </a:ln>
                          <a:solidFill>
                            <a:schemeClr val="bg1"/>
                          </a:solidFill>
                          <a:effectLst/>
                          <a:latin typeface="Verdana" pitchFamily="34" charset="0"/>
                          <a:ea typeface="ＭＳ Ｐゴシック" pitchFamily="34" charset="-128"/>
                        </a:rPr>
                        <a:t>Specific mental</a:t>
                      </a:r>
                      <a:br>
                        <a:rPr kumimoji="0" lang="en-US" altLang="ko-KR" sz="1300" b="1" i="0" u="none" strike="noStrike" cap="none" normalizeH="0" baseline="0" dirty="0" smtClean="0">
                          <a:ln>
                            <a:noFill/>
                          </a:ln>
                          <a:solidFill>
                            <a:schemeClr val="bg1"/>
                          </a:solidFill>
                          <a:effectLst/>
                          <a:latin typeface="Verdana" pitchFamily="34" charset="0"/>
                          <a:ea typeface="ＭＳ Ｐゴシック" pitchFamily="34" charset="-128"/>
                        </a:rPr>
                      </a:br>
                      <a:r>
                        <a:rPr kumimoji="0" lang="en-US" altLang="ko-KR" sz="1300" b="1" i="0" u="none" strike="noStrike" cap="none" normalizeH="0" baseline="0" dirty="0" smtClean="0">
                          <a:ln>
                            <a:noFill/>
                          </a:ln>
                          <a:solidFill>
                            <a:schemeClr val="bg1"/>
                          </a:solidFill>
                          <a:effectLst/>
                          <a:latin typeface="Verdana" pitchFamily="34" charset="0"/>
                          <a:ea typeface="ＭＳ Ｐゴシック" pitchFamily="34" charset="-128"/>
                        </a:rPr>
                        <a:t>illness</a:t>
                      </a:r>
                      <a:r>
                        <a:rPr kumimoji="0" lang="en-US" altLang="ko-KR" sz="1300" b="0" i="0" u="none" strike="noStrike" cap="none" normalizeH="0" baseline="0" dirty="0" smtClean="0">
                          <a:ln>
                            <a:noFill/>
                          </a:ln>
                          <a:solidFill>
                            <a:schemeClr val="bg1"/>
                          </a:solidFill>
                          <a:effectLst/>
                          <a:latin typeface="Verdana" pitchFamily="34" charset="0"/>
                          <a:ea typeface="ＭＳ Ｐゴシック" pitchFamily="34" charset="-128"/>
                        </a:rPr>
                        <a:t/>
                      </a:r>
                      <a:br>
                        <a:rPr kumimoji="0" lang="en-US" altLang="ko-KR" sz="1300" b="0" i="0" u="none" strike="noStrike" cap="none" normalizeH="0" baseline="0" dirty="0" smtClean="0">
                          <a:ln>
                            <a:noFill/>
                          </a:ln>
                          <a:solidFill>
                            <a:schemeClr val="bg1"/>
                          </a:solidFill>
                          <a:effectLst/>
                          <a:latin typeface="Verdana" pitchFamily="34" charset="0"/>
                          <a:ea typeface="ＭＳ Ｐゴシック" pitchFamily="34" charset="-128"/>
                        </a:rPr>
                      </a:br>
                      <a:r>
                        <a:rPr kumimoji="0" lang="en-US" altLang="ko-KR" sz="1300" b="0" i="0" u="none" strike="noStrike" cap="none" normalizeH="0" baseline="0" dirty="0" smtClean="0">
                          <a:ln>
                            <a:noFill/>
                          </a:ln>
                          <a:solidFill>
                            <a:schemeClr val="bg1"/>
                          </a:solidFill>
                          <a:effectLst/>
                          <a:latin typeface="Verdana" pitchFamily="34" charset="0"/>
                          <a:ea typeface="ＭＳ Ｐゴシック" pitchFamily="34" charset="-128"/>
                        </a:rPr>
                        <a:t>(Based on DSM)</a:t>
                      </a:r>
                      <a:endParaRPr kumimoji="0" lang="ko-KR" altLang="en-US" sz="1300" b="0" i="0" u="none" strike="noStrike" cap="none" normalizeH="0" baseline="0" dirty="0" smtClean="0">
                        <a:ln>
                          <a:noFill/>
                        </a:ln>
                        <a:solidFill>
                          <a:schemeClr val="bg1"/>
                        </a:solidFill>
                        <a:effectLst/>
                        <a:latin typeface="Verdana" pitchFamily="34" charset="0"/>
                        <a:ea typeface="ＭＳ Ｐゴシック" pitchFamily="34" charset="-128"/>
                      </a:endParaRP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smtClean="0">
                          <a:ln>
                            <a:noFill/>
                          </a:ln>
                          <a:solidFill>
                            <a:schemeClr val="bg1"/>
                          </a:solidFill>
                          <a:effectLst/>
                          <a:latin typeface="Verdana" pitchFamily="34" charset="0"/>
                          <a:ea typeface="ＭＳ Ｐゴシック" pitchFamily="34" charset="-128"/>
                        </a:rPr>
                        <a:t>Specific physical</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300" b="1" dirty="0" smtClean="0">
                          <a:solidFill>
                            <a:schemeClr val="bg1"/>
                          </a:solidFill>
                          <a:latin typeface="Verdana" pitchFamily="34" charset="0"/>
                          <a:ea typeface="ＭＳ Ｐゴシック" pitchFamily="34" charset="-128"/>
                        </a:rPr>
                        <a:t>Illness</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0" i="0" u="none" strike="noStrike" cap="none" normalizeH="0" baseline="0" dirty="0" smtClean="0">
                          <a:ln>
                            <a:noFill/>
                          </a:ln>
                          <a:solidFill>
                            <a:schemeClr val="bg1"/>
                          </a:solidFill>
                          <a:effectLst/>
                          <a:latin typeface="Verdana" pitchFamily="34" charset="0"/>
                          <a:ea typeface="ＭＳ Ｐゴシック" pitchFamily="34" charset="-128"/>
                        </a:rPr>
                        <a:t>(visual, vestibular,</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300" b="0" dirty="0" smtClean="0">
                          <a:solidFill>
                            <a:schemeClr val="bg1"/>
                          </a:solidFill>
                          <a:latin typeface="Verdana" pitchFamily="34" charset="0"/>
                          <a:ea typeface="ＭＳ Ｐゴシック" pitchFamily="34" charset="-128"/>
                        </a:rPr>
                        <a:t>Proprioceptive etc.)</a:t>
                      </a:r>
                      <a:endParaRPr kumimoji="0" lang="ko-KR" altLang="en-US" sz="1300" b="0" i="0" u="none" strike="noStrike" cap="none" normalizeH="0" baseline="0" dirty="0" smtClean="0">
                        <a:ln>
                          <a:noFill/>
                        </a:ln>
                        <a:solidFill>
                          <a:schemeClr val="bg1"/>
                        </a:solidFill>
                        <a:effectLst/>
                        <a:latin typeface="Verdana" pitchFamily="34" charset="0"/>
                        <a:ea typeface="ＭＳ Ｐゴシック" pitchFamily="34" charset="-128"/>
                      </a:endParaRPr>
                    </a:p>
                  </a:txBody>
                  <a:tcPr anchor="ctr"/>
                </a:tc>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val="2837977640"/>
              </p:ext>
            </p:extLst>
          </p:nvPr>
        </p:nvGraphicFramePr>
        <p:xfrm>
          <a:off x="609600" y="1345800"/>
          <a:ext cx="7277100" cy="685800"/>
        </p:xfrm>
        <a:graphic>
          <a:graphicData uri="http://schemas.openxmlformats.org/drawingml/2006/table">
            <a:tbl>
              <a:tblPr firstRow="1" bandRow="1">
                <a:tableStyleId>{5C22544A-7EE6-4342-B048-85BDC9FD1C3A}</a:tableStyleId>
              </a:tblPr>
              <a:tblGrid>
                <a:gridCol w="1455420"/>
                <a:gridCol w="1765592"/>
                <a:gridCol w="1145248"/>
                <a:gridCol w="1455420"/>
                <a:gridCol w="1455420"/>
              </a:tblGrid>
              <a:tr h="635400">
                <a:tc>
                  <a:txBody>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smtClean="0">
                          <a:ln>
                            <a:noFill/>
                          </a:ln>
                          <a:solidFill>
                            <a:schemeClr val="bg1"/>
                          </a:solidFill>
                          <a:effectLst/>
                          <a:latin typeface="Verdana" pitchFamily="34" charset="0"/>
                          <a:ea typeface="ＭＳ Ｐゴシック" pitchFamily="34" charset="-128"/>
                        </a:rPr>
                        <a:t>Experience</a:t>
                      </a:r>
                      <a:br>
                        <a:rPr kumimoji="0" lang="en-US" altLang="ko-KR" sz="1300" b="1" i="0" u="none" strike="noStrike" cap="none" normalizeH="0" baseline="0" dirty="0" smtClean="0">
                          <a:ln>
                            <a:noFill/>
                          </a:ln>
                          <a:solidFill>
                            <a:schemeClr val="bg1"/>
                          </a:solidFill>
                          <a:effectLst/>
                          <a:latin typeface="Verdana" pitchFamily="34" charset="0"/>
                          <a:ea typeface="ＭＳ Ｐゴシック" pitchFamily="34" charset="-128"/>
                        </a:rPr>
                      </a:br>
                      <a:r>
                        <a:rPr kumimoji="0" lang="en-US" altLang="ko-KR" sz="1300" b="1" i="0" u="none" strike="noStrike" cap="none" normalizeH="0" baseline="0" dirty="0" smtClean="0">
                          <a:ln>
                            <a:noFill/>
                          </a:ln>
                          <a:solidFill>
                            <a:schemeClr val="bg1"/>
                          </a:solidFill>
                          <a:effectLst/>
                          <a:latin typeface="Verdana" pitchFamily="34" charset="0"/>
                          <a:ea typeface="ＭＳ Ｐゴシック" pitchFamily="34" charset="-128"/>
                        </a:rPr>
                        <a:t>with HMD</a:t>
                      </a:r>
                      <a:r>
                        <a:rPr kumimoji="0" lang="en-US" altLang="ko-KR" sz="1300" b="0" i="0" u="none" strike="noStrike" cap="none" normalizeH="0" baseline="0" dirty="0" smtClean="0">
                          <a:ln>
                            <a:noFill/>
                          </a:ln>
                          <a:solidFill>
                            <a:schemeClr val="bg1"/>
                          </a:solidFill>
                          <a:effectLst/>
                          <a:latin typeface="Verdana" pitchFamily="34" charset="0"/>
                          <a:ea typeface="ＭＳ Ｐゴシック" pitchFamily="34" charset="-128"/>
                        </a:rPr>
                        <a:t/>
                      </a:r>
                      <a:br>
                        <a:rPr kumimoji="0" lang="en-US" altLang="ko-KR" sz="1300" b="0" i="0" u="none" strike="noStrike" cap="none" normalizeH="0" baseline="0" dirty="0" smtClean="0">
                          <a:ln>
                            <a:noFill/>
                          </a:ln>
                          <a:solidFill>
                            <a:schemeClr val="bg1"/>
                          </a:solidFill>
                          <a:effectLst/>
                          <a:latin typeface="Verdana" pitchFamily="34" charset="0"/>
                          <a:ea typeface="ＭＳ Ｐゴシック" pitchFamily="34" charset="-128"/>
                        </a:rPr>
                      </a:br>
                      <a:r>
                        <a:rPr kumimoji="0" lang="en-US" altLang="ko-KR" sz="1300" b="0" i="0" u="none" strike="noStrike" cap="none" normalizeH="0" baseline="0" dirty="0" smtClean="0">
                          <a:ln>
                            <a:noFill/>
                          </a:ln>
                          <a:solidFill>
                            <a:schemeClr val="bg1"/>
                          </a:solidFill>
                          <a:effectLst/>
                          <a:latin typeface="Verdana" pitchFamily="34" charset="0"/>
                          <a:ea typeface="ＭＳ Ｐゴシック" pitchFamily="34" charset="-128"/>
                        </a:rPr>
                        <a:t>(habituation)</a:t>
                      </a:r>
                      <a:endParaRPr kumimoji="0" lang="ko-KR" altLang="en-US" sz="1300" b="0" i="0" u="none" strike="noStrike" cap="none" normalizeH="0" baseline="0" dirty="0" smtClean="0">
                        <a:ln>
                          <a:noFill/>
                        </a:ln>
                        <a:solidFill>
                          <a:schemeClr val="bg1"/>
                        </a:solidFill>
                        <a:effectLst/>
                        <a:latin typeface="Verdana" pitchFamily="34" charset="0"/>
                        <a:ea typeface="ＭＳ Ｐゴシック" pitchFamily="34" charset="-128"/>
                      </a:endParaRP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smtClean="0">
                          <a:ln>
                            <a:noFill/>
                          </a:ln>
                          <a:solidFill>
                            <a:schemeClr val="bg1"/>
                          </a:solidFill>
                          <a:effectLst/>
                          <a:latin typeface="Verdana" pitchFamily="34" charset="0"/>
                          <a:ea typeface="ＭＳ Ｐゴシック" pitchFamily="34" charset="-128"/>
                        </a:rPr>
                        <a:t>Experience</a:t>
                      </a:r>
                      <a:br>
                        <a:rPr kumimoji="0" lang="en-US" altLang="ko-KR" sz="1300" b="1" i="0" u="none" strike="noStrike" cap="none" normalizeH="0" baseline="0" dirty="0" smtClean="0">
                          <a:ln>
                            <a:noFill/>
                          </a:ln>
                          <a:solidFill>
                            <a:schemeClr val="bg1"/>
                          </a:solidFill>
                          <a:effectLst/>
                          <a:latin typeface="Verdana" pitchFamily="34" charset="0"/>
                          <a:ea typeface="ＭＳ Ｐゴシック" pitchFamily="34" charset="-128"/>
                        </a:rPr>
                      </a:br>
                      <a:r>
                        <a:rPr kumimoji="0" lang="en-US" altLang="ko-KR" sz="1300" b="1" i="0" u="none" strike="noStrike" cap="none" normalizeH="0" baseline="0" dirty="0" smtClean="0">
                          <a:ln>
                            <a:noFill/>
                          </a:ln>
                          <a:solidFill>
                            <a:schemeClr val="bg1"/>
                          </a:solidFill>
                          <a:effectLst/>
                          <a:latin typeface="Verdana" pitchFamily="34" charset="0"/>
                          <a:ea typeface="ＭＳ Ｐゴシック" pitchFamily="34" charset="-128"/>
                        </a:rPr>
                        <a:t> with real-world </a:t>
                      </a:r>
                      <a:br>
                        <a:rPr kumimoji="0" lang="en-US" altLang="ko-KR" sz="1300" b="1" i="0" u="none" strike="noStrike" cap="none" normalizeH="0" baseline="0" dirty="0" smtClean="0">
                          <a:ln>
                            <a:noFill/>
                          </a:ln>
                          <a:solidFill>
                            <a:schemeClr val="bg1"/>
                          </a:solidFill>
                          <a:effectLst/>
                          <a:latin typeface="Verdana" pitchFamily="34" charset="0"/>
                          <a:ea typeface="ＭＳ Ｐゴシック" pitchFamily="34" charset="-128"/>
                        </a:rPr>
                      </a:br>
                      <a:r>
                        <a:rPr kumimoji="0" lang="en-US" altLang="ko-KR" sz="1300" b="1" i="0" u="none" strike="noStrike" cap="none" normalizeH="0" baseline="0" dirty="0" smtClean="0">
                          <a:ln>
                            <a:noFill/>
                          </a:ln>
                          <a:solidFill>
                            <a:schemeClr val="bg1"/>
                          </a:solidFill>
                          <a:effectLst/>
                          <a:latin typeface="Verdana" pitchFamily="34" charset="0"/>
                          <a:ea typeface="ＭＳ Ｐゴシック" pitchFamily="34" charset="-128"/>
                        </a:rPr>
                        <a:t>task</a:t>
                      </a:r>
                      <a:endParaRPr kumimoji="0" lang="ko-KR" altLang="en-US" sz="1300" b="1" i="0" u="none" strike="noStrike" cap="none" normalizeH="0" baseline="0" dirty="0" smtClean="0">
                        <a:ln>
                          <a:noFill/>
                        </a:ln>
                        <a:solidFill>
                          <a:schemeClr val="bg1"/>
                        </a:solidFill>
                        <a:effectLst/>
                        <a:latin typeface="Verdana" pitchFamily="34" charset="0"/>
                        <a:ea typeface="ＭＳ Ｐゴシック" pitchFamily="34" charset="-128"/>
                      </a:endParaRP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smtClean="0">
                          <a:ln>
                            <a:noFill/>
                          </a:ln>
                          <a:solidFill>
                            <a:schemeClr val="bg1"/>
                          </a:solidFill>
                          <a:effectLst/>
                          <a:latin typeface="Verdana" pitchFamily="34" charset="0"/>
                          <a:ea typeface="ＭＳ Ｐゴシック" pitchFamily="34" charset="-128"/>
                        </a:rPr>
                        <a:t>Postural</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300" b="1" dirty="0" smtClean="0">
                          <a:solidFill>
                            <a:schemeClr val="bg1"/>
                          </a:solidFill>
                          <a:latin typeface="Verdana" pitchFamily="34" charset="0"/>
                          <a:ea typeface="ＭＳ Ｐゴシック" pitchFamily="34" charset="-128"/>
                        </a:rPr>
                        <a:t>instability</a:t>
                      </a:r>
                      <a:endParaRPr kumimoji="0" lang="ko-KR" altLang="en-US" sz="1300" b="1" i="0" u="none" strike="noStrike" cap="none" normalizeH="0" baseline="0" dirty="0" smtClean="0">
                        <a:ln>
                          <a:noFill/>
                        </a:ln>
                        <a:solidFill>
                          <a:schemeClr val="bg1"/>
                        </a:solidFill>
                        <a:effectLst/>
                        <a:latin typeface="Verdana" pitchFamily="34" charset="0"/>
                        <a:ea typeface="ＭＳ Ｐゴシック" pitchFamily="34" charset="-128"/>
                      </a:endParaRP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smtClean="0">
                          <a:ln>
                            <a:noFill/>
                          </a:ln>
                          <a:solidFill>
                            <a:schemeClr val="bg1"/>
                          </a:solidFill>
                          <a:effectLst/>
                          <a:latin typeface="Verdana" pitchFamily="34" charset="0"/>
                          <a:ea typeface="ＭＳ Ｐゴシック" pitchFamily="34" charset="-128"/>
                        </a:rPr>
                        <a:t>Flicker fusion</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300" b="1" dirty="0" smtClean="0">
                          <a:solidFill>
                            <a:schemeClr val="bg1"/>
                          </a:solidFill>
                          <a:latin typeface="Verdana" pitchFamily="34" charset="0"/>
                          <a:ea typeface="ＭＳ Ｐゴシック" pitchFamily="34" charset="-128"/>
                        </a:rPr>
                        <a:t>frequency</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smtClean="0">
                          <a:ln>
                            <a:noFill/>
                          </a:ln>
                          <a:solidFill>
                            <a:schemeClr val="bg1"/>
                          </a:solidFill>
                          <a:effectLst/>
                          <a:latin typeface="Verdana" pitchFamily="34" charset="0"/>
                          <a:ea typeface="ＭＳ Ｐゴシック" pitchFamily="34" charset="-128"/>
                        </a:rPr>
                        <a:t>threshold</a:t>
                      </a:r>
                      <a:endParaRPr kumimoji="0" lang="ko-KR" altLang="en-US" sz="1300" b="1" i="0" u="none" strike="noStrike" cap="none" normalizeH="0" baseline="0" dirty="0" smtClean="0">
                        <a:ln>
                          <a:noFill/>
                        </a:ln>
                        <a:solidFill>
                          <a:schemeClr val="bg1"/>
                        </a:solidFill>
                        <a:effectLst/>
                        <a:latin typeface="Verdana" pitchFamily="34" charset="0"/>
                        <a:ea typeface="ＭＳ Ｐゴシック" pitchFamily="34" charset="-128"/>
                      </a:endParaRP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smtClean="0">
                          <a:ln>
                            <a:noFill/>
                          </a:ln>
                          <a:solidFill>
                            <a:schemeClr val="bg1"/>
                          </a:solidFill>
                          <a:effectLst/>
                          <a:latin typeface="Verdana" pitchFamily="34" charset="0"/>
                          <a:ea typeface="ＭＳ Ｐゴシック" pitchFamily="34" charset="-128"/>
                        </a:rPr>
                        <a:t>Duration</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300" b="1" dirty="0" smtClean="0">
                          <a:solidFill>
                            <a:schemeClr val="bg1"/>
                          </a:solidFill>
                          <a:latin typeface="Verdana" pitchFamily="34" charset="0"/>
                          <a:ea typeface="ＭＳ Ｐゴシック" pitchFamily="34" charset="-128"/>
                        </a:rPr>
                        <a:t>use time</a:t>
                      </a:r>
                      <a:endParaRPr kumimoji="0" lang="en-US" altLang="ko-KR" sz="1300" b="1" i="0" u="none" strike="noStrike" cap="none" normalizeH="0" baseline="0" dirty="0" smtClean="0">
                        <a:ln>
                          <a:noFill/>
                        </a:ln>
                        <a:solidFill>
                          <a:schemeClr val="bg1"/>
                        </a:solidFill>
                        <a:effectLst/>
                        <a:latin typeface="Verdana" pitchFamily="34" charset="0"/>
                        <a:ea typeface="ＭＳ Ｐゴシック" pitchFamily="34" charset="-128"/>
                      </a:endParaRPr>
                    </a:p>
                  </a:txBody>
                  <a:tcPr anchor="ctr"/>
                </a:tc>
              </a:tr>
            </a:tbl>
          </a:graphicData>
        </a:graphic>
      </p:graphicFrame>
      <p:sp>
        <p:nvSpPr>
          <p:cNvPr id="9" name="Date Placeholder 1"/>
          <p:cNvSpPr>
            <a:spLocks noGrp="1"/>
          </p:cNvSpPr>
          <p:nvPr>
            <p:ph type="dt" sz="half" idx="10"/>
          </p:nvPr>
        </p:nvSpPr>
        <p:spPr>
          <a:xfrm>
            <a:off x="7086600" y="6629400"/>
            <a:ext cx="1066800" cy="228600"/>
          </a:xfrm>
        </p:spPr>
        <p:txBody>
          <a:bodyPr/>
          <a:lstStyle/>
          <a:p>
            <a:pPr>
              <a:defRPr/>
            </a:pPr>
            <a:r>
              <a:rPr lang="en-US" dirty="0"/>
              <a:t>July 25, 2017</a:t>
            </a:r>
          </a:p>
        </p:txBody>
      </p:sp>
      <p:sp>
        <p:nvSpPr>
          <p:cNvPr id="10" name="Footer Placeholder 2"/>
          <p:cNvSpPr>
            <a:spLocks noGrp="1"/>
          </p:cNvSpPr>
          <p:nvPr>
            <p:ph type="ftr" sz="quarter" idx="11"/>
          </p:nvPr>
        </p:nvSpPr>
        <p:spPr>
          <a:xfrm>
            <a:off x="609600" y="6629400"/>
            <a:ext cx="4800600" cy="228600"/>
          </a:xfrm>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Tree>
    <p:extLst>
      <p:ext uri="{BB962C8B-B14F-4D97-AF65-F5344CB8AC3E}">
        <p14:creationId xmlns:p14="http://schemas.microsoft.com/office/powerpoint/2010/main" val="2571119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Human Factors Matter </a:t>
            </a:r>
            <a:r>
              <a:rPr lang="en-US" dirty="0" smtClean="0">
                <a:solidFill>
                  <a:srgbClr val="000000"/>
                </a:solidFill>
              </a:rPr>
              <a:t>• </a:t>
            </a:r>
            <a:r>
              <a:rPr lang="en-US" dirty="0" smtClean="0"/>
              <a:t> </a:t>
            </a:r>
            <a:endParaRPr lang="en-US" dirty="0"/>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16</a:t>
            </a:fld>
            <a:endParaRPr lang="en-US" sz="1400">
              <a:latin typeface="Myriad Pro" charset="0"/>
            </a:endParaRPr>
          </a:p>
        </p:txBody>
      </p:sp>
      <p:sp>
        <p:nvSpPr>
          <p:cNvPr id="8" name="TextBox 7"/>
          <p:cNvSpPr txBox="1"/>
          <p:nvPr/>
        </p:nvSpPr>
        <p:spPr>
          <a:xfrm>
            <a:off x="381000" y="1371600"/>
            <a:ext cx="8153400" cy="646331"/>
          </a:xfrm>
          <a:prstGeom prst="rect">
            <a:avLst/>
          </a:prstGeom>
          <a:noFill/>
        </p:spPr>
        <p:txBody>
          <a:bodyPr wrap="square" rtlCol="0">
            <a:spAutoFit/>
          </a:bodyPr>
          <a:lstStyle/>
          <a:p>
            <a:pPr marL="285750" indent="-285750">
              <a:buFont typeface="Arial" pitchFamily="34" charset="0"/>
              <a:buChar char="•"/>
            </a:pPr>
            <a:r>
              <a:rPr lang="en-US" altLang="ko-KR" b="1" dirty="0" smtClean="0">
                <a:latin typeface="Times New Roman" charset="0"/>
                <a:ea typeface="Times New Roman" charset="0"/>
                <a:cs typeface="Times New Roman" charset="0"/>
              </a:rPr>
              <a:t>Younger age </a:t>
            </a:r>
            <a:r>
              <a:rPr lang="en-US" altLang="ko-KR" dirty="0" smtClean="0">
                <a:latin typeface="Times New Roman" charset="0"/>
                <a:ea typeface="Times New Roman" charset="0"/>
                <a:cs typeface="Times New Roman" charset="0"/>
              </a:rPr>
              <a:t>(2-12 range) showed greatest susceptibility to </a:t>
            </a:r>
            <a:r>
              <a:rPr lang="en-US" altLang="ko-KR" dirty="0" err="1" smtClean="0">
                <a:latin typeface="Times New Roman" charset="0"/>
                <a:ea typeface="Times New Roman" charset="0"/>
                <a:cs typeface="Times New Roman" charset="0"/>
              </a:rPr>
              <a:t>cybersickness</a:t>
            </a:r>
            <a:r>
              <a:rPr lang="en-US" altLang="ko-KR" dirty="0" smtClean="0">
                <a:latin typeface="Times New Roman" charset="0"/>
                <a:ea typeface="Times New Roman" charset="0"/>
                <a:cs typeface="Times New Roman" charset="0"/>
              </a:rPr>
              <a:t> and this rapidly decreases in 12 to 21</a:t>
            </a:r>
            <a:endParaRPr lang="ko-KR" altLang="en-US" dirty="0">
              <a:latin typeface="Times New Roman" charset="0"/>
              <a:ea typeface="Times New Roman" charset="0"/>
              <a:cs typeface="Times New Roman" charset="0"/>
            </a:endParaRPr>
          </a:p>
        </p:txBody>
      </p:sp>
      <p:sp>
        <p:nvSpPr>
          <p:cNvPr id="10" name="TextBox 9"/>
          <p:cNvSpPr txBox="1"/>
          <p:nvPr/>
        </p:nvSpPr>
        <p:spPr>
          <a:xfrm>
            <a:off x="3048000" y="1981200"/>
            <a:ext cx="5943600" cy="430887"/>
          </a:xfrm>
          <a:prstGeom prst="rect">
            <a:avLst/>
          </a:prstGeom>
          <a:noFill/>
        </p:spPr>
        <p:txBody>
          <a:bodyPr wrap="square" rtlCol="0">
            <a:spAutoFit/>
          </a:bodyPr>
          <a:lstStyle/>
          <a:p>
            <a:pPr algn="r"/>
            <a:r>
              <a:rPr lang="en-US" altLang="ko-KR" sz="1100" dirty="0" err="1" smtClean="0"/>
              <a:t>Kolasinski</a:t>
            </a:r>
            <a:r>
              <a:rPr lang="en-US" altLang="ko-KR" sz="1100" dirty="0" smtClean="0"/>
              <a:t>, E. M. 1995. </a:t>
            </a:r>
            <a:r>
              <a:rPr lang="en-US" altLang="ko-KR" sz="1100" dirty="0"/>
              <a:t>Simulator sickness in virtual environments. </a:t>
            </a:r>
            <a:r>
              <a:rPr lang="en-US" altLang="ko-KR" sz="1100" dirty="0" smtClean="0"/>
              <a:t>United States Army Research Institute for Behavioral and Social Sciences</a:t>
            </a:r>
            <a:endParaRPr lang="ko-KR" altLang="en-US" sz="1100" dirty="0"/>
          </a:p>
        </p:txBody>
      </p:sp>
      <p:sp>
        <p:nvSpPr>
          <p:cNvPr id="12" name="TextBox 11"/>
          <p:cNvSpPr txBox="1"/>
          <p:nvPr/>
        </p:nvSpPr>
        <p:spPr>
          <a:xfrm>
            <a:off x="381000" y="2662535"/>
            <a:ext cx="8153400" cy="646331"/>
          </a:xfrm>
          <a:prstGeom prst="rect">
            <a:avLst/>
          </a:prstGeom>
          <a:noFill/>
        </p:spPr>
        <p:txBody>
          <a:bodyPr wrap="square" rtlCol="0">
            <a:spAutoFit/>
          </a:bodyPr>
          <a:lstStyle/>
          <a:p>
            <a:pPr marL="285750" indent="-285750">
              <a:buFont typeface="Arial" pitchFamily="34" charset="0"/>
              <a:buChar char="•"/>
            </a:pPr>
            <a:r>
              <a:rPr lang="en-US" altLang="ko-KR" dirty="0" smtClean="0">
                <a:latin typeface="Times New Roman" charset="0"/>
                <a:ea typeface="Times New Roman" charset="0"/>
                <a:cs typeface="Times New Roman" charset="0"/>
              </a:rPr>
              <a:t>In contrast, </a:t>
            </a:r>
            <a:r>
              <a:rPr lang="en-US" altLang="ko-KR" b="1" dirty="0" smtClean="0">
                <a:latin typeface="Times New Roman" charset="0"/>
                <a:ea typeface="Times New Roman" charset="0"/>
                <a:cs typeface="Times New Roman" charset="0"/>
              </a:rPr>
              <a:t>older adults </a:t>
            </a:r>
            <a:r>
              <a:rPr lang="en-US" altLang="ko-KR" dirty="0" smtClean="0">
                <a:latin typeface="Times New Roman" charset="0"/>
                <a:ea typeface="Times New Roman" charset="0"/>
                <a:cs typeface="Times New Roman" charset="0"/>
              </a:rPr>
              <a:t>often appeared to suffer more severe </a:t>
            </a:r>
            <a:r>
              <a:rPr lang="en-US" altLang="ko-KR" dirty="0" err="1" smtClean="0">
                <a:latin typeface="Times New Roman" charset="0"/>
                <a:ea typeface="Times New Roman" charset="0"/>
                <a:cs typeface="Times New Roman" charset="0"/>
              </a:rPr>
              <a:t>cybersickness</a:t>
            </a:r>
            <a:r>
              <a:rPr lang="en-US" altLang="ko-KR" dirty="0" smtClean="0">
                <a:latin typeface="Times New Roman" charset="0"/>
                <a:ea typeface="Times New Roman" charset="0"/>
                <a:cs typeface="Times New Roman" charset="0"/>
              </a:rPr>
              <a:t> than younger adults </a:t>
            </a:r>
            <a:endParaRPr lang="ko-KR" altLang="en-US" dirty="0">
              <a:latin typeface="Times New Roman" charset="0"/>
              <a:ea typeface="Times New Roman" charset="0"/>
              <a:cs typeface="Times New Roman" charset="0"/>
            </a:endParaRPr>
          </a:p>
        </p:txBody>
      </p:sp>
      <p:sp>
        <p:nvSpPr>
          <p:cNvPr id="13" name="TextBox 12"/>
          <p:cNvSpPr txBox="1"/>
          <p:nvPr/>
        </p:nvSpPr>
        <p:spPr>
          <a:xfrm>
            <a:off x="3048000" y="3272135"/>
            <a:ext cx="5943600" cy="600164"/>
          </a:xfrm>
          <a:prstGeom prst="rect">
            <a:avLst/>
          </a:prstGeom>
          <a:noFill/>
        </p:spPr>
        <p:txBody>
          <a:bodyPr wrap="square" rtlCol="0">
            <a:spAutoFit/>
          </a:bodyPr>
          <a:lstStyle/>
          <a:p>
            <a:pPr algn="r"/>
            <a:r>
              <a:rPr lang="en-US" altLang="ko-KR" sz="1100" dirty="0" err="1"/>
              <a:t>Arns</a:t>
            </a:r>
            <a:r>
              <a:rPr lang="en-US" altLang="ko-KR" sz="1100" dirty="0"/>
              <a:t>, L. L., &amp; </a:t>
            </a:r>
            <a:r>
              <a:rPr lang="en-US" altLang="ko-KR" sz="1100" dirty="0" err="1"/>
              <a:t>Cerney</a:t>
            </a:r>
            <a:r>
              <a:rPr lang="en-US" altLang="ko-KR" sz="1100" dirty="0"/>
              <a:t>, M. M. (2005, March). The relationship between age and incidence of </a:t>
            </a:r>
            <a:r>
              <a:rPr lang="en-US" altLang="ko-KR" sz="1100" dirty="0" err="1"/>
              <a:t>cybersickness</a:t>
            </a:r>
            <a:r>
              <a:rPr lang="en-US" altLang="ko-KR" sz="1100" dirty="0"/>
              <a:t> among immersive environment users. In Virtual Reality, 2005. Proceedings. VR 2005. IEEE (pp. 267-268). IEEE.</a:t>
            </a:r>
            <a:endParaRPr lang="ko-KR" altLang="en-US" sz="1100" dirty="0"/>
          </a:p>
        </p:txBody>
      </p:sp>
      <p:sp>
        <p:nvSpPr>
          <p:cNvPr id="14" name="AutoShape 2" descr="Figure 1"/>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5" name="AutoShape 4" descr="Figure 1"/>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4268694"/>
            <a:ext cx="3276600" cy="165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759" y="4114800"/>
            <a:ext cx="3241041" cy="190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85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Human Factors Matter </a:t>
            </a:r>
            <a:r>
              <a:rPr lang="en-US" dirty="0" smtClean="0">
                <a:solidFill>
                  <a:srgbClr val="000000"/>
                </a:solidFill>
              </a:rPr>
              <a:t>• </a:t>
            </a:r>
            <a:r>
              <a:rPr lang="en-US" dirty="0">
                <a:solidFill>
                  <a:srgbClr val="000000"/>
                </a:solidFill>
              </a:rPr>
              <a:t>•</a:t>
            </a:r>
            <a:endParaRPr lang="en-US" dirty="0"/>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17</a:t>
            </a:fld>
            <a:endParaRPr lang="en-US" sz="1400">
              <a:latin typeface="Myriad Pro" charset="0"/>
            </a:endParaRPr>
          </a:p>
        </p:txBody>
      </p:sp>
      <p:sp>
        <p:nvSpPr>
          <p:cNvPr id="7" name="TextBox 6"/>
          <p:cNvSpPr txBox="1"/>
          <p:nvPr/>
        </p:nvSpPr>
        <p:spPr>
          <a:xfrm>
            <a:off x="228600" y="1143000"/>
            <a:ext cx="8610600" cy="646331"/>
          </a:xfrm>
          <a:prstGeom prst="rect">
            <a:avLst/>
          </a:prstGeom>
          <a:noFill/>
        </p:spPr>
        <p:txBody>
          <a:bodyPr wrap="square" rtlCol="0">
            <a:spAutoFit/>
          </a:bodyPr>
          <a:lstStyle/>
          <a:p>
            <a:pPr marL="285750" indent="-285750">
              <a:buFont typeface="Arial" pitchFamily="34" charset="0"/>
              <a:buChar char="•"/>
            </a:pPr>
            <a:r>
              <a:rPr lang="en-US" altLang="ko-KR" u="sng" dirty="0" smtClean="0">
                <a:latin typeface="Times New Roman" charset="0"/>
                <a:ea typeface="Times New Roman" charset="0"/>
                <a:cs typeface="Times New Roman" charset="0"/>
              </a:rPr>
              <a:t>The MSSQ score </a:t>
            </a:r>
            <a:r>
              <a:rPr lang="en-US" altLang="ko-KR" dirty="0" smtClean="0">
                <a:latin typeface="Times New Roman" charset="0"/>
                <a:ea typeface="Times New Roman" charset="0"/>
                <a:cs typeface="Times New Roman" charset="0"/>
              </a:rPr>
              <a:t>was significantly lower in </a:t>
            </a:r>
            <a:r>
              <a:rPr lang="en-US" altLang="ko-KR" b="1" dirty="0" smtClean="0">
                <a:latin typeface="Times New Roman" charset="0"/>
                <a:ea typeface="Times New Roman" charset="0"/>
                <a:cs typeface="Times New Roman" charset="0"/>
              </a:rPr>
              <a:t>Caucasians</a:t>
            </a:r>
            <a:r>
              <a:rPr lang="en-US" altLang="ko-KR" dirty="0" smtClean="0">
                <a:latin typeface="Times New Roman" charset="0"/>
                <a:ea typeface="Times New Roman" charset="0"/>
                <a:cs typeface="Times New Roman" charset="0"/>
              </a:rPr>
              <a:t> than </a:t>
            </a:r>
            <a:r>
              <a:rPr lang="en-US" altLang="ko-KR" b="1" dirty="0" smtClean="0">
                <a:latin typeface="Times New Roman" charset="0"/>
                <a:ea typeface="Times New Roman" charset="0"/>
                <a:cs typeface="Times New Roman" charset="0"/>
              </a:rPr>
              <a:t>Chinese</a:t>
            </a:r>
            <a:r>
              <a:rPr lang="en-US" altLang="ko-KR" dirty="0" smtClean="0">
                <a:latin typeface="Times New Roman" charset="0"/>
                <a:ea typeface="Times New Roman" charset="0"/>
                <a:cs typeface="Times New Roman" charset="0"/>
              </a:rPr>
              <a:t> volunteers. </a:t>
            </a:r>
          </a:p>
          <a:p>
            <a:pPr marL="285750" indent="-285750">
              <a:buFont typeface="Arial" pitchFamily="34" charset="0"/>
              <a:buChar char="•"/>
            </a:pPr>
            <a:r>
              <a:rPr lang="en-US" altLang="ko-KR" u="sng" dirty="0">
                <a:latin typeface="Times New Roman" charset="0"/>
                <a:ea typeface="Times New Roman" charset="0"/>
                <a:cs typeface="Times New Roman" charset="0"/>
              </a:rPr>
              <a:t>R</a:t>
            </a:r>
            <a:r>
              <a:rPr lang="en-US" altLang="ko-KR" u="sng" dirty="0" smtClean="0">
                <a:latin typeface="Times New Roman" charset="0"/>
                <a:ea typeface="Times New Roman" charset="0"/>
                <a:cs typeface="Times New Roman" charset="0"/>
              </a:rPr>
              <a:t>otation tolerance time </a:t>
            </a:r>
            <a:r>
              <a:rPr lang="en-US" altLang="ko-KR" dirty="0" smtClean="0">
                <a:latin typeface="Times New Roman" charset="0"/>
                <a:ea typeface="Times New Roman" charset="0"/>
                <a:cs typeface="Times New Roman" charset="0"/>
              </a:rPr>
              <a:t>was significantly higher in Caucasian than Chinese subjects</a:t>
            </a:r>
            <a:endParaRPr lang="ko-KR" altLang="en-US" dirty="0">
              <a:latin typeface="Times New Roman" charset="0"/>
              <a:ea typeface="Times New Roman" charset="0"/>
              <a:cs typeface="Times New Roman" charset="0"/>
            </a:endParaRPr>
          </a:p>
        </p:txBody>
      </p:sp>
      <p:sp>
        <p:nvSpPr>
          <p:cNvPr id="8" name="TextBox 7"/>
          <p:cNvSpPr txBox="1"/>
          <p:nvPr/>
        </p:nvSpPr>
        <p:spPr>
          <a:xfrm>
            <a:off x="2362200" y="1905000"/>
            <a:ext cx="6477000" cy="600164"/>
          </a:xfrm>
          <a:prstGeom prst="rect">
            <a:avLst/>
          </a:prstGeom>
          <a:noFill/>
        </p:spPr>
        <p:txBody>
          <a:bodyPr wrap="square" rtlCol="0">
            <a:spAutoFit/>
          </a:bodyPr>
          <a:lstStyle/>
          <a:p>
            <a:pPr algn="r"/>
            <a:r>
              <a:rPr lang="en-US" altLang="ko-KR" sz="1100" dirty="0" err="1"/>
              <a:t>Klosterhalfen</a:t>
            </a:r>
            <a:r>
              <a:rPr lang="en-US" altLang="ko-KR" sz="1100" dirty="0"/>
              <a:t>, S., </a:t>
            </a:r>
            <a:r>
              <a:rPr lang="en-US" altLang="ko-KR" sz="1100" dirty="0" err="1"/>
              <a:t>Kellermann</a:t>
            </a:r>
            <a:r>
              <a:rPr lang="en-US" altLang="ko-KR" sz="1100" dirty="0"/>
              <a:t>, S., Pan, F., </a:t>
            </a:r>
            <a:r>
              <a:rPr lang="en-US" altLang="ko-KR" sz="1100" dirty="0" err="1"/>
              <a:t>STOcKHORST</a:t>
            </a:r>
            <a:r>
              <a:rPr lang="en-US" altLang="ko-KR" sz="1100" dirty="0"/>
              <a:t>, U., Hall, G., &amp; </a:t>
            </a:r>
            <a:r>
              <a:rPr lang="en-US" altLang="ko-KR" sz="1100" dirty="0" err="1"/>
              <a:t>ENcK</a:t>
            </a:r>
            <a:r>
              <a:rPr lang="en-US" altLang="ko-KR" sz="1100" dirty="0"/>
              <a:t>, P. (2005). Effects of ethnicity and gender on motion sickness susceptibility. </a:t>
            </a:r>
            <a:r>
              <a:rPr lang="en-US" altLang="ko-KR" sz="1100" i="1" dirty="0"/>
              <a:t>Aviation, space, and environmental medicine</a:t>
            </a:r>
            <a:r>
              <a:rPr lang="en-US" altLang="ko-KR" sz="1100" dirty="0"/>
              <a:t>, </a:t>
            </a:r>
            <a:r>
              <a:rPr lang="en-US" altLang="ko-KR" sz="1100" i="1" dirty="0"/>
              <a:t>76</a:t>
            </a:r>
            <a:r>
              <a:rPr lang="en-US" altLang="ko-KR" sz="1100" dirty="0"/>
              <a:t>(11), 1051-1057.</a:t>
            </a:r>
            <a:endParaRPr lang="ko-KR" altLang="en-US" sz="1100" dirty="0"/>
          </a:p>
        </p:txBody>
      </p:sp>
      <p:sp>
        <p:nvSpPr>
          <p:cNvPr id="9" name="TextBox 8"/>
          <p:cNvSpPr txBox="1"/>
          <p:nvPr/>
        </p:nvSpPr>
        <p:spPr>
          <a:xfrm>
            <a:off x="381000" y="2667000"/>
            <a:ext cx="8458200" cy="646331"/>
          </a:xfrm>
          <a:prstGeom prst="rect">
            <a:avLst/>
          </a:prstGeom>
          <a:noFill/>
        </p:spPr>
        <p:txBody>
          <a:bodyPr wrap="square" rtlCol="0">
            <a:spAutoFit/>
          </a:bodyPr>
          <a:lstStyle/>
          <a:p>
            <a:pPr marL="285750" indent="-285750">
              <a:buFont typeface="Arial" pitchFamily="34" charset="0"/>
              <a:buChar char="•"/>
            </a:pPr>
            <a:r>
              <a:rPr lang="en-US" altLang="ko-KR" b="1" dirty="0" smtClean="0">
                <a:latin typeface="Times New Roman" charset="0"/>
                <a:ea typeface="Times New Roman" charset="0"/>
                <a:cs typeface="Times New Roman" charset="0"/>
              </a:rPr>
              <a:t>Women</a:t>
            </a:r>
            <a:r>
              <a:rPr lang="en-US" altLang="ko-KR" dirty="0" smtClean="0">
                <a:latin typeface="Times New Roman" charset="0"/>
                <a:ea typeface="Times New Roman" charset="0"/>
                <a:cs typeface="Times New Roman" charset="0"/>
              </a:rPr>
              <a:t> have </a:t>
            </a:r>
            <a:r>
              <a:rPr lang="en-US" altLang="ko-KR" u="sng" dirty="0" smtClean="0">
                <a:latin typeface="Times New Roman" charset="0"/>
                <a:ea typeface="Times New Roman" charset="0"/>
                <a:cs typeface="Times New Roman" charset="0"/>
              </a:rPr>
              <a:t>a wider FOV, higher flicker perception</a:t>
            </a:r>
            <a:r>
              <a:rPr lang="en-US" altLang="ko-KR" dirty="0" smtClean="0">
                <a:latin typeface="Times New Roman" charset="0"/>
                <a:ea typeface="Times New Roman" charset="0"/>
                <a:cs typeface="Times New Roman" charset="0"/>
              </a:rPr>
              <a:t>. And this in turn increases susceptibility to </a:t>
            </a:r>
            <a:r>
              <a:rPr lang="en-US" altLang="ko-KR" dirty="0" err="1" smtClean="0">
                <a:latin typeface="Times New Roman" charset="0"/>
                <a:ea typeface="Times New Roman" charset="0"/>
                <a:cs typeface="Times New Roman" charset="0"/>
              </a:rPr>
              <a:t>cybersickness</a:t>
            </a:r>
            <a:endParaRPr lang="ko-KR" altLang="en-US" dirty="0">
              <a:latin typeface="Times New Roman" charset="0"/>
              <a:ea typeface="Times New Roman" charset="0"/>
              <a:cs typeface="Times New Roman" charset="0"/>
            </a:endParaRPr>
          </a:p>
        </p:txBody>
      </p:sp>
      <p:sp>
        <p:nvSpPr>
          <p:cNvPr id="10" name="TextBox 9"/>
          <p:cNvSpPr txBox="1"/>
          <p:nvPr/>
        </p:nvSpPr>
        <p:spPr>
          <a:xfrm>
            <a:off x="4191000" y="3200400"/>
            <a:ext cx="4648200" cy="430887"/>
          </a:xfrm>
          <a:prstGeom prst="rect">
            <a:avLst/>
          </a:prstGeom>
          <a:noFill/>
        </p:spPr>
        <p:txBody>
          <a:bodyPr wrap="square" rtlCol="0">
            <a:spAutoFit/>
          </a:bodyPr>
          <a:lstStyle/>
          <a:p>
            <a:pPr algn="r"/>
            <a:r>
              <a:rPr lang="en-US" altLang="ko-KR" sz="1100" dirty="0" err="1"/>
              <a:t>LaViola</a:t>
            </a:r>
            <a:r>
              <a:rPr lang="en-US" altLang="ko-KR" sz="1100" dirty="0"/>
              <a:t> </a:t>
            </a:r>
            <a:r>
              <a:rPr lang="en-US" altLang="ko-KR" sz="1100" dirty="0" err="1"/>
              <a:t>Jr</a:t>
            </a:r>
            <a:r>
              <a:rPr lang="en-US" altLang="ko-KR" sz="1100" dirty="0"/>
              <a:t>, J. 2000. A discussion of </a:t>
            </a:r>
            <a:r>
              <a:rPr lang="en-US" altLang="ko-KR" sz="1100" dirty="0" err="1"/>
              <a:t>cybersickness</a:t>
            </a:r>
            <a:r>
              <a:rPr lang="en-US" altLang="ko-KR" sz="1100" dirty="0"/>
              <a:t> in virtual</a:t>
            </a:r>
          </a:p>
          <a:p>
            <a:pPr algn="r"/>
            <a:r>
              <a:rPr lang="en-US" altLang="ko-KR" sz="1100" dirty="0"/>
              <a:t>environments. ACM SIGCHI Bulletin, 32(1):47-56.</a:t>
            </a:r>
            <a:endParaRPr lang="ko-KR" altLang="en-US" sz="1100" dirty="0"/>
          </a:p>
        </p:txBody>
      </p:sp>
      <p:sp>
        <p:nvSpPr>
          <p:cNvPr id="11" name="TextBox 10"/>
          <p:cNvSpPr txBox="1"/>
          <p:nvPr/>
        </p:nvSpPr>
        <p:spPr>
          <a:xfrm>
            <a:off x="381000" y="3777566"/>
            <a:ext cx="8458200" cy="369332"/>
          </a:xfrm>
          <a:prstGeom prst="rect">
            <a:avLst/>
          </a:prstGeom>
          <a:noFill/>
        </p:spPr>
        <p:txBody>
          <a:bodyPr wrap="square" rtlCol="0">
            <a:spAutoFit/>
          </a:bodyPr>
          <a:lstStyle/>
          <a:p>
            <a:pPr marL="285750" indent="-285750">
              <a:buFont typeface="Arial" pitchFamily="34" charset="0"/>
              <a:buChar char="•"/>
            </a:pPr>
            <a:r>
              <a:rPr lang="en-US" altLang="ko-KR" u="sng" dirty="0" smtClean="0">
                <a:latin typeface="Times New Roman" charset="0"/>
                <a:ea typeface="Times New Roman" charset="0"/>
                <a:cs typeface="Times New Roman" charset="0"/>
              </a:rPr>
              <a:t>No correlation </a:t>
            </a:r>
            <a:r>
              <a:rPr lang="en-US" altLang="ko-KR" dirty="0" smtClean="0">
                <a:latin typeface="Times New Roman" charset="0"/>
                <a:ea typeface="Times New Roman" charset="0"/>
                <a:cs typeface="Times New Roman" charset="0"/>
              </a:rPr>
              <a:t>between </a:t>
            </a:r>
            <a:r>
              <a:rPr lang="en-US" altLang="ko-KR" dirty="0" err="1" smtClean="0">
                <a:latin typeface="Times New Roman" charset="0"/>
                <a:ea typeface="Times New Roman" charset="0"/>
                <a:cs typeface="Times New Roman" charset="0"/>
              </a:rPr>
              <a:t>cybersickness</a:t>
            </a:r>
            <a:r>
              <a:rPr lang="en-US" altLang="ko-KR" dirty="0" smtClean="0">
                <a:latin typeface="Times New Roman" charset="0"/>
                <a:ea typeface="Times New Roman" charset="0"/>
                <a:cs typeface="Times New Roman" charset="0"/>
              </a:rPr>
              <a:t> and </a:t>
            </a:r>
            <a:r>
              <a:rPr lang="en-US" altLang="ko-KR" b="1" dirty="0" smtClean="0">
                <a:latin typeface="Times New Roman" charset="0"/>
                <a:ea typeface="Times New Roman" charset="0"/>
                <a:cs typeface="Times New Roman" charset="0"/>
              </a:rPr>
              <a:t>eye dominance</a:t>
            </a:r>
            <a:endParaRPr lang="ko-KR" altLang="en-US" b="1" dirty="0">
              <a:latin typeface="Times New Roman" charset="0"/>
              <a:ea typeface="Times New Roman" charset="0"/>
              <a:cs typeface="Times New Roman" charset="0"/>
            </a:endParaRPr>
          </a:p>
        </p:txBody>
      </p:sp>
      <p:sp>
        <p:nvSpPr>
          <p:cNvPr id="12" name="TextBox 11"/>
          <p:cNvSpPr txBox="1"/>
          <p:nvPr/>
        </p:nvSpPr>
        <p:spPr>
          <a:xfrm>
            <a:off x="2362200" y="4200436"/>
            <a:ext cx="6477000" cy="600164"/>
          </a:xfrm>
          <a:prstGeom prst="rect">
            <a:avLst/>
          </a:prstGeom>
          <a:noFill/>
        </p:spPr>
        <p:txBody>
          <a:bodyPr wrap="square" rtlCol="0">
            <a:spAutoFit/>
          </a:bodyPr>
          <a:lstStyle/>
          <a:p>
            <a:pPr algn="r"/>
            <a:r>
              <a:rPr lang="en-US" altLang="ko-KR" sz="1100" dirty="0"/>
              <a:t>Ling, Y., </a:t>
            </a:r>
            <a:r>
              <a:rPr lang="en-US" altLang="ko-KR" sz="1100" dirty="0" err="1"/>
              <a:t>Nefs</a:t>
            </a:r>
            <a:r>
              <a:rPr lang="en-US" altLang="ko-KR" sz="1100" dirty="0"/>
              <a:t>, H. T., Brinkman, W. P., </a:t>
            </a:r>
            <a:r>
              <a:rPr lang="en-US" altLang="ko-KR" sz="1100" dirty="0" err="1"/>
              <a:t>Qu</a:t>
            </a:r>
            <a:r>
              <a:rPr lang="en-US" altLang="ko-KR" sz="1100" dirty="0"/>
              <a:t>, C., &amp; </a:t>
            </a:r>
            <a:r>
              <a:rPr lang="en-US" altLang="ko-KR" sz="1100" dirty="0" err="1"/>
              <a:t>Heynderickx</a:t>
            </a:r>
            <a:r>
              <a:rPr lang="en-US" altLang="ko-KR" sz="1100" dirty="0"/>
              <a:t>, I. (2013). The relationship between individual characteristics and experienced presence. </a:t>
            </a:r>
            <a:r>
              <a:rPr lang="en-US" altLang="ko-KR" sz="1100" i="1" dirty="0"/>
              <a:t>Computers in Human Behavior</a:t>
            </a:r>
            <a:r>
              <a:rPr lang="en-US" altLang="ko-KR" sz="1100" dirty="0"/>
              <a:t>, </a:t>
            </a:r>
            <a:r>
              <a:rPr lang="en-US" altLang="ko-KR" sz="1100" i="1" dirty="0"/>
              <a:t>29</a:t>
            </a:r>
            <a:r>
              <a:rPr lang="en-US" altLang="ko-KR" sz="1100" dirty="0"/>
              <a:t>(4), 1519-1530.</a:t>
            </a:r>
            <a:endParaRPr lang="ko-KR" altLang="en-US" sz="1100" dirty="0"/>
          </a:p>
        </p:txBody>
      </p:sp>
      <p:sp>
        <p:nvSpPr>
          <p:cNvPr id="15" name="TextBox 14"/>
          <p:cNvSpPr txBox="1"/>
          <p:nvPr/>
        </p:nvSpPr>
        <p:spPr>
          <a:xfrm>
            <a:off x="381000" y="4962436"/>
            <a:ext cx="8458200" cy="646331"/>
          </a:xfrm>
          <a:prstGeom prst="rect">
            <a:avLst/>
          </a:prstGeom>
          <a:noFill/>
        </p:spPr>
        <p:txBody>
          <a:bodyPr wrap="square" rtlCol="0">
            <a:spAutoFit/>
          </a:bodyPr>
          <a:lstStyle/>
          <a:p>
            <a:pPr marL="285750" indent="-285750">
              <a:buFont typeface="Arial" pitchFamily="34" charset="0"/>
              <a:buChar char="•"/>
            </a:pPr>
            <a:r>
              <a:rPr lang="en-US" altLang="ko-KR" dirty="0" smtClean="0">
                <a:latin typeface="Times New Roman" charset="0"/>
                <a:ea typeface="Times New Roman" charset="0"/>
                <a:cs typeface="Times New Roman" charset="0"/>
              </a:rPr>
              <a:t>Nichols et al. found </a:t>
            </a:r>
            <a:r>
              <a:rPr lang="en-US" altLang="ko-KR" u="sng" dirty="0" smtClean="0">
                <a:latin typeface="Times New Roman" charset="0"/>
                <a:ea typeface="Times New Roman" charset="0"/>
                <a:cs typeface="Times New Roman" charset="0"/>
              </a:rPr>
              <a:t>a negative correlation</a:t>
            </a:r>
            <a:r>
              <a:rPr lang="en-US" altLang="ko-KR" dirty="0" smtClean="0">
                <a:latin typeface="Times New Roman" charset="0"/>
                <a:ea typeface="Times New Roman" charset="0"/>
                <a:cs typeface="Times New Roman" charset="0"/>
              </a:rPr>
              <a:t> between ‘</a:t>
            </a:r>
            <a:r>
              <a:rPr lang="en-US" altLang="ko-KR" b="1" dirty="0" smtClean="0">
                <a:latin typeface="Times New Roman" charset="0"/>
                <a:ea typeface="Times New Roman" charset="0"/>
                <a:cs typeface="Times New Roman" charset="0"/>
              </a:rPr>
              <a:t>interface (concentration level)’ </a:t>
            </a:r>
            <a:r>
              <a:rPr lang="en-US" altLang="ko-KR" dirty="0" smtClean="0">
                <a:latin typeface="Times New Roman" charset="0"/>
                <a:ea typeface="Times New Roman" charset="0"/>
                <a:cs typeface="Times New Roman" charset="0"/>
              </a:rPr>
              <a:t>and </a:t>
            </a:r>
            <a:r>
              <a:rPr lang="en-US" altLang="ko-KR" dirty="0" err="1" smtClean="0">
                <a:latin typeface="Times New Roman" charset="0"/>
                <a:ea typeface="Times New Roman" charset="0"/>
                <a:cs typeface="Times New Roman" charset="0"/>
              </a:rPr>
              <a:t>cybersickness</a:t>
            </a:r>
            <a:r>
              <a:rPr lang="en-US" altLang="ko-KR" dirty="0" smtClean="0">
                <a:latin typeface="Times New Roman" charset="0"/>
                <a:ea typeface="Times New Roman" charset="0"/>
                <a:cs typeface="Times New Roman" charset="0"/>
              </a:rPr>
              <a:t>.</a:t>
            </a:r>
            <a:endParaRPr lang="ko-KR" altLang="en-US" dirty="0">
              <a:latin typeface="Times New Roman" charset="0"/>
              <a:ea typeface="Times New Roman" charset="0"/>
              <a:cs typeface="Times New Roman" charset="0"/>
            </a:endParaRPr>
          </a:p>
        </p:txBody>
      </p:sp>
      <p:sp>
        <p:nvSpPr>
          <p:cNvPr id="16" name="TextBox 15"/>
          <p:cNvSpPr txBox="1"/>
          <p:nvPr/>
        </p:nvSpPr>
        <p:spPr>
          <a:xfrm>
            <a:off x="2971800" y="5419636"/>
            <a:ext cx="5867400" cy="600164"/>
          </a:xfrm>
          <a:prstGeom prst="rect">
            <a:avLst/>
          </a:prstGeom>
          <a:noFill/>
        </p:spPr>
        <p:txBody>
          <a:bodyPr wrap="square" rtlCol="0">
            <a:spAutoFit/>
          </a:bodyPr>
          <a:lstStyle/>
          <a:p>
            <a:pPr algn="r"/>
            <a:r>
              <a:rPr lang="en-US" altLang="ko-KR" sz="1100" dirty="0"/>
              <a:t>Nichols S, Haldane C, Wilson JR. Measurement of presence and </a:t>
            </a:r>
            <a:r>
              <a:rPr lang="en-US" altLang="ko-KR" sz="1100" dirty="0" smtClean="0"/>
              <a:t>its consequences </a:t>
            </a:r>
            <a:r>
              <a:rPr lang="en-US" altLang="ko-KR" sz="1100" dirty="0"/>
              <a:t>in </a:t>
            </a:r>
            <a:r>
              <a:rPr lang="en-US" altLang="ko-KR" sz="1100" dirty="0" smtClean="0"/>
              <a:t>virtual environments</a:t>
            </a:r>
            <a:r>
              <a:rPr lang="en-US" altLang="ko-KR" sz="1100" dirty="0"/>
              <a:t>. International Journal of Human-Computer Studies. 2000 March;52(3):</a:t>
            </a:r>
            <a:r>
              <a:rPr lang="en-US" altLang="ko-KR" sz="1100" dirty="0" smtClean="0"/>
              <a:t>471-491</a:t>
            </a:r>
            <a:r>
              <a:rPr lang="en-US" altLang="ko-KR" sz="1100" dirty="0"/>
              <a:t>.</a:t>
            </a:r>
            <a:endParaRPr lang="ko-KR" altLang="en-US" sz="1100" dirty="0"/>
          </a:p>
        </p:txBody>
      </p:sp>
    </p:spTree>
    <p:extLst>
      <p:ext uri="{BB962C8B-B14F-4D97-AF65-F5344CB8AC3E}">
        <p14:creationId xmlns:p14="http://schemas.microsoft.com/office/powerpoint/2010/main" val="4107934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Human Factors Matter •</a:t>
            </a:r>
            <a:r>
              <a:rPr lang="en-US" dirty="0">
                <a:solidFill>
                  <a:srgbClr val="000000"/>
                </a:solidFill>
              </a:rPr>
              <a:t> </a:t>
            </a:r>
            <a:r>
              <a:rPr lang="en-US" dirty="0" smtClean="0">
                <a:solidFill>
                  <a:srgbClr val="000000"/>
                </a:solidFill>
              </a:rPr>
              <a:t>•</a:t>
            </a:r>
            <a:r>
              <a:rPr lang="en-US" dirty="0">
                <a:solidFill>
                  <a:srgbClr val="000000"/>
                </a:solidFill>
              </a:rPr>
              <a:t> •</a:t>
            </a:r>
            <a:endParaRPr lang="en-US" dirty="0"/>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18</a:t>
            </a:fld>
            <a:endParaRPr lang="en-US" sz="1400">
              <a:latin typeface="Myriad Pro" charset="0"/>
            </a:endParaRPr>
          </a:p>
        </p:txBody>
      </p:sp>
      <p:sp>
        <p:nvSpPr>
          <p:cNvPr id="11" name="TextBox 10"/>
          <p:cNvSpPr txBox="1"/>
          <p:nvPr/>
        </p:nvSpPr>
        <p:spPr>
          <a:xfrm>
            <a:off x="381000" y="3032443"/>
            <a:ext cx="8458200" cy="646331"/>
          </a:xfrm>
          <a:prstGeom prst="rect">
            <a:avLst/>
          </a:prstGeom>
          <a:noFill/>
        </p:spPr>
        <p:txBody>
          <a:bodyPr wrap="square" rtlCol="0">
            <a:spAutoFit/>
          </a:bodyPr>
          <a:lstStyle/>
          <a:p>
            <a:pPr marL="285750" indent="-285750">
              <a:buFont typeface="Arial" pitchFamily="34" charset="0"/>
              <a:buChar char="•"/>
            </a:pPr>
            <a:r>
              <a:rPr lang="en-US" altLang="ko-KR" dirty="0" smtClean="0">
                <a:latin typeface="Times New Roman" charset="0"/>
                <a:ea typeface="Times New Roman" charset="0"/>
                <a:cs typeface="Times New Roman" charset="0"/>
              </a:rPr>
              <a:t>Improved </a:t>
            </a:r>
            <a:r>
              <a:rPr lang="en-US" altLang="ko-KR" b="1" dirty="0" smtClean="0">
                <a:latin typeface="Times New Roman" charset="0"/>
                <a:ea typeface="Times New Roman" charset="0"/>
                <a:cs typeface="Times New Roman" charset="0"/>
              </a:rPr>
              <a:t>mental rotation ability </a:t>
            </a:r>
            <a:r>
              <a:rPr lang="en-US" altLang="ko-KR" dirty="0" smtClean="0">
                <a:latin typeface="Times New Roman" charset="0"/>
                <a:ea typeface="Times New Roman" charset="0"/>
                <a:cs typeface="Times New Roman" charset="0"/>
              </a:rPr>
              <a:t>increased </a:t>
            </a:r>
            <a:r>
              <a:rPr lang="en-US" altLang="ko-KR" dirty="0" err="1" smtClean="0">
                <a:latin typeface="Times New Roman" charset="0"/>
                <a:ea typeface="Times New Roman" charset="0"/>
                <a:cs typeface="Times New Roman" charset="0"/>
              </a:rPr>
              <a:t>cybersickness</a:t>
            </a:r>
            <a:r>
              <a:rPr lang="en-US" altLang="ko-KR" dirty="0" smtClean="0">
                <a:latin typeface="Times New Roman" charset="0"/>
                <a:ea typeface="Times New Roman" charset="0"/>
                <a:cs typeface="Times New Roman" charset="0"/>
              </a:rPr>
              <a:t> in </a:t>
            </a:r>
            <a:r>
              <a:rPr lang="en-US" altLang="ko-KR" u="sng" dirty="0" smtClean="0">
                <a:latin typeface="Times New Roman" charset="0"/>
                <a:ea typeface="Times New Roman" charset="0"/>
                <a:cs typeface="Times New Roman" charset="0"/>
              </a:rPr>
              <a:t>female</a:t>
            </a:r>
            <a:r>
              <a:rPr lang="en-US" altLang="ko-KR" dirty="0" smtClean="0">
                <a:latin typeface="Times New Roman" charset="0"/>
                <a:ea typeface="Times New Roman" charset="0"/>
                <a:cs typeface="Times New Roman" charset="0"/>
              </a:rPr>
              <a:t>, but it was reversed in </a:t>
            </a:r>
            <a:r>
              <a:rPr lang="en-US" altLang="ko-KR" u="sng" dirty="0" smtClean="0">
                <a:latin typeface="Times New Roman" charset="0"/>
                <a:ea typeface="Times New Roman" charset="0"/>
                <a:cs typeface="Times New Roman" charset="0"/>
              </a:rPr>
              <a:t>male</a:t>
            </a:r>
            <a:r>
              <a:rPr lang="en-US" altLang="ko-KR" dirty="0" smtClean="0">
                <a:latin typeface="Times New Roman" charset="0"/>
                <a:ea typeface="Times New Roman" charset="0"/>
                <a:cs typeface="Times New Roman" charset="0"/>
              </a:rPr>
              <a:t>. But this effect is uncertain.</a:t>
            </a:r>
            <a:endParaRPr lang="ko-KR" altLang="en-US" dirty="0">
              <a:latin typeface="Times New Roman" charset="0"/>
              <a:ea typeface="Times New Roman" charset="0"/>
              <a:cs typeface="Times New Roman" charset="0"/>
            </a:endParaRPr>
          </a:p>
        </p:txBody>
      </p:sp>
      <p:sp>
        <p:nvSpPr>
          <p:cNvPr id="12" name="TextBox 11"/>
          <p:cNvSpPr txBox="1"/>
          <p:nvPr/>
        </p:nvSpPr>
        <p:spPr>
          <a:xfrm>
            <a:off x="2362200" y="3607713"/>
            <a:ext cx="6477000" cy="430887"/>
          </a:xfrm>
          <a:prstGeom prst="rect">
            <a:avLst/>
          </a:prstGeom>
          <a:noFill/>
        </p:spPr>
        <p:txBody>
          <a:bodyPr wrap="square" rtlCol="0">
            <a:spAutoFit/>
          </a:bodyPr>
          <a:lstStyle/>
          <a:p>
            <a:pPr algn="r"/>
            <a:r>
              <a:rPr lang="en-US" altLang="ko-KR" sz="1100" dirty="0" err="1"/>
              <a:t>Kolasinski</a:t>
            </a:r>
            <a:r>
              <a:rPr lang="en-US" altLang="ko-KR" sz="1100" dirty="0"/>
              <a:t>, E. M. 1995. Simulator sickness in virtual environments. United States Army Research Institute for Behavioral and Social Sciences</a:t>
            </a:r>
            <a:endParaRPr lang="ko-KR" altLang="en-US" sz="1100" dirty="0"/>
          </a:p>
        </p:txBody>
      </p:sp>
      <p:sp>
        <p:nvSpPr>
          <p:cNvPr id="13" name="TextBox 12"/>
          <p:cNvSpPr txBox="1"/>
          <p:nvPr/>
        </p:nvSpPr>
        <p:spPr>
          <a:xfrm>
            <a:off x="381000" y="1245513"/>
            <a:ext cx="8458200" cy="923330"/>
          </a:xfrm>
          <a:prstGeom prst="rect">
            <a:avLst/>
          </a:prstGeom>
          <a:noFill/>
        </p:spPr>
        <p:txBody>
          <a:bodyPr wrap="square" rtlCol="0">
            <a:spAutoFit/>
          </a:bodyPr>
          <a:lstStyle/>
          <a:p>
            <a:pPr marL="285750" indent="-285750">
              <a:buFont typeface="Arial" pitchFamily="34" charset="0"/>
              <a:buChar char="•"/>
            </a:pPr>
            <a:r>
              <a:rPr lang="en-US" altLang="ko-KR" u="sng" dirty="0" smtClean="0">
                <a:latin typeface="Times New Roman" charset="0"/>
                <a:ea typeface="Times New Roman" charset="0"/>
                <a:cs typeface="Times New Roman" charset="0"/>
              </a:rPr>
              <a:t>The visual system of field-dependent subjects </a:t>
            </a:r>
            <a:r>
              <a:rPr lang="en-US" altLang="ko-KR" dirty="0" smtClean="0">
                <a:latin typeface="Times New Roman" charset="0"/>
                <a:ea typeface="Times New Roman" charset="0"/>
                <a:cs typeface="Times New Roman" charset="0"/>
              </a:rPr>
              <a:t>may be </a:t>
            </a:r>
            <a:r>
              <a:rPr lang="en-US" altLang="ko-KR" i="1" dirty="0" smtClean="0">
                <a:latin typeface="Times New Roman" charset="0"/>
                <a:ea typeface="Times New Roman" charset="0"/>
                <a:cs typeface="Times New Roman" charset="0"/>
              </a:rPr>
              <a:t>peripheral-dominant</a:t>
            </a:r>
            <a:r>
              <a:rPr lang="en-US" altLang="ko-KR" dirty="0" smtClean="0">
                <a:latin typeface="Times New Roman" charset="0"/>
                <a:ea typeface="Times New Roman" charset="0"/>
                <a:cs typeface="Times New Roman" charset="0"/>
              </a:rPr>
              <a:t> whereas </a:t>
            </a:r>
            <a:r>
              <a:rPr lang="en-US" altLang="ko-KR" u="sng" dirty="0" smtClean="0">
                <a:latin typeface="Times New Roman" charset="0"/>
                <a:ea typeface="Times New Roman" charset="0"/>
                <a:cs typeface="Times New Roman" charset="0"/>
              </a:rPr>
              <a:t>the visual system of filed-independent subjects </a:t>
            </a:r>
            <a:r>
              <a:rPr lang="en-US" altLang="ko-KR" dirty="0" smtClean="0">
                <a:latin typeface="Times New Roman" charset="0"/>
                <a:ea typeface="Times New Roman" charset="0"/>
                <a:cs typeface="Times New Roman" charset="0"/>
              </a:rPr>
              <a:t>may be </a:t>
            </a:r>
            <a:r>
              <a:rPr lang="en-US" altLang="ko-KR" i="1" dirty="0" err="1" smtClean="0">
                <a:latin typeface="Times New Roman" charset="0"/>
                <a:ea typeface="Times New Roman" charset="0"/>
                <a:cs typeface="Times New Roman" charset="0"/>
              </a:rPr>
              <a:t>foveal-domian</a:t>
            </a:r>
            <a:r>
              <a:rPr lang="en-US" altLang="ko-KR" dirty="0" err="1" smtClean="0">
                <a:latin typeface="Times New Roman" charset="0"/>
                <a:ea typeface="Times New Roman" charset="0"/>
                <a:cs typeface="Times New Roman" charset="0"/>
              </a:rPr>
              <a:t>t</a:t>
            </a:r>
            <a:r>
              <a:rPr lang="en-US" altLang="ko-KR" dirty="0" smtClean="0">
                <a:latin typeface="Times New Roman" charset="0"/>
                <a:ea typeface="Times New Roman" charset="0"/>
                <a:cs typeface="Times New Roman" charset="0"/>
              </a:rPr>
              <a:t>. In other words, </a:t>
            </a:r>
            <a:r>
              <a:rPr lang="en-US" altLang="ko-KR" b="1" dirty="0" smtClean="0">
                <a:latin typeface="Times New Roman" charset="0"/>
                <a:ea typeface="Times New Roman" charset="0"/>
                <a:cs typeface="Times New Roman" charset="0"/>
              </a:rPr>
              <a:t>field-dependent individuals </a:t>
            </a:r>
            <a:r>
              <a:rPr lang="en-US" altLang="ko-KR" dirty="0" smtClean="0">
                <a:latin typeface="Times New Roman" charset="0"/>
                <a:ea typeface="Times New Roman" charset="0"/>
                <a:cs typeface="Times New Roman" charset="0"/>
              </a:rPr>
              <a:t>should be more susceptible to simulator </a:t>
            </a:r>
            <a:r>
              <a:rPr lang="en-US" altLang="ko-KR" dirty="0" err="1" smtClean="0">
                <a:latin typeface="Times New Roman" charset="0"/>
                <a:ea typeface="Times New Roman" charset="0"/>
                <a:cs typeface="Times New Roman" charset="0"/>
              </a:rPr>
              <a:t>sickenss</a:t>
            </a:r>
            <a:r>
              <a:rPr lang="en-US" altLang="ko-KR" dirty="0" smtClean="0">
                <a:latin typeface="Times New Roman" charset="0"/>
                <a:ea typeface="Times New Roman" charset="0"/>
                <a:cs typeface="Times New Roman" charset="0"/>
              </a:rPr>
              <a:t>.</a:t>
            </a:r>
            <a:endParaRPr lang="ko-KR" altLang="en-US" dirty="0">
              <a:latin typeface="Times New Roman" charset="0"/>
              <a:ea typeface="Times New Roman" charset="0"/>
              <a:cs typeface="Times New Roman" charset="0"/>
            </a:endParaRPr>
          </a:p>
        </p:txBody>
      </p:sp>
      <p:sp>
        <p:nvSpPr>
          <p:cNvPr id="14" name="TextBox 13"/>
          <p:cNvSpPr txBox="1"/>
          <p:nvPr/>
        </p:nvSpPr>
        <p:spPr>
          <a:xfrm>
            <a:off x="1600200" y="2312313"/>
            <a:ext cx="7239000" cy="430887"/>
          </a:xfrm>
          <a:prstGeom prst="rect">
            <a:avLst/>
          </a:prstGeom>
          <a:noFill/>
        </p:spPr>
        <p:txBody>
          <a:bodyPr wrap="square" rtlCol="0">
            <a:spAutoFit/>
          </a:bodyPr>
          <a:lstStyle/>
          <a:p>
            <a:pPr algn="r"/>
            <a:r>
              <a:rPr lang="en-US" altLang="ko-KR" sz="1100" dirty="0" err="1"/>
              <a:t>Ebenholtz</a:t>
            </a:r>
            <a:r>
              <a:rPr lang="en-US" altLang="ko-KR" sz="1100" dirty="0"/>
              <a:t>, S. M., &amp; </a:t>
            </a:r>
            <a:r>
              <a:rPr lang="en-US" altLang="ko-KR" sz="1100" dirty="0" err="1"/>
              <a:t>Benzschawel</a:t>
            </a:r>
            <a:r>
              <a:rPr lang="en-US" altLang="ko-KR" sz="1100" dirty="0"/>
              <a:t>, T. L. (1977). The rod and frame effect and induced head tilt as a function of observation distance. </a:t>
            </a:r>
            <a:r>
              <a:rPr lang="en-US" altLang="ko-KR" sz="1100" i="1" dirty="0"/>
              <a:t>Perception &amp; Psychophysics</a:t>
            </a:r>
            <a:r>
              <a:rPr lang="en-US" altLang="ko-KR" sz="1100" dirty="0"/>
              <a:t>, </a:t>
            </a:r>
            <a:r>
              <a:rPr lang="en-US" altLang="ko-KR" sz="1100" i="1" dirty="0"/>
              <a:t>22</a:t>
            </a:r>
            <a:r>
              <a:rPr lang="en-US" altLang="ko-KR" sz="1100" dirty="0"/>
              <a:t>(5), 491-496.</a:t>
            </a:r>
            <a:endParaRPr lang="ko-KR" altLang="en-US" sz="1100" dirty="0"/>
          </a:p>
        </p:txBody>
      </p:sp>
      <p:sp>
        <p:nvSpPr>
          <p:cNvPr id="15" name="TextBox 14"/>
          <p:cNvSpPr txBox="1"/>
          <p:nvPr/>
        </p:nvSpPr>
        <p:spPr>
          <a:xfrm>
            <a:off x="381000" y="4572000"/>
            <a:ext cx="8458200" cy="923330"/>
          </a:xfrm>
          <a:prstGeom prst="rect">
            <a:avLst/>
          </a:prstGeom>
          <a:noFill/>
        </p:spPr>
        <p:txBody>
          <a:bodyPr wrap="square" rtlCol="0">
            <a:spAutoFit/>
          </a:bodyPr>
          <a:lstStyle/>
          <a:p>
            <a:pPr marL="285750" indent="-285750">
              <a:buFont typeface="Arial" pitchFamily="34" charset="0"/>
              <a:buChar char="•"/>
            </a:pPr>
            <a:r>
              <a:rPr lang="en-US" altLang="ko-KR" dirty="0" err="1" smtClean="0">
                <a:latin typeface="Times New Roman" charset="0"/>
                <a:ea typeface="Times New Roman" charset="0"/>
                <a:cs typeface="Times New Roman" charset="0"/>
              </a:rPr>
              <a:t>Biocca</a:t>
            </a:r>
            <a:r>
              <a:rPr lang="en-US" altLang="ko-KR" dirty="0" smtClean="0">
                <a:latin typeface="Times New Roman" charset="0"/>
                <a:ea typeface="Times New Roman" charset="0"/>
                <a:cs typeface="Times New Roman" charset="0"/>
              </a:rPr>
              <a:t> suggested that personal characteristics like </a:t>
            </a:r>
            <a:r>
              <a:rPr lang="en-US" altLang="ko-KR" b="1" dirty="0" smtClean="0">
                <a:latin typeface="Times New Roman" charset="0"/>
                <a:ea typeface="Times New Roman" charset="0"/>
                <a:cs typeface="Times New Roman" charset="0"/>
              </a:rPr>
              <a:t>neuroticism, anxiety and introversion</a:t>
            </a:r>
            <a:r>
              <a:rPr lang="en-US" altLang="ko-KR" dirty="0" smtClean="0">
                <a:latin typeface="Times New Roman" charset="0"/>
                <a:ea typeface="Times New Roman" charset="0"/>
                <a:cs typeface="Times New Roman" charset="0"/>
              </a:rPr>
              <a:t> may be related to sickness susceptibility. But the effect requires further research.</a:t>
            </a:r>
            <a:endParaRPr lang="ko-KR" altLang="en-US" dirty="0">
              <a:latin typeface="Times New Roman" charset="0"/>
              <a:ea typeface="Times New Roman" charset="0"/>
              <a:cs typeface="Times New Roman" charset="0"/>
            </a:endParaRPr>
          </a:p>
        </p:txBody>
      </p:sp>
      <p:sp>
        <p:nvSpPr>
          <p:cNvPr id="16" name="TextBox 15"/>
          <p:cNvSpPr txBox="1"/>
          <p:nvPr/>
        </p:nvSpPr>
        <p:spPr>
          <a:xfrm>
            <a:off x="-152400" y="5329535"/>
            <a:ext cx="8991600" cy="261610"/>
          </a:xfrm>
          <a:prstGeom prst="rect">
            <a:avLst/>
          </a:prstGeom>
          <a:noFill/>
        </p:spPr>
        <p:txBody>
          <a:bodyPr wrap="square" rtlCol="0">
            <a:spAutoFit/>
          </a:bodyPr>
          <a:lstStyle/>
          <a:p>
            <a:pPr algn="r"/>
            <a:r>
              <a:rPr lang="en-US" altLang="ko-KR" sz="1100" dirty="0" err="1"/>
              <a:t>Biocca</a:t>
            </a:r>
            <a:r>
              <a:rPr lang="en-US" altLang="ko-KR" sz="1100" dirty="0"/>
              <a:t>, F. (1992). Virtual reality technology: A tutorial. </a:t>
            </a:r>
            <a:r>
              <a:rPr lang="en-US" altLang="ko-KR" sz="1100" i="1" dirty="0"/>
              <a:t>Journal of Communication</a:t>
            </a:r>
            <a:r>
              <a:rPr lang="en-US" altLang="ko-KR" sz="1100" dirty="0"/>
              <a:t>, </a:t>
            </a:r>
            <a:r>
              <a:rPr lang="en-US" altLang="ko-KR" sz="1100" i="1" dirty="0" smtClean="0"/>
              <a:t>42</a:t>
            </a:r>
            <a:r>
              <a:rPr lang="en-US" altLang="ko-KR" sz="1100" dirty="0" smtClean="0"/>
              <a:t>(4</a:t>
            </a:r>
            <a:r>
              <a:rPr lang="en-US" altLang="ko-KR" sz="1100" dirty="0"/>
              <a:t>), 23-72</a:t>
            </a:r>
            <a:r>
              <a:rPr lang="en-US" altLang="ko-KR" sz="1100" dirty="0" smtClean="0"/>
              <a:t>.</a:t>
            </a:r>
            <a:endParaRPr lang="ko-KR" altLang="en-US" sz="1100" dirty="0"/>
          </a:p>
        </p:txBody>
      </p:sp>
    </p:spTree>
    <p:extLst>
      <p:ext uri="{BB962C8B-B14F-4D97-AF65-F5344CB8AC3E}">
        <p14:creationId xmlns:p14="http://schemas.microsoft.com/office/powerpoint/2010/main" val="4107934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Human Factors </a:t>
            </a:r>
            <a:r>
              <a:rPr lang="en-US" dirty="0" smtClean="0"/>
              <a:t>Matter </a:t>
            </a:r>
            <a:r>
              <a:rPr lang="en-US" dirty="0" smtClean="0"/>
              <a:t>•</a:t>
            </a:r>
            <a:r>
              <a:rPr lang="en-US" dirty="0">
                <a:solidFill>
                  <a:srgbClr val="000000"/>
                </a:solidFill>
              </a:rPr>
              <a:t> </a:t>
            </a:r>
            <a:r>
              <a:rPr lang="en-US" dirty="0" smtClean="0">
                <a:solidFill>
                  <a:srgbClr val="000000"/>
                </a:solidFill>
              </a:rPr>
              <a:t>•</a:t>
            </a:r>
            <a:r>
              <a:rPr lang="en-US" dirty="0">
                <a:solidFill>
                  <a:srgbClr val="000000"/>
                </a:solidFill>
              </a:rPr>
              <a:t> </a:t>
            </a:r>
            <a:r>
              <a:rPr lang="en-US" dirty="0" smtClean="0">
                <a:solidFill>
                  <a:srgbClr val="000000"/>
                </a:solidFill>
              </a:rPr>
              <a:t>•</a:t>
            </a:r>
            <a:r>
              <a:rPr lang="en-US" altLang="ko-KR" dirty="0">
                <a:solidFill>
                  <a:srgbClr val="000000"/>
                </a:solidFill>
              </a:rPr>
              <a:t> •</a:t>
            </a:r>
            <a:endParaRPr lang="en-US" dirty="0"/>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19</a:t>
            </a:fld>
            <a:endParaRPr lang="en-US" sz="1400">
              <a:latin typeface="Myriad Pro" charset="0"/>
            </a:endParaRPr>
          </a:p>
        </p:txBody>
      </p:sp>
      <p:sp>
        <p:nvSpPr>
          <p:cNvPr id="9" name="TextBox 8"/>
          <p:cNvSpPr txBox="1"/>
          <p:nvPr/>
        </p:nvSpPr>
        <p:spPr>
          <a:xfrm>
            <a:off x="381000" y="1457236"/>
            <a:ext cx="8458200" cy="646331"/>
          </a:xfrm>
          <a:prstGeom prst="rect">
            <a:avLst/>
          </a:prstGeom>
          <a:noFill/>
        </p:spPr>
        <p:txBody>
          <a:bodyPr wrap="square" rtlCol="0">
            <a:spAutoFit/>
          </a:bodyPr>
          <a:lstStyle/>
          <a:p>
            <a:pPr marL="285750" indent="-285750">
              <a:buFont typeface="Arial" pitchFamily="34" charset="0"/>
              <a:buChar char="•"/>
            </a:pPr>
            <a:r>
              <a:rPr lang="en-US" altLang="ko-KR" dirty="0" smtClean="0">
                <a:latin typeface="Times New Roman" charset="0"/>
                <a:ea typeface="Times New Roman" charset="0"/>
                <a:cs typeface="Times New Roman" charset="0"/>
              </a:rPr>
              <a:t>People who are </a:t>
            </a:r>
            <a:r>
              <a:rPr lang="en-US" altLang="ko-KR" b="1" dirty="0" smtClean="0">
                <a:latin typeface="Times New Roman" charset="0"/>
                <a:ea typeface="Times New Roman" charset="0"/>
                <a:cs typeface="Times New Roman" charset="0"/>
              </a:rPr>
              <a:t>not at usual health level</a:t>
            </a:r>
            <a:r>
              <a:rPr lang="en-US" altLang="ko-KR" dirty="0" smtClean="0">
                <a:latin typeface="Times New Roman" charset="0"/>
                <a:ea typeface="Times New Roman" charset="0"/>
                <a:cs typeface="Times New Roman" charset="0"/>
              </a:rPr>
              <a:t>, </a:t>
            </a:r>
            <a:r>
              <a:rPr lang="en-US" altLang="ko-KR" dirty="0" err="1" smtClean="0">
                <a:latin typeface="Times New Roman" charset="0"/>
                <a:ea typeface="Times New Roman" charset="0"/>
                <a:cs typeface="Times New Roman" charset="0"/>
              </a:rPr>
              <a:t>cybersickness</a:t>
            </a:r>
            <a:r>
              <a:rPr lang="en-US" altLang="ko-KR" dirty="0" smtClean="0">
                <a:latin typeface="Times New Roman" charset="0"/>
                <a:ea typeface="Times New Roman" charset="0"/>
                <a:cs typeface="Times New Roman" charset="0"/>
              </a:rPr>
              <a:t> susceptibility appears to increase. </a:t>
            </a:r>
            <a:endParaRPr lang="ko-KR" altLang="en-US" dirty="0">
              <a:latin typeface="Times New Roman" charset="0"/>
              <a:ea typeface="Times New Roman" charset="0"/>
              <a:cs typeface="Times New Roman" charset="0"/>
            </a:endParaRPr>
          </a:p>
        </p:txBody>
      </p:sp>
      <p:sp>
        <p:nvSpPr>
          <p:cNvPr id="10" name="TextBox 9"/>
          <p:cNvSpPr txBox="1"/>
          <p:nvPr/>
        </p:nvSpPr>
        <p:spPr>
          <a:xfrm>
            <a:off x="2133600" y="1914436"/>
            <a:ext cx="6705600" cy="600164"/>
          </a:xfrm>
          <a:prstGeom prst="rect">
            <a:avLst/>
          </a:prstGeom>
          <a:noFill/>
        </p:spPr>
        <p:txBody>
          <a:bodyPr wrap="square" rtlCol="0">
            <a:spAutoFit/>
          </a:bodyPr>
          <a:lstStyle/>
          <a:p>
            <a:pPr algn="r"/>
            <a:r>
              <a:rPr lang="en-US" altLang="ko-KR" sz="1100" dirty="0"/>
              <a:t>Kennedy, R. S., </a:t>
            </a:r>
            <a:r>
              <a:rPr lang="en-US" altLang="ko-KR" sz="1100" dirty="0" err="1"/>
              <a:t>Berbaum</a:t>
            </a:r>
            <a:r>
              <a:rPr lang="en-US" altLang="ko-KR" sz="1100" dirty="0"/>
              <a:t>, K. S., Lilienthal, M. G., Dunlap, W. P., &amp; Mulligan, B. E. (1987). Guidelines for alleviation of simulator sickness symptomatology (No. NAVTRASYSCEN-TR-87-007). NAVAL TRAINING SYSTEMS CENTER ORLANDO FL.</a:t>
            </a:r>
            <a:endParaRPr lang="ko-KR" altLang="en-US" sz="1100" dirty="0"/>
          </a:p>
        </p:txBody>
      </p:sp>
      <p:sp>
        <p:nvSpPr>
          <p:cNvPr id="13" name="TextBox 12"/>
          <p:cNvSpPr txBox="1"/>
          <p:nvPr/>
        </p:nvSpPr>
        <p:spPr>
          <a:xfrm>
            <a:off x="381000" y="4141113"/>
            <a:ext cx="8458200" cy="923330"/>
          </a:xfrm>
          <a:prstGeom prst="rect">
            <a:avLst/>
          </a:prstGeom>
          <a:noFill/>
        </p:spPr>
        <p:txBody>
          <a:bodyPr wrap="square" rtlCol="0">
            <a:spAutoFit/>
          </a:bodyPr>
          <a:lstStyle/>
          <a:p>
            <a:pPr marL="285750" indent="-285750">
              <a:buFont typeface="Arial" pitchFamily="34" charset="0"/>
              <a:buChar char="•"/>
            </a:pPr>
            <a:r>
              <a:rPr lang="en-US" altLang="ko-KR" b="1" dirty="0">
                <a:latin typeface="Times New Roman" charset="0"/>
                <a:ea typeface="Times New Roman" charset="0"/>
                <a:cs typeface="Times New Roman" charset="0"/>
              </a:rPr>
              <a:t>Habituation</a:t>
            </a:r>
            <a:r>
              <a:rPr lang="en-US" altLang="ko-KR" dirty="0">
                <a:latin typeface="Times New Roman" charset="0"/>
                <a:ea typeface="Times New Roman" charset="0"/>
                <a:cs typeface="Times New Roman" charset="0"/>
              </a:rPr>
              <a:t> to the side effects of immersion in a virtual reality was studied in some research groups (Hill &amp; </a:t>
            </a:r>
            <a:r>
              <a:rPr lang="en-US" altLang="ko-KR" dirty="0" err="1">
                <a:latin typeface="Times New Roman" charset="0"/>
                <a:ea typeface="Times New Roman" charset="0"/>
                <a:cs typeface="Times New Roman" charset="0"/>
              </a:rPr>
              <a:t>Howarth</a:t>
            </a:r>
            <a:r>
              <a:rPr lang="en-US" altLang="ko-KR" dirty="0">
                <a:latin typeface="Times New Roman" charset="0"/>
                <a:ea typeface="Times New Roman" charset="0"/>
                <a:cs typeface="Times New Roman" charset="0"/>
              </a:rPr>
              <a:t>, 2000; </a:t>
            </a:r>
            <a:r>
              <a:rPr lang="en-US" altLang="ko-KR" dirty="0" err="1">
                <a:latin typeface="Times New Roman" charset="0"/>
                <a:ea typeface="Times New Roman" charset="0"/>
                <a:cs typeface="Times New Roman" charset="0"/>
              </a:rPr>
              <a:t>Stanney</a:t>
            </a:r>
            <a:r>
              <a:rPr lang="en-US" altLang="ko-KR" dirty="0">
                <a:latin typeface="Times New Roman" charset="0"/>
                <a:ea typeface="Times New Roman" charset="0"/>
                <a:cs typeface="Times New Roman" charset="0"/>
              </a:rPr>
              <a:t>, Kennedy, Drexler, &amp; Harm, 1999). They reported that </a:t>
            </a:r>
            <a:r>
              <a:rPr lang="en-US" altLang="ko-KR" u="sng" dirty="0">
                <a:latin typeface="Times New Roman" charset="0"/>
                <a:ea typeface="Times New Roman" charset="0"/>
                <a:cs typeface="Times New Roman" charset="0"/>
              </a:rPr>
              <a:t>habituation did occur when virtual reality was repeatedly presented</a:t>
            </a:r>
            <a:r>
              <a:rPr lang="en-US" altLang="ko-KR" dirty="0">
                <a:latin typeface="Times New Roman" charset="0"/>
                <a:ea typeface="Times New Roman" charset="0"/>
                <a:cs typeface="Times New Roman" charset="0"/>
              </a:rPr>
              <a:t>.</a:t>
            </a:r>
            <a:endParaRPr lang="ko-KR" altLang="en-US" dirty="0">
              <a:latin typeface="Times New Roman" charset="0"/>
              <a:ea typeface="Times New Roman" charset="0"/>
              <a:cs typeface="Times New Roman" charset="0"/>
            </a:endParaRPr>
          </a:p>
        </p:txBody>
      </p:sp>
      <p:sp>
        <p:nvSpPr>
          <p:cNvPr id="14" name="TextBox 13"/>
          <p:cNvSpPr txBox="1"/>
          <p:nvPr/>
        </p:nvSpPr>
        <p:spPr>
          <a:xfrm>
            <a:off x="1600200" y="5207913"/>
            <a:ext cx="7239000" cy="430887"/>
          </a:xfrm>
          <a:prstGeom prst="rect">
            <a:avLst/>
          </a:prstGeom>
          <a:noFill/>
        </p:spPr>
        <p:txBody>
          <a:bodyPr wrap="square" rtlCol="0">
            <a:spAutoFit/>
          </a:bodyPr>
          <a:lstStyle/>
          <a:p>
            <a:pPr algn="r"/>
            <a:r>
              <a:rPr lang="en-US" altLang="ko-KR" sz="1100" dirty="0"/>
              <a:t>Kim, Y. Y., Kim, H. J., Kim, E. N., </a:t>
            </a:r>
            <a:r>
              <a:rPr lang="en-US" altLang="ko-KR" sz="1100" dirty="0" err="1"/>
              <a:t>Ko</a:t>
            </a:r>
            <a:r>
              <a:rPr lang="en-US" altLang="ko-KR" sz="1100" dirty="0"/>
              <a:t>, H. D., &amp; Kim, H. T. (2005). Characteristic changes in the physiological components of </a:t>
            </a:r>
            <a:r>
              <a:rPr lang="en-US" altLang="ko-KR" sz="1100" dirty="0" err="1"/>
              <a:t>cybersickness</a:t>
            </a:r>
            <a:r>
              <a:rPr lang="en-US" altLang="ko-KR" sz="1100" dirty="0"/>
              <a:t>. </a:t>
            </a:r>
            <a:r>
              <a:rPr lang="en-US" altLang="ko-KR" sz="1100" i="1" dirty="0"/>
              <a:t>Psychophysiology</a:t>
            </a:r>
            <a:r>
              <a:rPr lang="en-US" altLang="ko-KR" sz="1100" dirty="0"/>
              <a:t>, </a:t>
            </a:r>
            <a:r>
              <a:rPr lang="en-US" altLang="ko-KR" sz="1100" i="1" dirty="0"/>
              <a:t>42</a:t>
            </a:r>
            <a:r>
              <a:rPr lang="en-US" altLang="ko-KR" sz="1100" dirty="0"/>
              <a:t>(5), 616-625.</a:t>
            </a:r>
            <a:endParaRPr lang="ko-KR" altLang="en-US" sz="1100" dirty="0"/>
          </a:p>
        </p:txBody>
      </p:sp>
      <p:sp>
        <p:nvSpPr>
          <p:cNvPr id="3" name="TextBox 2"/>
          <p:cNvSpPr txBox="1"/>
          <p:nvPr/>
        </p:nvSpPr>
        <p:spPr>
          <a:xfrm>
            <a:off x="396240" y="2743200"/>
            <a:ext cx="8153400" cy="646331"/>
          </a:xfrm>
          <a:prstGeom prst="rect">
            <a:avLst/>
          </a:prstGeom>
          <a:noFill/>
        </p:spPr>
        <p:txBody>
          <a:bodyPr wrap="square" rtlCol="0">
            <a:spAutoFit/>
          </a:bodyPr>
          <a:lstStyle/>
          <a:p>
            <a:pPr marL="285750" lvl="0" indent="-285750">
              <a:buFont typeface="Arial" pitchFamily="34" charset="0"/>
              <a:buChar char="•"/>
            </a:pPr>
            <a:r>
              <a:rPr lang="en-US" altLang="ko-KR" b="1" dirty="0">
                <a:solidFill>
                  <a:srgbClr val="000000"/>
                </a:solidFill>
                <a:latin typeface="Times New Roman" charset="0"/>
                <a:ea typeface="Times New Roman" charset="0"/>
                <a:cs typeface="Times New Roman" charset="0"/>
              </a:rPr>
              <a:t>Exposure duration </a:t>
            </a:r>
            <a:r>
              <a:rPr lang="en-US" altLang="ko-KR" dirty="0">
                <a:solidFill>
                  <a:srgbClr val="000000"/>
                </a:solidFill>
                <a:latin typeface="Times New Roman" charset="0"/>
                <a:ea typeface="Times New Roman" charset="0"/>
                <a:cs typeface="Times New Roman" charset="0"/>
              </a:rPr>
              <a:t>is critical factors in simulator-sickness outcome. </a:t>
            </a:r>
            <a:r>
              <a:rPr lang="en-US" altLang="ko-KR" dirty="0" err="1">
                <a:solidFill>
                  <a:srgbClr val="000000"/>
                </a:solidFill>
                <a:latin typeface="Times New Roman" charset="0"/>
                <a:ea typeface="Times New Roman" charset="0"/>
                <a:cs typeface="Times New Roman" charset="0"/>
              </a:rPr>
              <a:t>Loger</a:t>
            </a:r>
            <a:r>
              <a:rPr lang="en-US" altLang="ko-KR" dirty="0">
                <a:solidFill>
                  <a:srgbClr val="000000"/>
                </a:solidFill>
                <a:latin typeface="Times New Roman" charset="0"/>
                <a:ea typeface="Times New Roman" charset="0"/>
                <a:cs typeface="Times New Roman" charset="0"/>
              </a:rPr>
              <a:t> exposure produce more symptoms and </a:t>
            </a:r>
            <a:r>
              <a:rPr lang="en-US" altLang="ko-KR" dirty="0" err="1">
                <a:solidFill>
                  <a:srgbClr val="000000"/>
                </a:solidFill>
                <a:latin typeface="Times New Roman" charset="0"/>
                <a:ea typeface="Times New Roman" charset="0"/>
                <a:cs typeface="Times New Roman" charset="0"/>
              </a:rPr>
              <a:t>totla</a:t>
            </a:r>
            <a:r>
              <a:rPr lang="en-US" altLang="ko-KR" dirty="0">
                <a:solidFill>
                  <a:srgbClr val="000000"/>
                </a:solidFill>
                <a:latin typeface="Times New Roman" charset="0"/>
                <a:ea typeface="Times New Roman" charset="0"/>
                <a:cs typeface="Times New Roman" charset="0"/>
              </a:rPr>
              <a:t> sickness score.</a:t>
            </a:r>
            <a:endParaRPr lang="ko-KR" altLang="en-US" dirty="0">
              <a:solidFill>
                <a:srgbClr val="000000"/>
              </a:solidFill>
              <a:latin typeface="Times New Roman" charset="0"/>
              <a:ea typeface="Times New Roman" charset="0"/>
              <a:cs typeface="Times New Roman" charset="0"/>
            </a:endParaRPr>
          </a:p>
        </p:txBody>
      </p:sp>
      <p:sp>
        <p:nvSpPr>
          <p:cNvPr id="7" name="TextBox 6"/>
          <p:cNvSpPr txBox="1"/>
          <p:nvPr/>
        </p:nvSpPr>
        <p:spPr>
          <a:xfrm>
            <a:off x="1371600" y="3497580"/>
            <a:ext cx="7239000" cy="600164"/>
          </a:xfrm>
          <a:prstGeom prst="rect">
            <a:avLst/>
          </a:prstGeom>
          <a:noFill/>
        </p:spPr>
        <p:txBody>
          <a:bodyPr wrap="square" rtlCol="0">
            <a:spAutoFit/>
          </a:bodyPr>
          <a:lstStyle/>
          <a:p>
            <a:pPr lvl="0" algn="r"/>
            <a:r>
              <a:rPr lang="en-US" altLang="ko-KR" sz="1100" dirty="0">
                <a:solidFill>
                  <a:srgbClr val="000000"/>
                </a:solidFill>
              </a:rPr>
              <a:t>Kennedy, R. S., </a:t>
            </a:r>
            <a:r>
              <a:rPr lang="en-US" altLang="ko-KR" sz="1100" dirty="0" err="1">
                <a:solidFill>
                  <a:srgbClr val="000000"/>
                </a:solidFill>
              </a:rPr>
              <a:t>Stanney</a:t>
            </a:r>
            <a:r>
              <a:rPr lang="en-US" altLang="ko-KR" sz="1100" dirty="0">
                <a:solidFill>
                  <a:srgbClr val="000000"/>
                </a:solidFill>
              </a:rPr>
              <a:t>, K. M., &amp; Dunlap, W. P. (2000). Duration and exposure to virtual environments: sickness curves during and across sessions. </a:t>
            </a:r>
            <a:r>
              <a:rPr lang="en-US" altLang="ko-KR" sz="1100" i="1" dirty="0">
                <a:solidFill>
                  <a:srgbClr val="000000"/>
                </a:solidFill>
              </a:rPr>
              <a:t>Presence: </a:t>
            </a:r>
            <a:r>
              <a:rPr lang="en-US" altLang="ko-KR" sz="1100" i="1" dirty="0" err="1">
                <a:solidFill>
                  <a:srgbClr val="000000"/>
                </a:solidFill>
              </a:rPr>
              <a:t>Teleoperators</a:t>
            </a:r>
            <a:r>
              <a:rPr lang="en-US" altLang="ko-KR" sz="1100" i="1" dirty="0">
                <a:solidFill>
                  <a:srgbClr val="000000"/>
                </a:solidFill>
              </a:rPr>
              <a:t> and virtual environments</a:t>
            </a:r>
            <a:r>
              <a:rPr lang="en-US" altLang="ko-KR" sz="1100" dirty="0">
                <a:solidFill>
                  <a:srgbClr val="000000"/>
                </a:solidFill>
              </a:rPr>
              <a:t>, </a:t>
            </a:r>
            <a:r>
              <a:rPr lang="en-US" altLang="ko-KR" sz="1100" i="1" dirty="0">
                <a:solidFill>
                  <a:srgbClr val="000000"/>
                </a:solidFill>
              </a:rPr>
              <a:t>9</a:t>
            </a:r>
            <a:r>
              <a:rPr lang="en-US" altLang="ko-KR" sz="1100" dirty="0">
                <a:solidFill>
                  <a:srgbClr val="000000"/>
                </a:solidFill>
              </a:rPr>
              <a:t>(5), 463-472.</a:t>
            </a:r>
            <a:endParaRPr lang="ko-KR" altLang="en-US" sz="1100" dirty="0">
              <a:solidFill>
                <a:srgbClr val="000000"/>
              </a:solidFill>
            </a:endParaRPr>
          </a:p>
        </p:txBody>
      </p:sp>
    </p:spTree>
    <p:extLst>
      <p:ext uri="{BB962C8B-B14F-4D97-AF65-F5344CB8AC3E}">
        <p14:creationId xmlns:p14="http://schemas.microsoft.com/office/powerpoint/2010/main" val="3811792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cs typeface="ＭＳ Ｐゴシック" pitchFamily="-84" charset="-128"/>
              </a:rPr>
              <a:t>Compliance with IEEE Standards Policies and Procedures</a:t>
            </a:r>
          </a:p>
        </p:txBody>
      </p:sp>
      <p:sp>
        <p:nvSpPr>
          <p:cNvPr id="17411" name="Text Box 4"/>
          <p:cNvSpPr>
            <a:spLocks noGrp="1" noChangeArrowheads="1"/>
          </p:cNvSpPr>
          <p:nvPr>
            <p:ph type="body" idx="1"/>
          </p:nvPr>
        </p:nvSpPr>
        <p:spPr>
          <a:xfrm>
            <a:off x="685800" y="1371600"/>
            <a:ext cx="7772400" cy="4572000"/>
          </a:xfrm>
          <a:solidFill>
            <a:srgbClr val="FFFFFF"/>
          </a:solidFill>
          <a:ln>
            <a:solidFill>
              <a:srgbClr val="000000"/>
            </a:solidFill>
          </a:ln>
        </p:spPr>
        <p:txBody>
          <a:bodyPr/>
          <a:lstStyle/>
          <a:p>
            <a:pPr eaLnBrk="1" hangingPunct="1">
              <a:lnSpc>
                <a:spcPct val="80000"/>
              </a:lnSpc>
            </a:pPr>
            <a:endParaRPr lang="en-US" altLang="ja-JP" sz="1200" dirty="0" smtClean="0">
              <a:cs typeface="ＭＳ Ｐゴシック" pitchFamily="-84" charset="-128"/>
            </a:endParaRPr>
          </a:p>
          <a:p>
            <a:pPr marL="0" indent="0" eaLnBrk="1" hangingPunct="1"/>
            <a:r>
              <a:rPr lang="en-US" sz="1200" b="1" dirty="0" err="1"/>
              <a:t>Subclause</a:t>
            </a:r>
            <a:r>
              <a:rPr lang="en-US" sz="1200" b="1" dirty="0"/>
              <a:t> 5.2.1 of the </a:t>
            </a:r>
            <a:r>
              <a:rPr lang="en-US" sz="1200" b="1" i="1" dirty="0"/>
              <a:t>IEEE-SA Standards Board Bylaws </a:t>
            </a:r>
            <a:r>
              <a:rPr lang="en-US" sz="12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200" b="1" dirty="0" smtClean="0">
              <a:cs typeface="ＭＳ Ｐゴシック" pitchFamily="-84" charset="-128"/>
            </a:endParaRPr>
          </a:p>
          <a:p>
            <a:pPr eaLnBrk="1" hangingPunct="1">
              <a:buFontTx/>
              <a:buChar char="•"/>
            </a:pPr>
            <a:endParaRPr lang="en-US" altLang="ja-JP" sz="1200" dirty="0">
              <a:cs typeface="ＭＳ Ｐゴシック" pitchFamily="-84" charset="-128"/>
            </a:endParaRPr>
          </a:p>
          <a:p>
            <a:pPr marL="0" indent="0" eaLnBrk="1" hangingPunct="1"/>
            <a:r>
              <a:rPr lang="en-US" altLang="ja-JP" sz="1200" dirty="0" smtClean="0">
                <a:cs typeface="ＭＳ Ｐゴシック" pitchFamily="-84" charset="-128"/>
              </a:rPr>
              <a:t>The contributor acknowledges and accepts that this contribution is subject to: </a:t>
            </a:r>
          </a:p>
          <a:p>
            <a:pPr eaLnBrk="1" hangingPunct="1">
              <a:buFontTx/>
              <a:buChar char="•"/>
            </a:pPr>
            <a:r>
              <a:rPr lang="en-US" altLang="ja-JP" sz="1200" dirty="0" smtClean="0">
                <a:cs typeface="ＭＳ Ｐゴシック" pitchFamily="-84" charset="-128"/>
              </a:rPr>
              <a:t>The IEEE Standards copyright policy as stated in the </a:t>
            </a:r>
            <a:r>
              <a:rPr lang="en-US" altLang="ja-JP" sz="1200" i="1" dirty="0" smtClean="0">
                <a:cs typeface="ＭＳ Ｐゴシック" pitchFamily="-84" charset="-128"/>
              </a:rPr>
              <a:t>IEEE-SA Standards Board Bylaws</a:t>
            </a:r>
            <a:r>
              <a:rPr lang="en-US" altLang="ja-JP" sz="1200" dirty="0" smtClean="0">
                <a:cs typeface="ＭＳ Ｐゴシック" pitchFamily="-84" charset="-128"/>
              </a:rPr>
              <a:t>, section 7, </a:t>
            </a:r>
            <a:r>
              <a:rPr lang="en-US" altLang="ja-JP" sz="1200" dirty="0" smtClean="0">
                <a:cs typeface="ＭＳ Ｐゴシック" pitchFamily="-84" charset="-128"/>
                <a:hlinkClick r:id="rId2"/>
              </a:rPr>
              <a:t>http://standards.ieee.org/develop/policies/bylaws/sect6-7.html#7</a:t>
            </a:r>
            <a:r>
              <a:rPr lang="en-US" altLang="ja-JP" sz="1200" dirty="0" smtClean="0">
                <a:cs typeface="ＭＳ Ｐゴシック" pitchFamily="-84" charset="-128"/>
              </a:rPr>
              <a:t>, and the </a:t>
            </a:r>
            <a:r>
              <a:rPr lang="en-US" altLang="ja-JP" sz="1200" i="1" dirty="0" smtClean="0">
                <a:cs typeface="ＭＳ Ｐゴシック" pitchFamily="-84" charset="-128"/>
              </a:rPr>
              <a:t>IEEE-SA Standards </a:t>
            </a:r>
            <a:r>
              <a:rPr lang="en-US" altLang="ja-JP" sz="1200" i="1" dirty="0">
                <a:cs typeface="ＭＳ Ｐゴシック" pitchFamily="-84" charset="-128"/>
              </a:rPr>
              <a:t>Board Operations Manual</a:t>
            </a:r>
            <a:r>
              <a:rPr lang="en-US" altLang="ja-JP" sz="1200" dirty="0">
                <a:cs typeface="ＭＳ Ｐゴシック" pitchFamily="-84" charset="-128"/>
              </a:rPr>
              <a:t>, section 6.1, http://standards.ieee.org/develop/policies/opman/sect6.html</a:t>
            </a:r>
            <a:endParaRPr lang="en-US" altLang="ja-JP" sz="1200" dirty="0" smtClean="0">
              <a:cs typeface="ＭＳ Ｐゴシック" pitchFamily="-84" charset="-128"/>
            </a:endParaRPr>
          </a:p>
          <a:p>
            <a:pPr eaLnBrk="1" hangingPunct="1">
              <a:buFontTx/>
              <a:buChar char="•"/>
            </a:pPr>
            <a:r>
              <a:rPr lang="en-US" altLang="ja-JP" sz="1200" dirty="0" smtClean="0">
                <a:cs typeface="ＭＳ Ｐゴシック" pitchFamily="-84" charset="-128"/>
              </a:rPr>
              <a:t>The IEEE Standards patent policy as stated in the </a:t>
            </a:r>
            <a:r>
              <a:rPr lang="en-US" altLang="ja-JP" sz="1200" i="1" dirty="0" smtClean="0">
                <a:cs typeface="ＭＳ Ｐゴシック" pitchFamily="-84" charset="-128"/>
              </a:rPr>
              <a:t>IEEE-SA Standards Board Bylaws</a:t>
            </a:r>
            <a:r>
              <a:rPr lang="en-US" altLang="ja-JP" sz="1200" dirty="0" smtClean="0">
                <a:cs typeface="ＭＳ Ｐゴシック" pitchFamily="-84" charset="-128"/>
              </a:rPr>
              <a:t>, section 6, </a:t>
            </a:r>
            <a:r>
              <a:rPr lang="en-US" altLang="ja-JP" sz="1200" dirty="0" smtClean="0">
                <a:cs typeface="ＭＳ Ｐゴシック" pitchFamily="-84" charset="-128"/>
                <a:hlinkClick r:id="rId3"/>
              </a:rPr>
              <a:t>http://standards.ieee.org/guides/bylaws/sect6-7.html#6</a:t>
            </a:r>
            <a:r>
              <a:rPr lang="en-US" altLang="ja-JP" sz="1200" dirty="0" smtClean="0">
                <a:cs typeface="ＭＳ Ｐゴシック" pitchFamily="-84" charset="-128"/>
              </a:rPr>
              <a:t>, </a:t>
            </a:r>
            <a:r>
              <a:rPr lang="en-US" altLang="ja-JP" sz="1200" dirty="0">
                <a:cs typeface="ＭＳ Ｐゴシック" pitchFamily="-84" charset="-128"/>
              </a:rPr>
              <a:t>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a:t>
            </a:r>
            <a:r>
              <a:rPr lang="en-US" altLang="ja-JP" sz="1200" dirty="0" smtClean="0">
                <a:cs typeface="ＭＳ Ｐゴシック" pitchFamily="-84" charset="-128"/>
              </a:rPr>
              <a:t>6.3, </a:t>
            </a:r>
            <a:r>
              <a:rPr lang="en-US" altLang="ja-JP" sz="1200" dirty="0">
                <a:cs typeface="ＭＳ Ｐゴシック" pitchFamily="-84" charset="-128"/>
              </a:rPr>
              <a:t>http://standards.ieee.org/develop/policies/opman/sect6.html</a:t>
            </a:r>
          </a:p>
          <a:p>
            <a:pPr eaLnBrk="1" hangingPunct="1">
              <a:buFontTx/>
              <a:buChar char="•"/>
            </a:pPr>
            <a:endParaRPr lang="en-US" sz="1200" dirty="0" smtClean="0">
              <a:cs typeface="ＭＳ Ｐゴシック" pitchFamily="-84" charset="-128"/>
            </a:endParaRPr>
          </a:p>
        </p:txBody>
      </p:sp>
      <p:sp>
        <p:nvSpPr>
          <p:cNvPr id="17412" name="Slide Number Placeholder 6"/>
          <p:cNvSpPr>
            <a:spLocks noGrp="1"/>
          </p:cNvSpPr>
          <p:nvPr>
            <p:ph type="sldNum" sz="quarter" idx="12"/>
          </p:nvPr>
        </p:nvSpPr>
        <p:spPr>
          <a:noFill/>
        </p:spPr>
        <p:txBody>
          <a:bodyPr/>
          <a:lstStyle/>
          <a:p>
            <a:fld id="{DFBEED3A-6D63-9244-B6A1-DC72C373F3D9}" type="slidenum">
              <a:rPr lang="en-US"/>
              <a:pPr/>
              <a:t>2</a:t>
            </a:fld>
            <a:endParaRPr lang="en-US" sz="1400">
              <a:latin typeface="Myriad Pro"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Human Factors </a:t>
            </a:r>
            <a:r>
              <a:rPr lang="en-US" dirty="0" smtClean="0"/>
              <a:t>Matter </a:t>
            </a:r>
            <a:r>
              <a:rPr lang="en-US" dirty="0" smtClean="0"/>
              <a:t>•</a:t>
            </a:r>
            <a:r>
              <a:rPr lang="en-US" dirty="0">
                <a:solidFill>
                  <a:srgbClr val="000000"/>
                </a:solidFill>
              </a:rPr>
              <a:t> </a:t>
            </a:r>
            <a:r>
              <a:rPr lang="en-US" dirty="0" smtClean="0">
                <a:solidFill>
                  <a:srgbClr val="000000"/>
                </a:solidFill>
              </a:rPr>
              <a:t>•</a:t>
            </a:r>
            <a:r>
              <a:rPr lang="en-US" dirty="0">
                <a:solidFill>
                  <a:srgbClr val="000000"/>
                </a:solidFill>
              </a:rPr>
              <a:t> </a:t>
            </a:r>
            <a:r>
              <a:rPr lang="en-US" dirty="0" smtClean="0">
                <a:solidFill>
                  <a:srgbClr val="000000"/>
                </a:solidFill>
              </a:rPr>
              <a:t>•</a:t>
            </a:r>
            <a:r>
              <a:rPr lang="en-US" altLang="ko-KR" dirty="0">
                <a:solidFill>
                  <a:srgbClr val="000000"/>
                </a:solidFill>
              </a:rPr>
              <a:t> </a:t>
            </a:r>
            <a:r>
              <a:rPr lang="en-US" altLang="ko-KR" dirty="0" smtClean="0">
                <a:solidFill>
                  <a:srgbClr val="000000"/>
                </a:solidFill>
              </a:rPr>
              <a:t>•</a:t>
            </a:r>
            <a:r>
              <a:rPr lang="en-US" altLang="ko-KR" dirty="0">
                <a:solidFill>
                  <a:srgbClr val="000000"/>
                </a:solidFill>
              </a:rPr>
              <a:t> •</a:t>
            </a:r>
            <a:endParaRPr lang="en-US" dirty="0"/>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20</a:t>
            </a:fld>
            <a:endParaRPr lang="en-US" sz="1400">
              <a:latin typeface="Myriad Pro" charset="0"/>
            </a:endParaRPr>
          </a:p>
        </p:txBody>
      </p:sp>
      <p:sp>
        <p:nvSpPr>
          <p:cNvPr id="11" name="TextBox 10"/>
          <p:cNvSpPr txBox="1"/>
          <p:nvPr/>
        </p:nvSpPr>
        <p:spPr>
          <a:xfrm>
            <a:off x="381000" y="2895600"/>
            <a:ext cx="8458200" cy="923330"/>
          </a:xfrm>
          <a:prstGeom prst="rect">
            <a:avLst/>
          </a:prstGeom>
          <a:noFill/>
        </p:spPr>
        <p:txBody>
          <a:bodyPr wrap="square" rtlCol="0">
            <a:spAutoFit/>
          </a:bodyPr>
          <a:lstStyle/>
          <a:p>
            <a:pPr marL="285750" indent="-285750">
              <a:buFont typeface="Arial" pitchFamily="34" charset="0"/>
              <a:buChar char="•"/>
            </a:pPr>
            <a:r>
              <a:rPr lang="en-US" altLang="ko-KR" dirty="0" smtClean="0">
                <a:latin typeface="Times New Roman" charset="0"/>
                <a:ea typeface="Times New Roman" charset="0"/>
                <a:cs typeface="Times New Roman" charset="0"/>
              </a:rPr>
              <a:t>“</a:t>
            </a:r>
            <a:r>
              <a:rPr lang="en-US" altLang="ko-KR" b="1" dirty="0">
                <a:latin typeface="Times New Roman" charset="0"/>
                <a:ea typeface="Times New Roman" charset="0"/>
                <a:cs typeface="Times New Roman" charset="0"/>
              </a:rPr>
              <a:t>T</a:t>
            </a:r>
            <a:r>
              <a:rPr lang="en-US" altLang="ko-KR" b="1" dirty="0" smtClean="0">
                <a:latin typeface="Times New Roman" charset="0"/>
                <a:ea typeface="Times New Roman" charset="0"/>
                <a:cs typeface="Times New Roman" charset="0"/>
              </a:rPr>
              <a:t>he postural instability </a:t>
            </a:r>
            <a:r>
              <a:rPr lang="en-US" altLang="ko-KR" dirty="0" smtClean="0">
                <a:latin typeface="Times New Roman" charset="0"/>
                <a:ea typeface="Times New Roman" charset="0"/>
                <a:cs typeface="Times New Roman" charset="0"/>
              </a:rPr>
              <a:t>theory states that the cause of motion sickness and </a:t>
            </a:r>
            <a:r>
              <a:rPr lang="en-US" altLang="ko-KR" dirty="0" err="1" smtClean="0">
                <a:latin typeface="Times New Roman" charset="0"/>
                <a:ea typeface="Times New Roman" charset="0"/>
                <a:cs typeface="Times New Roman" charset="0"/>
              </a:rPr>
              <a:t>cybersickness</a:t>
            </a:r>
            <a:r>
              <a:rPr lang="en-US" altLang="ko-KR" dirty="0" smtClean="0">
                <a:latin typeface="Times New Roman" charset="0"/>
                <a:ea typeface="Times New Roman" charset="0"/>
                <a:cs typeface="Times New Roman" charset="0"/>
              </a:rPr>
              <a:t> is prolonged postural instability.” In numerous studies, postural instability is correlated with </a:t>
            </a:r>
            <a:r>
              <a:rPr lang="en-US" altLang="ko-KR" dirty="0" err="1" smtClean="0">
                <a:latin typeface="Times New Roman" charset="0"/>
                <a:ea typeface="Times New Roman" charset="0"/>
                <a:cs typeface="Times New Roman" charset="0"/>
              </a:rPr>
              <a:t>cybersickness</a:t>
            </a:r>
            <a:endParaRPr lang="ko-KR" altLang="en-US" dirty="0">
              <a:latin typeface="Times New Roman" charset="0"/>
              <a:ea typeface="Times New Roman" charset="0"/>
              <a:cs typeface="Times New Roman" charset="0"/>
            </a:endParaRPr>
          </a:p>
        </p:txBody>
      </p:sp>
      <p:sp>
        <p:nvSpPr>
          <p:cNvPr id="12" name="TextBox 11"/>
          <p:cNvSpPr txBox="1"/>
          <p:nvPr/>
        </p:nvSpPr>
        <p:spPr>
          <a:xfrm>
            <a:off x="2362200" y="3886200"/>
            <a:ext cx="6477000" cy="430887"/>
          </a:xfrm>
          <a:prstGeom prst="rect">
            <a:avLst/>
          </a:prstGeom>
          <a:noFill/>
        </p:spPr>
        <p:txBody>
          <a:bodyPr wrap="square" rtlCol="0">
            <a:spAutoFit/>
          </a:bodyPr>
          <a:lstStyle/>
          <a:p>
            <a:pPr algn="r"/>
            <a:r>
              <a:rPr lang="en-US" altLang="ko-KR" sz="1100" dirty="0" err="1"/>
              <a:t>LaViola</a:t>
            </a:r>
            <a:r>
              <a:rPr lang="en-US" altLang="ko-KR" sz="1100" dirty="0"/>
              <a:t> </a:t>
            </a:r>
            <a:r>
              <a:rPr lang="en-US" altLang="ko-KR" sz="1100" dirty="0" err="1"/>
              <a:t>Jr</a:t>
            </a:r>
            <a:r>
              <a:rPr lang="en-US" altLang="ko-KR" sz="1100" dirty="0"/>
              <a:t>, J. J. (2000). A discussion of </a:t>
            </a:r>
            <a:r>
              <a:rPr lang="en-US" altLang="ko-KR" sz="1100" dirty="0" err="1"/>
              <a:t>cybersickness</a:t>
            </a:r>
            <a:r>
              <a:rPr lang="en-US" altLang="ko-KR" sz="1100" dirty="0"/>
              <a:t> in virtual environments. </a:t>
            </a:r>
            <a:r>
              <a:rPr lang="en-US" altLang="ko-KR" sz="1100" i="1" dirty="0"/>
              <a:t>ACM SIGCHI Bulletin</a:t>
            </a:r>
            <a:r>
              <a:rPr lang="en-US" altLang="ko-KR" sz="1100" dirty="0"/>
              <a:t>, </a:t>
            </a:r>
            <a:r>
              <a:rPr lang="en-US" altLang="ko-KR" sz="1100" i="1" dirty="0"/>
              <a:t>32</a:t>
            </a:r>
            <a:r>
              <a:rPr lang="en-US" altLang="ko-KR" sz="1100" dirty="0"/>
              <a:t>(1), 47-56.</a:t>
            </a:r>
            <a:endParaRPr lang="ko-KR" altLang="en-US" sz="1100" dirty="0"/>
          </a:p>
        </p:txBody>
      </p:sp>
      <p:sp>
        <p:nvSpPr>
          <p:cNvPr id="13" name="TextBox 12"/>
          <p:cNvSpPr txBox="1"/>
          <p:nvPr/>
        </p:nvSpPr>
        <p:spPr>
          <a:xfrm>
            <a:off x="381000" y="1447800"/>
            <a:ext cx="8458200" cy="646331"/>
          </a:xfrm>
          <a:prstGeom prst="rect">
            <a:avLst/>
          </a:prstGeom>
          <a:noFill/>
        </p:spPr>
        <p:txBody>
          <a:bodyPr wrap="square" rtlCol="0">
            <a:spAutoFit/>
          </a:bodyPr>
          <a:lstStyle/>
          <a:p>
            <a:pPr marL="285750" indent="-285750">
              <a:buFont typeface="Arial" pitchFamily="34" charset="0"/>
              <a:buChar char="•"/>
            </a:pPr>
            <a:r>
              <a:rPr lang="en-US" altLang="ko-KR" b="1" dirty="0" smtClean="0">
                <a:latin typeface="Times New Roman" charset="0"/>
                <a:ea typeface="Times New Roman" charset="0"/>
                <a:cs typeface="Times New Roman" charset="0"/>
              </a:rPr>
              <a:t>Past history </a:t>
            </a:r>
            <a:r>
              <a:rPr lang="en-US" altLang="ko-KR" dirty="0" smtClean="0">
                <a:latin typeface="Times New Roman" charset="0"/>
                <a:ea typeface="Times New Roman" charset="0"/>
                <a:cs typeface="Times New Roman" charset="0"/>
              </a:rPr>
              <a:t>of motion sickness and video game (real-world task) have the best </a:t>
            </a:r>
            <a:r>
              <a:rPr lang="en-US" altLang="ko-KR" u="sng" dirty="0" smtClean="0">
                <a:latin typeface="Times New Roman" charset="0"/>
                <a:ea typeface="Times New Roman" charset="0"/>
                <a:cs typeface="Times New Roman" charset="0"/>
              </a:rPr>
              <a:t>predictive power of </a:t>
            </a:r>
            <a:r>
              <a:rPr lang="en-US" altLang="ko-KR" u="sng" dirty="0" err="1" smtClean="0">
                <a:latin typeface="Times New Roman" charset="0"/>
                <a:ea typeface="Times New Roman" charset="0"/>
                <a:cs typeface="Times New Roman" charset="0"/>
              </a:rPr>
              <a:t>cybersickness</a:t>
            </a:r>
            <a:endParaRPr lang="ko-KR" altLang="en-US" u="sng" dirty="0">
              <a:latin typeface="Times New Roman" charset="0"/>
              <a:ea typeface="Times New Roman" charset="0"/>
              <a:cs typeface="Times New Roman" charset="0"/>
            </a:endParaRPr>
          </a:p>
        </p:txBody>
      </p:sp>
      <p:sp>
        <p:nvSpPr>
          <p:cNvPr id="14" name="TextBox 13"/>
          <p:cNvSpPr txBox="1"/>
          <p:nvPr/>
        </p:nvSpPr>
        <p:spPr>
          <a:xfrm>
            <a:off x="2590800" y="2138318"/>
            <a:ext cx="6248400" cy="600164"/>
          </a:xfrm>
          <a:prstGeom prst="rect">
            <a:avLst/>
          </a:prstGeom>
          <a:noFill/>
        </p:spPr>
        <p:txBody>
          <a:bodyPr wrap="square" rtlCol="0">
            <a:spAutoFit/>
          </a:bodyPr>
          <a:lstStyle/>
          <a:p>
            <a:pPr algn="r"/>
            <a:r>
              <a:rPr lang="en-US" altLang="ko-KR" sz="1100" dirty="0" err="1"/>
              <a:t>Rebenitsch</a:t>
            </a:r>
            <a:r>
              <a:rPr lang="en-US" altLang="ko-KR" sz="1100" dirty="0"/>
              <a:t>, L., &amp; Owen, C. (2014, October). Individual variation in susceptibility to </a:t>
            </a:r>
            <a:r>
              <a:rPr lang="en-US" altLang="ko-KR" sz="1100" dirty="0" err="1"/>
              <a:t>cybersickness</a:t>
            </a:r>
            <a:r>
              <a:rPr lang="en-US" altLang="ko-KR" sz="1100" dirty="0"/>
              <a:t>. In </a:t>
            </a:r>
            <a:r>
              <a:rPr lang="en-US" altLang="ko-KR" sz="1100" i="1" dirty="0"/>
              <a:t>Proceedings of the 27th annual ACM symposium on User interface software and technology</a:t>
            </a:r>
            <a:r>
              <a:rPr lang="en-US" altLang="ko-KR" sz="1100" dirty="0"/>
              <a:t> (pp. 309-317). ACM.</a:t>
            </a:r>
            <a:endParaRPr lang="ko-KR" altLang="en-US" sz="1100" dirty="0"/>
          </a:p>
        </p:txBody>
      </p:sp>
      <p:sp>
        <p:nvSpPr>
          <p:cNvPr id="15" name="TextBox 14"/>
          <p:cNvSpPr txBox="1"/>
          <p:nvPr/>
        </p:nvSpPr>
        <p:spPr>
          <a:xfrm>
            <a:off x="381000" y="4419600"/>
            <a:ext cx="8458200" cy="646331"/>
          </a:xfrm>
          <a:prstGeom prst="rect">
            <a:avLst/>
          </a:prstGeom>
          <a:noFill/>
        </p:spPr>
        <p:txBody>
          <a:bodyPr wrap="square" rtlCol="0">
            <a:spAutoFit/>
          </a:bodyPr>
          <a:lstStyle/>
          <a:p>
            <a:pPr marL="285750" indent="-285750">
              <a:buFont typeface="Arial" pitchFamily="34" charset="0"/>
              <a:buChar char="•"/>
            </a:pPr>
            <a:r>
              <a:rPr lang="en-US" altLang="ko-KR" b="1" dirty="0" smtClean="0">
                <a:latin typeface="Times New Roman" charset="0"/>
                <a:ea typeface="Times New Roman" charset="0"/>
                <a:cs typeface="Times New Roman" charset="0"/>
              </a:rPr>
              <a:t>Flicker can cause eye fatigue</a:t>
            </a:r>
            <a:r>
              <a:rPr lang="en-US" altLang="ko-KR" dirty="0" smtClean="0">
                <a:latin typeface="Times New Roman" charset="0"/>
                <a:ea typeface="Times New Roman" charset="0"/>
                <a:cs typeface="Times New Roman" charset="0"/>
              </a:rPr>
              <a:t>, and it is related to </a:t>
            </a:r>
            <a:r>
              <a:rPr lang="en-US" altLang="ko-KR" dirty="0" err="1" smtClean="0">
                <a:latin typeface="Times New Roman" charset="0"/>
                <a:ea typeface="Times New Roman" charset="0"/>
                <a:cs typeface="Times New Roman" charset="0"/>
              </a:rPr>
              <a:t>cybersickness</a:t>
            </a:r>
            <a:r>
              <a:rPr lang="en-US" altLang="ko-KR" dirty="0" smtClean="0">
                <a:latin typeface="Times New Roman" charset="0"/>
                <a:ea typeface="Times New Roman" charset="0"/>
                <a:cs typeface="Times New Roman" charset="0"/>
              </a:rPr>
              <a:t> in FOV aspects.</a:t>
            </a:r>
          </a:p>
          <a:p>
            <a:r>
              <a:rPr lang="en-US" altLang="ko-KR" dirty="0" smtClean="0">
                <a:latin typeface="Times New Roman" charset="0"/>
                <a:ea typeface="Times New Roman" charset="0"/>
                <a:cs typeface="Times New Roman" charset="0"/>
              </a:rPr>
              <a:t> </a:t>
            </a:r>
            <a:endParaRPr lang="ko-KR" altLang="en-US" dirty="0">
              <a:latin typeface="Times New Roman" charset="0"/>
              <a:ea typeface="Times New Roman" charset="0"/>
              <a:cs typeface="Times New Roman" charset="0"/>
            </a:endParaRPr>
          </a:p>
        </p:txBody>
      </p:sp>
      <p:sp>
        <p:nvSpPr>
          <p:cNvPr id="16" name="TextBox 15"/>
          <p:cNvSpPr txBox="1"/>
          <p:nvPr/>
        </p:nvSpPr>
        <p:spPr>
          <a:xfrm>
            <a:off x="2362200" y="4953000"/>
            <a:ext cx="6477000" cy="600164"/>
          </a:xfrm>
          <a:prstGeom prst="rect">
            <a:avLst/>
          </a:prstGeom>
          <a:noFill/>
        </p:spPr>
        <p:txBody>
          <a:bodyPr wrap="square" rtlCol="0">
            <a:spAutoFit/>
          </a:bodyPr>
          <a:lstStyle/>
          <a:p>
            <a:pPr algn="r"/>
            <a:r>
              <a:rPr lang="en-US" altLang="ko-KR" sz="1100" dirty="0"/>
              <a:t>K. Harwood and P. Foley. Temporal Resolution: An Insight into the Video Display Terminal (VDT) "</a:t>
            </a:r>
            <a:r>
              <a:rPr lang="en-US" altLang="ko-KR" sz="1100" dirty="0" err="1"/>
              <a:t>Problem".Human</a:t>
            </a:r>
            <a:r>
              <a:rPr lang="en-US" altLang="ko-KR" sz="1100" dirty="0"/>
              <a:t> Factors, 29(4):447-452, </a:t>
            </a:r>
            <a:r>
              <a:rPr lang="en-US" altLang="ko-KR" sz="1100" dirty="0" smtClean="0"/>
              <a:t>1987</a:t>
            </a:r>
          </a:p>
          <a:p>
            <a:pPr algn="r"/>
            <a:r>
              <a:rPr lang="en-US" altLang="ko-KR" sz="1100" dirty="0" smtClean="0"/>
              <a:t>. </a:t>
            </a:r>
            <a:endParaRPr lang="ko-KR" altLang="en-US" sz="1100" dirty="0"/>
          </a:p>
        </p:txBody>
      </p:sp>
      <p:sp>
        <p:nvSpPr>
          <p:cNvPr id="3" name="TextBox 2"/>
          <p:cNvSpPr txBox="1"/>
          <p:nvPr/>
        </p:nvSpPr>
        <p:spPr>
          <a:xfrm>
            <a:off x="685800" y="5553164"/>
            <a:ext cx="5410200" cy="369332"/>
          </a:xfrm>
          <a:prstGeom prst="rect">
            <a:avLst/>
          </a:prstGeom>
          <a:noFill/>
        </p:spPr>
        <p:txBody>
          <a:bodyPr wrap="square" rtlCol="0">
            <a:spAutoFit/>
          </a:bodyPr>
          <a:lstStyle/>
          <a:p>
            <a:r>
              <a:rPr lang="en-US" b="1" i="1" dirty="0" smtClean="0"/>
              <a:t>And more human factors…</a:t>
            </a:r>
            <a:endParaRPr lang="en-US" b="1" i="1" dirty="0"/>
          </a:p>
        </p:txBody>
      </p:sp>
    </p:spTree>
    <p:extLst>
      <p:ext uri="{BB962C8B-B14F-4D97-AF65-F5344CB8AC3E}">
        <p14:creationId xmlns:p14="http://schemas.microsoft.com/office/powerpoint/2010/main" val="486114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81000" y="381000"/>
            <a:ext cx="8077200" cy="560429"/>
          </a:xfrm>
        </p:spPr>
        <p:txBody>
          <a:bodyPr/>
          <a:lstStyle/>
          <a:p>
            <a:pPr algn="ctr"/>
            <a:r>
              <a:rPr lang="en-US" kern="1200" dirty="0">
                <a:solidFill>
                  <a:prstClr val="black"/>
                </a:solidFill>
                <a:ea typeface="+mn-ea"/>
                <a:cs typeface="+mn-cs"/>
              </a:rPr>
              <a:t>Examining V</a:t>
            </a:r>
            <a:r>
              <a:rPr lang="en-US" kern="1200" dirty="0" smtClean="0">
                <a:solidFill>
                  <a:prstClr val="black"/>
                </a:solidFill>
                <a:ea typeface="+mn-ea"/>
                <a:cs typeface="+mn-cs"/>
              </a:rPr>
              <a:t>alidity of Questionnaires</a:t>
            </a:r>
            <a:endParaRPr lang="en-US" dirty="0"/>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21</a:t>
            </a:fld>
            <a:endParaRPr lang="en-US" sz="1400">
              <a:latin typeface="Myriad Pro"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4800" y="1219200"/>
            <a:ext cx="4343401" cy="441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71600"/>
            <a:ext cx="3991434" cy="403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5562600"/>
            <a:ext cx="8229600" cy="523220"/>
          </a:xfrm>
          <a:prstGeom prst="rect">
            <a:avLst/>
          </a:prstGeom>
          <a:noFill/>
        </p:spPr>
        <p:txBody>
          <a:bodyPr wrap="square" rtlCol="0">
            <a:spAutoFit/>
          </a:bodyPr>
          <a:lstStyle/>
          <a:p>
            <a:r>
              <a:rPr lang="en-US" sz="1400" dirty="0"/>
              <a:t>Minimizing cyber sickness in head mounted </a:t>
            </a:r>
            <a:r>
              <a:rPr lang="en-US" sz="1400" dirty="0" smtClean="0"/>
              <a:t>display systems</a:t>
            </a:r>
            <a:r>
              <a:rPr lang="en-US" sz="1400" dirty="0"/>
              <a:t>: design guidelines and </a:t>
            </a:r>
            <a:r>
              <a:rPr lang="en-US" sz="1400" dirty="0" smtClean="0"/>
              <a:t>applications (2016). Thiago </a:t>
            </a:r>
            <a:r>
              <a:rPr lang="en-US" sz="1400" dirty="0"/>
              <a:t>M. </a:t>
            </a:r>
            <a:r>
              <a:rPr lang="en-US" sz="1400" dirty="0" smtClean="0"/>
              <a:t>Porcino etc.</a:t>
            </a:r>
            <a:endParaRPr lang="en-US" sz="1400" dirty="0"/>
          </a:p>
        </p:txBody>
      </p:sp>
    </p:spTree>
    <p:extLst>
      <p:ext uri="{BB962C8B-B14F-4D97-AF65-F5344CB8AC3E}">
        <p14:creationId xmlns:p14="http://schemas.microsoft.com/office/powerpoint/2010/main" val="199149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ctr"/>
            <a:r>
              <a:rPr lang="en-US" dirty="0" smtClean="0"/>
              <a:t>Standardization of Terms</a:t>
            </a:r>
            <a:endParaRPr lang="en-US" dirty="0"/>
          </a:p>
        </p:txBody>
      </p:sp>
      <p:sp>
        <p:nvSpPr>
          <p:cNvPr id="3" name="내용 개체 틀 2"/>
          <p:cNvSpPr>
            <a:spLocks noGrp="1"/>
          </p:cNvSpPr>
          <p:nvPr>
            <p:ph idx="1"/>
          </p:nvPr>
        </p:nvSpPr>
        <p:spPr/>
        <p:txBody>
          <a:bodyPr/>
          <a:lstStyle/>
          <a:p>
            <a:pPr>
              <a:buFont typeface="Arial" panose="020B0604020202020204" pitchFamily="34" charset="0"/>
              <a:buChar char="•"/>
            </a:pPr>
            <a:r>
              <a:rPr lang="en-US" sz="2200" dirty="0" smtClean="0">
                <a:latin typeface="Times New Roman" charset="0"/>
                <a:ea typeface="Times New Roman" charset="0"/>
                <a:cs typeface="Times New Roman" charset="0"/>
              </a:rPr>
              <a:t>VR motion sickness</a:t>
            </a:r>
          </a:p>
          <a:p>
            <a:pPr>
              <a:buFont typeface="Arial" panose="020B0604020202020204" pitchFamily="34" charset="0"/>
              <a:buChar char="•"/>
            </a:pPr>
            <a:r>
              <a:rPr lang="en-US" sz="2200" dirty="0" smtClean="0">
                <a:latin typeface="Times New Roman" charset="0"/>
                <a:ea typeface="Times New Roman" charset="0"/>
                <a:cs typeface="Times New Roman" charset="0"/>
              </a:rPr>
              <a:t>Simulation sickness</a:t>
            </a:r>
          </a:p>
          <a:p>
            <a:pPr>
              <a:buFont typeface="Arial" panose="020B0604020202020204" pitchFamily="34" charset="0"/>
              <a:buChar char="•"/>
            </a:pPr>
            <a:r>
              <a:rPr lang="en-US" sz="2200" dirty="0" smtClean="0">
                <a:latin typeface="Times New Roman" charset="0"/>
                <a:ea typeface="Times New Roman" charset="0"/>
                <a:cs typeface="Times New Roman" charset="0"/>
              </a:rPr>
              <a:t>Stimulator sickness</a:t>
            </a:r>
          </a:p>
          <a:p>
            <a:pPr>
              <a:buFont typeface="Arial" panose="020B0604020202020204" pitchFamily="34" charset="0"/>
              <a:buChar char="•"/>
            </a:pPr>
            <a:r>
              <a:rPr lang="en-US" sz="2200" dirty="0" err="1" smtClean="0">
                <a:latin typeface="Times New Roman" charset="0"/>
                <a:ea typeface="Times New Roman" charset="0"/>
                <a:cs typeface="Times New Roman" charset="0"/>
              </a:rPr>
              <a:t>Cybersickness</a:t>
            </a:r>
            <a:endParaRPr lang="en-US" sz="2200" dirty="0" smtClean="0">
              <a:latin typeface="Times New Roman" charset="0"/>
              <a:ea typeface="Times New Roman" charset="0"/>
              <a:cs typeface="Times New Roman" charset="0"/>
            </a:endParaRPr>
          </a:p>
          <a:p>
            <a:pPr>
              <a:buFont typeface="Arial" panose="020B0604020202020204" pitchFamily="34" charset="0"/>
              <a:buChar char="•"/>
            </a:pPr>
            <a:r>
              <a:rPr lang="en-US" sz="2200" dirty="0" smtClean="0">
                <a:latin typeface="Times New Roman" charset="0"/>
                <a:ea typeface="Times New Roman" charset="0"/>
                <a:cs typeface="Times New Roman" charset="0"/>
              </a:rPr>
              <a:t>Visually induced motion sickness (VIMS)</a:t>
            </a:r>
          </a:p>
          <a:p>
            <a:pPr>
              <a:buFont typeface="Arial" panose="020B0604020202020204" pitchFamily="34" charset="0"/>
              <a:buChar char="•"/>
            </a:pPr>
            <a:r>
              <a:rPr lang="en-US" sz="2200" dirty="0" smtClean="0">
                <a:latin typeface="Times New Roman" charset="0"/>
                <a:ea typeface="Times New Roman" charset="0"/>
                <a:cs typeface="Times New Roman" charset="0"/>
              </a:rPr>
              <a:t>Motion sickness has been shown to be different from </a:t>
            </a:r>
            <a:r>
              <a:rPr lang="en-US" sz="2200" dirty="0" err="1" smtClean="0">
                <a:latin typeface="Times New Roman" charset="0"/>
                <a:ea typeface="Times New Roman" charset="0"/>
                <a:cs typeface="Times New Roman" charset="0"/>
              </a:rPr>
              <a:t>cybersickness</a:t>
            </a:r>
            <a:r>
              <a:rPr lang="en-US" sz="2200" dirty="0" smtClean="0">
                <a:latin typeface="Times New Roman" charset="0"/>
                <a:ea typeface="Times New Roman" charset="0"/>
                <a:cs typeface="Times New Roman" charset="0"/>
              </a:rPr>
              <a:t> or simulator sickness as regards symptoms, both behaviorally and physiologically.</a:t>
            </a:r>
            <a:endParaRPr lang="en-US" sz="2200" dirty="0">
              <a:latin typeface="Times New Roman" charset="0"/>
              <a:ea typeface="Times New Roman" charset="0"/>
              <a:cs typeface="Times New Roman" charset="0"/>
            </a:endParaRPr>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22</a:t>
            </a:fld>
            <a:endParaRPr lang="en-US" sz="1400">
              <a:latin typeface="Myriad Pro" charset="0"/>
            </a:endParaRPr>
          </a:p>
        </p:txBody>
      </p:sp>
    </p:spTree>
    <p:extLst>
      <p:ext uri="{BB962C8B-B14F-4D97-AF65-F5344CB8AC3E}">
        <p14:creationId xmlns:p14="http://schemas.microsoft.com/office/powerpoint/2010/main" val="263321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838200"/>
            <a:ext cx="9144000" cy="762000"/>
          </a:xfrm>
        </p:spPr>
        <p:txBody>
          <a:bodyPr/>
          <a:lstStyle/>
          <a:p>
            <a:pPr marL="228600" lvl="0" indent="-228600" algn="ctr" eaLnBrk="1" fontAlgn="auto" latinLnBrk="1" hangingPunct="1">
              <a:lnSpc>
                <a:spcPct val="90000"/>
              </a:lnSpc>
              <a:spcBef>
                <a:spcPts val="1000"/>
              </a:spcBef>
              <a:spcAft>
                <a:spcPts val="0"/>
              </a:spcAft>
            </a:pPr>
            <a:r>
              <a:rPr lang="en-US" sz="2400" kern="1200" dirty="0" smtClean="0">
                <a:solidFill>
                  <a:prstClr val="black"/>
                </a:solidFill>
                <a:ea typeface="+mn-ea"/>
                <a:cs typeface="+mn-cs"/>
              </a:rPr>
              <a:t>Scientific </a:t>
            </a:r>
            <a:r>
              <a:rPr lang="en-US" sz="2400" kern="1200" dirty="0">
                <a:solidFill>
                  <a:prstClr val="black"/>
                </a:solidFill>
                <a:ea typeface="+mn-ea"/>
                <a:cs typeface="+mn-cs"/>
              </a:rPr>
              <a:t>C</a:t>
            </a:r>
            <a:r>
              <a:rPr lang="en-US" sz="2400" kern="1200" dirty="0" smtClean="0">
                <a:solidFill>
                  <a:prstClr val="black"/>
                </a:solidFill>
                <a:ea typeface="+mn-ea"/>
                <a:cs typeface="+mn-cs"/>
              </a:rPr>
              <a:t>riteria </a:t>
            </a:r>
            <a:r>
              <a:rPr lang="en-US" sz="2400" kern="1200" dirty="0">
                <a:solidFill>
                  <a:prstClr val="black"/>
                </a:solidFill>
                <a:ea typeface="+mn-ea"/>
                <a:cs typeface="+mn-cs"/>
              </a:rPr>
              <a:t>for P</a:t>
            </a:r>
            <a:r>
              <a:rPr lang="en-US" sz="2400" kern="1200" dirty="0" smtClean="0">
                <a:solidFill>
                  <a:prstClr val="black"/>
                </a:solidFill>
                <a:ea typeface="+mn-ea"/>
                <a:cs typeface="+mn-cs"/>
              </a:rPr>
              <a:t>reventing </a:t>
            </a:r>
            <a:br>
              <a:rPr lang="en-US" sz="2400" kern="1200" dirty="0" smtClean="0">
                <a:solidFill>
                  <a:prstClr val="black"/>
                </a:solidFill>
                <a:ea typeface="+mn-ea"/>
                <a:cs typeface="+mn-cs"/>
              </a:rPr>
            </a:br>
            <a:r>
              <a:rPr lang="en-US" sz="2400" kern="1200" dirty="0" smtClean="0">
                <a:solidFill>
                  <a:prstClr val="black"/>
                </a:solidFill>
                <a:ea typeface="+mn-ea"/>
                <a:cs typeface="+mn-cs"/>
              </a:rPr>
              <a:t>Hazardous </a:t>
            </a:r>
            <a:r>
              <a:rPr lang="en-US" sz="2400" kern="1200" dirty="0">
                <a:solidFill>
                  <a:prstClr val="black"/>
                </a:solidFill>
                <a:ea typeface="+mn-ea"/>
                <a:cs typeface="+mn-cs"/>
              </a:rPr>
              <a:t>S</a:t>
            </a:r>
            <a:r>
              <a:rPr lang="en-US" sz="2400" kern="1200" dirty="0" smtClean="0">
                <a:solidFill>
                  <a:prstClr val="black"/>
                </a:solidFill>
                <a:ea typeface="+mn-ea"/>
                <a:cs typeface="+mn-cs"/>
              </a:rPr>
              <a:t>ymptoms</a:t>
            </a:r>
            <a:r>
              <a:rPr lang="en-US" sz="2400" kern="1200" dirty="0">
                <a:solidFill>
                  <a:prstClr val="black"/>
                </a:solidFill>
                <a:ea typeface="+mn-ea"/>
                <a:cs typeface="+mn-cs"/>
              </a:rPr>
              <a:t/>
            </a:r>
            <a:br>
              <a:rPr lang="en-US" sz="2400" kern="1200" dirty="0">
                <a:solidFill>
                  <a:prstClr val="black"/>
                </a:solidFill>
                <a:ea typeface="+mn-ea"/>
                <a:cs typeface="+mn-cs"/>
              </a:rPr>
            </a:br>
            <a:endParaRPr lang="en-US" sz="2400" dirty="0"/>
          </a:p>
        </p:txBody>
      </p:sp>
      <p:sp>
        <p:nvSpPr>
          <p:cNvPr id="3" name="내용 개체 틀 2"/>
          <p:cNvSpPr>
            <a:spLocks noGrp="1"/>
          </p:cNvSpPr>
          <p:nvPr>
            <p:ph idx="1"/>
          </p:nvPr>
        </p:nvSpPr>
        <p:spPr>
          <a:xfrm>
            <a:off x="609600" y="1676400"/>
            <a:ext cx="8077200" cy="4648200"/>
          </a:xfrm>
        </p:spPr>
        <p:txBody>
          <a:bodyPr/>
          <a:lstStyle/>
          <a:p>
            <a:pPr>
              <a:buFont typeface="Arial" charset="0"/>
              <a:buChar char="•"/>
            </a:pPr>
            <a:r>
              <a:rPr lang="en-US" sz="2200" dirty="0" smtClean="0">
                <a:latin typeface="Times New Roman" charset="0"/>
                <a:ea typeface="Times New Roman" charset="0"/>
                <a:cs typeface="Times New Roman" charset="0"/>
              </a:rPr>
              <a:t>Reducing </a:t>
            </a:r>
            <a:r>
              <a:rPr lang="en-US" sz="2200" dirty="0" err="1" smtClean="0">
                <a:latin typeface="Times New Roman" charset="0"/>
                <a:ea typeface="Times New Roman" charset="0"/>
                <a:cs typeface="Times New Roman" charset="0"/>
              </a:rPr>
              <a:t>cybersickness</a:t>
            </a:r>
            <a:r>
              <a:rPr lang="en-US" sz="2200" dirty="0" smtClean="0">
                <a:latin typeface="Times New Roman" charset="0"/>
                <a:ea typeface="Times New Roman" charset="0"/>
                <a:cs typeface="Times New Roman" charset="0"/>
              </a:rPr>
              <a:t> is feasible, however eradicating all symptoms seems improbable.</a:t>
            </a:r>
          </a:p>
          <a:p>
            <a:pPr>
              <a:buFont typeface="Arial" charset="0"/>
              <a:buChar char="•"/>
            </a:pPr>
            <a:r>
              <a:rPr lang="en-US" sz="2200" dirty="0" smtClean="0">
                <a:latin typeface="Times New Roman" charset="0"/>
                <a:ea typeface="Times New Roman" charset="0"/>
                <a:cs typeface="Times New Roman" charset="0"/>
              </a:rPr>
              <a:t>Not all </a:t>
            </a:r>
            <a:r>
              <a:rPr lang="en-US" sz="2200" dirty="0" err="1" smtClean="0">
                <a:latin typeface="Times New Roman" charset="0"/>
                <a:ea typeface="Times New Roman" charset="0"/>
                <a:cs typeface="Times New Roman" charset="0"/>
              </a:rPr>
              <a:t>cybersickness</a:t>
            </a:r>
            <a:r>
              <a:rPr lang="en-US" sz="2200" dirty="0" smtClean="0">
                <a:latin typeface="Times New Roman" charset="0"/>
                <a:ea typeface="Times New Roman" charset="0"/>
                <a:cs typeface="Times New Roman" charset="0"/>
              </a:rPr>
              <a:t> is harmful, such as motion sickness from rides at amusement parks.</a:t>
            </a:r>
          </a:p>
          <a:p>
            <a:pPr>
              <a:buFont typeface="Arial" charset="0"/>
              <a:buChar char="•"/>
            </a:pPr>
            <a:r>
              <a:rPr lang="en-US" sz="2200" dirty="0" smtClean="0">
                <a:latin typeface="Times New Roman" charset="0"/>
                <a:ea typeface="Times New Roman" charset="0"/>
                <a:cs typeface="Times New Roman" charset="0"/>
              </a:rPr>
              <a:t>How can we establish scientific </a:t>
            </a:r>
            <a:r>
              <a:rPr lang="en-US" sz="2200" dirty="0">
                <a:latin typeface="Times New Roman" charset="0"/>
                <a:ea typeface="Times New Roman" charset="0"/>
                <a:cs typeface="Times New Roman" charset="0"/>
              </a:rPr>
              <a:t>criteria for </a:t>
            </a:r>
            <a:r>
              <a:rPr lang="en-US" sz="2200" dirty="0" smtClean="0">
                <a:latin typeface="Times New Roman" charset="0"/>
                <a:ea typeface="Times New Roman" charset="0"/>
                <a:cs typeface="Times New Roman" charset="0"/>
              </a:rPr>
              <a:t>hazardous symptoms of </a:t>
            </a:r>
            <a:r>
              <a:rPr lang="en-US" sz="2200" dirty="0" err="1" smtClean="0">
                <a:latin typeface="Times New Roman" charset="0"/>
                <a:ea typeface="Times New Roman" charset="0"/>
                <a:cs typeface="Times New Roman" charset="0"/>
              </a:rPr>
              <a:t>cybersickness</a:t>
            </a:r>
            <a:r>
              <a:rPr lang="en-US" sz="2200" dirty="0" smtClean="0">
                <a:latin typeface="Times New Roman" charset="0"/>
                <a:ea typeface="Times New Roman" charset="0"/>
                <a:cs typeface="Times New Roman" charset="0"/>
              </a:rPr>
              <a:t> which are harmful for users’ health based on different human factors?</a:t>
            </a:r>
            <a:endParaRPr lang="en-US" sz="2200" dirty="0">
              <a:latin typeface="Times New Roman" charset="0"/>
              <a:ea typeface="Times New Roman" charset="0"/>
              <a:cs typeface="Times New Roman" charset="0"/>
            </a:endParaRPr>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23</a:t>
            </a:fld>
            <a:endParaRPr lang="en-US" sz="1400">
              <a:latin typeface="Myriad Pro" charset="0"/>
            </a:endParaRPr>
          </a:p>
        </p:txBody>
      </p:sp>
    </p:spTree>
    <p:extLst>
      <p:ext uri="{BB962C8B-B14F-4D97-AF65-F5344CB8AC3E}">
        <p14:creationId xmlns:p14="http://schemas.microsoft.com/office/powerpoint/2010/main" val="3300519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609600"/>
            <a:ext cx="8077200" cy="609600"/>
          </a:xfrm>
        </p:spPr>
        <p:txBody>
          <a:bodyPr/>
          <a:lstStyle/>
          <a:p>
            <a:pPr marL="228600" lvl="0" indent="-228600" algn="ctr" eaLnBrk="1" fontAlgn="auto" latinLnBrk="1" hangingPunct="1">
              <a:lnSpc>
                <a:spcPct val="90000"/>
              </a:lnSpc>
              <a:spcBef>
                <a:spcPts val="1000"/>
              </a:spcBef>
              <a:spcAft>
                <a:spcPts val="0"/>
              </a:spcAft>
            </a:pPr>
            <a:r>
              <a:rPr lang="en-US" kern="1200" dirty="0">
                <a:solidFill>
                  <a:prstClr val="black"/>
                </a:solidFill>
                <a:ea typeface="+mn-ea"/>
                <a:cs typeface="+mn-cs"/>
              </a:rPr>
              <a:t>Establishing </a:t>
            </a:r>
            <a:r>
              <a:rPr lang="en-US" kern="1200" dirty="0" smtClean="0">
                <a:solidFill>
                  <a:prstClr val="black"/>
                </a:solidFill>
                <a:ea typeface="+mn-ea"/>
                <a:cs typeface="+mn-cs"/>
              </a:rPr>
              <a:t>Standards </a:t>
            </a:r>
            <a:r>
              <a:rPr lang="en-US" kern="1200" dirty="0">
                <a:solidFill>
                  <a:prstClr val="black"/>
                </a:solidFill>
                <a:ea typeface="+mn-ea"/>
                <a:cs typeface="+mn-cs"/>
              </a:rPr>
              <a:t>&amp; </a:t>
            </a:r>
            <a:r>
              <a:rPr lang="en-US" kern="1200" dirty="0" smtClean="0">
                <a:solidFill>
                  <a:prstClr val="black"/>
                </a:solidFill>
                <a:ea typeface="+mn-ea"/>
                <a:cs typeface="+mn-cs"/>
              </a:rPr>
              <a:t>Users’ </a:t>
            </a:r>
            <a:r>
              <a:rPr lang="en-US" kern="1200" dirty="0">
                <a:solidFill>
                  <a:prstClr val="black"/>
                </a:solidFill>
                <a:ea typeface="+mn-ea"/>
                <a:cs typeface="+mn-cs"/>
              </a:rPr>
              <a:t>G</a:t>
            </a:r>
            <a:r>
              <a:rPr lang="en-US" kern="1200" dirty="0" smtClean="0">
                <a:solidFill>
                  <a:prstClr val="black"/>
                </a:solidFill>
                <a:ea typeface="+mn-ea"/>
                <a:cs typeface="+mn-cs"/>
              </a:rPr>
              <a:t>uide</a:t>
            </a:r>
            <a:endParaRPr lang="en-US" dirty="0"/>
          </a:p>
        </p:txBody>
      </p:sp>
      <p:sp>
        <p:nvSpPr>
          <p:cNvPr id="3" name="내용 개체 틀 2"/>
          <p:cNvSpPr>
            <a:spLocks noGrp="1"/>
          </p:cNvSpPr>
          <p:nvPr>
            <p:ph idx="1"/>
          </p:nvPr>
        </p:nvSpPr>
        <p:spPr>
          <a:xfrm>
            <a:off x="609600" y="1524000"/>
            <a:ext cx="8229600" cy="4648200"/>
          </a:xfrm>
        </p:spPr>
        <p:txBody>
          <a:bodyPr/>
          <a:lstStyle/>
          <a:p>
            <a:pPr>
              <a:buFont typeface="Arial" panose="020B0604020202020204" pitchFamily="34" charset="0"/>
              <a:buChar char="•"/>
            </a:pPr>
            <a:r>
              <a:rPr lang="en-US" sz="2200" dirty="0" smtClean="0">
                <a:latin typeface="Times New Roman" charset="0"/>
                <a:ea typeface="Times New Roman" charset="0"/>
                <a:cs typeface="Times New Roman" charset="0"/>
              </a:rPr>
              <a:t>Connecting dots of human factors with various hardware and content factors to establish a standard to reduce </a:t>
            </a:r>
            <a:r>
              <a:rPr lang="en-US" sz="2200" dirty="0" err="1" smtClean="0">
                <a:latin typeface="Times New Roman" charset="0"/>
                <a:ea typeface="Times New Roman" charset="0"/>
                <a:cs typeface="Times New Roman" charset="0"/>
              </a:rPr>
              <a:t>cybersickness</a:t>
            </a:r>
            <a:r>
              <a:rPr lang="en-US" sz="2200" dirty="0">
                <a:latin typeface="Times New Roman" charset="0"/>
                <a:ea typeface="Times New Roman" charset="0"/>
                <a:cs typeface="Times New Roman" charset="0"/>
              </a:rPr>
              <a:t> </a:t>
            </a:r>
            <a:r>
              <a:rPr lang="en-US" sz="2200" dirty="0" smtClean="0">
                <a:latin typeface="Times New Roman" charset="0"/>
                <a:ea typeface="Times New Roman" charset="0"/>
                <a:cs typeface="Times New Roman" charset="0"/>
              </a:rPr>
              <a:t>based on understand of physiological mechanisms of </a:t>
            </a:r>
            <a:r>
              <a:rPr lang="en-US" sz="2200" dirty="0" err="1" smtClean="0">
                <a:latin typeface="Times New Roman" charset="0"/>
                <a:ea typeface="Times New Roman" charset="0"/>
                <a:cs typeface="Times New Roman" charset="0"/>
              </a:rPr>
              <a:t>cybersickness</a:t>
            </a:r>
            <a:r>
              <a:rPr lang="en-US" sz="2200" dirty="0" smtClean="0">
                <a:latin typeface="Times New Roman" charset="0"/>
                <a:ea typeface="Times New Roman" charset="0"/>
                <a:cs typeface="Times New Roman" charset="0"/>
              </a:rPr>
              <a:t>.</a:t>
            </a:r>
          </a:p>
          <a:p>
            <a:pPr>
              <a:buFont typeface="Arial" panose="020B0604020202020204" pitchFamily="34" charset="0"/>
              <a:buChar char="•"/>
            </a:pPr>
            <a:r>
              <a:rPr lang="en-US" sz="2200" dirty="0" smtClean="0">
                <a:latin typeface="Times New Roman" charset="0"/>
                <a:ea typeface="Times New Roman" charset="0"/>
                <a:cs typeface="Times New Roman" charset="0"/>
              </a:rPr>
              <a:t>Cooperation with other working groups regarding the timetable, work schedules with results of discussion.</a:t>
            </a:r>
          </a:p>
          <a:p>
            <a:pPr>
              <a:buFont typeface="Arial" panose="020B0604020202020204" pitchFamily="34" charset="0"/>
              <a:buChar char="•"/>
            </a:pPr>
            <a:r>
              <a:rPr lang="en-US" sz="2200" dirty="0" smtClean="0">
                <a:latin typeface="Times New Roman" charset="0"/>
                <a:ea typeface="Times New Roman" charset="0"/>
                <a:cs typeface="Times New Roman" charset="0"/>
              </a:rPr>
              <a:t>Referring to existing user’s guides (for example, </a:t>
            </a:r>
            <a:r>
              <a:rPr lang="en-US" sz="2200" dirty="0">
                <a:latin typeface="Times New Roman" charset="0"/>
                <a:ea typeface="Times New Roman" charset="0"/>
                <a:cs typeface="Times New Roman" charset="0"/>
              </a:rPr>
              <a:t>Oculus VR Best Practices </a:t>
            </a:r>
            <a:r>
              <a:rPr lang="en-US" sz="2200" dirty="0" smtClean="0">
                <a:latin typeface="Times New Roman" charset="0"/>
                <a:ea typeface="Times New Roman" charset="0"/>
                <a:cs typeface="Times New Roman" charset="0"/>
              </a:rPr>
              <a:t>Guide) to issue better standards and users’ guide.</a:t>
            </a:r>
            <a:endParaRPr lang="en-US" sz="2200" dirty="0">
              <a:latin typeface="Times New Roman" charset="0"/>
              <a:ea typeface="Times New Roman" charset="0"/>
              <a:cs typeface="Times New Roman" charset="0"/>
            </a:endParaRPr>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24</a:t>
            </a:fld>
            <a:endParaRPr lang="en-US" sz="1400">
              <a:latin typeface="Myriad Pro" charset="0"/>
            </a:endParaRPr>
          </a:p>
        </p:txBody>
      </p:sp>
    </p:spTree>
    <p:extLst>
      <p:ext uri="{BB962C8B-B14F-4D97-AF65-F5344CB8AC3E}">
        <p14:creationId xmlns:p14="http://schemas.microsoft.com/office/powerpoint/2010/main" val="38631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733800" y="2438400"/>
            <a:ext cx="2362200" cy="762000"/>
          </a:xfrm>
        </p:spPr>
        <p:txBody>
          <a:bodyPr/>
          <a:lstStyle/>
          <a:p>
            <a:r>
              <a:rPr lang="en-US" sz="4400" smtClean="0"/>
              <a:t>Q &amp; A</a:t>
            </a:r>
            <a:endParaRPr lang="en-US" sz="4400" dirty="0"/>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25</a:t>
            </a:fld>
            <a:endParaRPr lang="en-US" sz="1400">
              <a:latin typeface="Myriad Pro" charset="0"/>
            </a:endParaRPr>
          </a:p>
        </p:txBody>
      </p:sp>
    </p:spTree>
    <p:extLst>
      <p:ext uri="{BB962C8B-B14F-4D97-AF65-F5344CB8AC3E}">
        <p14:creationId xmlns:p14="http://schemas.microsoft.com/office/powerpoint/2010/main" val="624878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34008436"/>
              </p:ext>
            </p:extLst>
          </p:nvPr>
        </p:nvGraphicFramePr>
        <p:xfrm>
          <a:off x="228600" y="1371600"/>
          <a:ext cx="8686800" cy="4116390"/>
        </p:xfrm>
        <a:graphic>
          <a:graphicData uri="http://schemas.openxmlformats.org/drawingml/2006/table">
            <a:tbl>
              <a:tblPr/>
              <a:tblGrid>
                <a:gridCol w="2192414"/>
                <a:gridCol w="2413354"/>
                <a:gridCol w="2081943"/>
                <a:gridCol w="1999089"/>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Cybersickness</a:t>
                      </a:r>
                      <a:r>
                        <a:rPr kumimoji="0" lang="en-GB" sz="1600" b="1"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 Seeking Human Factors from Causes to Cures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2017-07-25</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a:t>
                      </a:r>
                      <a:r>
                        <a:rPr kumimoji="0" lang="en-GB" sz="1600" b="1"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a:t>
                      </a:r>
                      <a:r>
                        <a:rPr kumimoji="0" lang="ko-KR" altLang="en-US" sz="1600" b="1"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a:t>
                      </a:r>
                      <a:r>
                        <a:rPr kumimoji="0" lang="en-US" altLang="ko-KR" sz="1600" b="1"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Hyun </a:t>
                      </a:r>
                      <a:r>
                        <a:rPr kumimoji="0" lang="en-US" altLang="ko-KR" sz="1600" b="1"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Taek</a:t>
                      </a:r>
                      <a:r>
                        <a:rPr kumimoji="0" lang="en-US" altLang="ko-KR" sz="1600" b="1"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Kim</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Phone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Email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600" b="1"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Hyun </a:t>
                      </a:r>
                      <a:r>
                        <a:rPr kumimoji="0" lang="en-US" altLang="ko-KR" sz="1600" b="1"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Taek</a:t>
                      </a:r>
                      <a:r>
                        <a:rPr kumimoji="0" lang="en-US" altLang="ko-KR" sz="1600" b="1"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Kim</a:t>
                      </a:r>
                      <a:endParaRPr kumimoji="0" lang="en-US" sz="1600" b="1"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Korea University</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+(82) 2-3290-2065</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neurolab@korea.ac.kr</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466" name="Rectangle 5"/>
          <p:cNvSpPr>
            <a:spLocks noChangeArrowheads="1"/>
          </p:cNvSpPr>
          <p:nvPr/>
        </p:nvSpPr>
        <p:spPr bwMode="auto">
          <a:xfrm>
            <a:off x="2840019" y="352059"/>
            <a:ext cx="3421129" cy="830997"/>
          </a:xfrm>
          <a:prstGeom prst="rect">
            <a:avLst/>
          </a:prstGeom>
          <a:noFill/>
          <a:ln w="9525">
            <a:noFill/>
            <a:miter lim="800000"/>
            <a:headEnd/>
            <a:tailEnd/>
          </a:ln>
        </p:spPr>
        <p:txBody>
          <a:bodyPr wrap="none" anchor="ctr">
            <a:prstTxWarp prst="textNoShape">
              <a:avLst/>
            </a:prstTxWarp>
            <a:spAutoFit/>
          </a:bodyPr>
          <a:lstStyle/>
          <a:p>
            <a:pPr algn="ctr" eaLnBrk="0" hangingPunct="0"/>
            <a:r>
              <a:rPr lang="en-GB" sz="1600" b="1" dirty="0"/>
              <a:t>IEEE</a:t>
            </a:r>
            <a:r>
              <a:rPr lang="en-GB" sz="1600" b="1" dirty="0" smtClean="0"/>
              <a:t> [WG Project #]</a:t>
            </a:r>
            <a:br>
              <a:rPr lang="en-GB" sz="1600" b="1" dirty="0" smtClean="0"/>
            </a:br>
            <a:r>
              <a:rPr lang="en-GB" sz="1600" b="1" dirty="0" smtClean="0"/>
              <a:t>[</a:t>
            </a:r>
            <a:r>
              <a:rPr lang="en-US" sz="1600" b="1" dirty="0" smtClean="0"/>
              <a:t>WG Name]</a:t>
            </a:r>
          </a:p>
          <a:p>
            <a:pPr algn="ctr" eaLnBrk="0" hangingPunct="0"/>
            <a:r>
              <a:rPr lang="en-US" sz="1600" b="1" dirty="0" smtClean="0"/>
              <a:t>[WG Chair Name and Email]</a:t>
            </a:r>
            <a:endParaRPr lang="en-US" sz="1600" b="1" dirty="0"/>
          </a:p>
        </p:txBody>
      </p:sp>
      <p:sp>
        <p:nvSpPr>
          <p:cNvPr id="18467" name="Rectangle 6"/>
          <p:cNvSpPr>
            <a:spLocks noChangeArrowheads="1"/>
          </p:cNvSpPr>
          <p:nvPr/>
        </p:nvSpPr>
        <p:spPr bwMode="auto">
          <a:xfrm>
            <a:off x="11" y="272534"/>
            <a:ext cx="184731" cy="369332"/>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July 25, 2017</a:t>
            </a:r>
          </a:p>
        </p:txBody>
      </p:sp>
      <p:sp>
        <p:nvSpPr>
          <p:cNvPr id="5" name="Footer Placeholder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Slide Number Placeholder 5"/>
          <p:cNvSpPr>
            <a:spLocks noGrp="1"/>
          </p:cNvSpPr>
          <p:nvPr>
            <p:ph type="sldNum" sz="quarter" idx="12"/>
          </p:nvPr>
        </p:nvSpPr>
        <p:spPr/>
        <p:txBody>
          <a:bodyPr/>
          <a:lstStyle/>
          <a:p>
            <a:pPr>
              <a:defRPr/>
            </a:pPr>
            <a:fld id="{BC2E1C35-070C-B34E-A7FF-C7EF50ECC007}" type="slidenum">
              <a:rPr lang="en-US" smtClean="0"/>
              <a:pPr>
                <a:defRPr/>
              </a:pPr>
              <a:t>4</a:t>
            </a:fld>
            <a:endParaRPr lang="en-US" sz="1400">
              <a:latin typeface="Myriad Pro"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18951"/>
            <a:ext cx="5791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108065"/>
            <a:ext cx="2895112" cy="4659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직사각형 9"/>
          <p:cNvSpPr/>
          <p:nvPr/>
        </p:nvSpPr>
        <p:spPr>
          <a:xfrm>
            <a:off x="0" y="1"/>
            <a:ext cx="9144000" cy="7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600" spc="-70" dirty="0">
                <a:ln>
                  <a:solidFill>
                    <a:sysClr val="windowText" lastClr="000000"/>
                  </a:solidFill>
                </a:ln>
                <a:solidFill>
                  <a:sysClr val="windowText" lastClr="000000"/>
                </a:solidFill>
                <a:latin typeface="+mj-lt"/>
              </a:rPr>
              <a:t> </a:t>
            </a:r>
            <a:r>
              <a:rPr lang="en-US" altLang="ko-KR" sz="2600" b="1" spc="-70" dirty="0" smtClean="0">
                <a:ln>
                  <a:solidFill>
                    <a:sysClr val="windowText" lastClr="000000"/>
                  </a:solidFill>
                </a:ln>
                <a:solidFill>
                  <a:sysClr val="windowText" lastClr="000000"/>
                </a:solidFill>
                <a:latin typeface="+mj-lt"/>
              </a:rPr>
              <a:t>Virtual Reality</a:t>
            </a:r>
            <a:endParaRPr lang="ko-KR" altLang="en-US" sz="2600" b="1" spc="-70" dirty="0">
              <a:ln>
                <a:solidFill>
                  <a:sysClr val="windowText" lastClr="000000"/>
                </a:solidFill>
              </a:ln>
              <a:solidFill>
                <a:sysClr val="windowText" lastClr="000000"/>
              </a:solidFill>
              <a:latin typeface="+mj-lt"/>
            </a:endParaRPr>
          </a:p>
        </p:txBody>
      </p:sp>
    </p:spTree>
    <p:extLst>
      <p:ext uri="{BB962C8B-B14F-4D97-AF65-F5344CB8AC3E}">
        <p14:creationId xmlns:p14="http://schemas.microsoft.com/office/powerpoint/2010/main" val="13060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a:t>July 25, 2017</a:t>
            </a:r>
          </a:p>
        </p:txBody>
      </p:sp>
      <p:sp>
        <p:nvSpPr>
          <p:cNvPr id="3" name="Footer Placeholder 2"/>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4" name="Slide Number Placeholder 3"/>
          <p:cNvSpPr>
            <a:spLocks noGrp="1"/>
          </p:cNvSpPr>
          <p:nvPr>
            <p:ph type="sldNum" sz="quarter" idx="12"/>
          </p:nvPr>
        </p:nvSpPr>
        <p:spPr/>
        <p:txBody>
          <a:bodyPr/>
          <a:lstStyle/>
          <a:p>
            <a:pPr>
              <a:defRPr/>
            </a:pPr>
            <a:fld id="{4B9BF26B-5BF7-A441-824D-2B58A1CEF3A6}" type="slidenum">
              <a:rPr lang="en-US" smtClean="0"/>
              <a:pPr>
                <a:defRPr/>
              </a:pPr>
              <a:t>5</a:t>
            </a:fld>
            <a:endParaRPr lang="en-US" sz="1400">
              <a:latin typeface="Myriad Pro" charset="0"/>
            </a:endParaRPr>
          </a:p>
        </p:txBody>
      </p:sp>
      <p:sp>
        <p:nvSpPr>
          <p:cNvPr id="5" name="직사각형 6"/>
          <p:cNvSpPr/>
          <p:nvPr/>
        </p:nvSpPr>
        <p:spPr>
          <a:xfrm>
            <a:off x="0" y="1"/>
            <a:ext cx="9144000" cy="7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600" b="1" spc="-70" dirty="0" smtClean="0">
                <a:solidFill>
                  <a:sysClr val="windowText" lastClr="000000"/>
                </a:solidFill>
                <a:latin typeface="+mj-lt"/>
              </a:rPr>
              <a:t> </a:t>
            </a:r>
            <a:r>
              <a:rPr lang="en-US" altLang="ko-KR" sz="2600" b="1" spc="-70" dirty="0" err="1" smtClean="0">
                <a:solidFill>
                  <a:sysClr val="windowText" lastClr="000000"/>
                </a:solidFill>
                <a:latin typeface="+mj-lt"/>
              </a:rPr>
              <a:t>Cybersickness</a:t>
            </a:r>
            <a:endParaRPr lang="ko-KR" altLang="en-US" sz="2600" b="1" spc="-70" dirty="0">
              <a:solidFill>
                <a:sysClr val="windowText" lastClr="000000"/>
              </a:solidFill>
              <a:latin typeface="+mj-lt"/>
            </a:endParaRP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51" y="2091691"/>
            <a:ext cx="4495800" cy="2050304"/>
          </a:xfrm>
          <a:prstGeom prst="rect">
            <a:avLst/>
          </a:prstGeom>
          <a:noFill/>
          <a:ln>
            <a:noFill/>
          </a:ln>
          <a:scene3d>
            <a:camera prst="orthographicFront">
              <a:rot lat="0" lon="10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5452" y="990600"/>
            <a:ext cx="3923748" cy="432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15043" y="4687306"/>
            <a:ext cx="2966085" cy="400110"/>
          </a:xfrm>
          <a:prstGeom prst="rect">
            <a:avLst/>
          </a:prstGeom>
          <a:noFill/>
        </p:spPr>
        <p:txBody>
          <a:bodyPr wrap="square" rtlCol="0">
            <a:spAutoFit/>
          </a:bodyPr>
          <a:lstStyle/>
          <a:p>
            <a:pPr algn="ctr"/>
            <a:r>
              <a:rPr lang="en-US" sz="2000" b="1" i="1" dirty="0" smtClean="0">
                <a:latin typeface="Comic Sans MS" panose="030F0702030302020204" pitchFamily="66" charset="0"/>
              </a:rPr>
              <a:t>VR Dystopia?</a:t>
            </a:r>
            <a:endParaRPr lang="en-US" sz="2000" b="1" i="1" dirty="0">
              <a:latin typeface="Comic Sans MS" panose="030F0702030302020204" pitchFamily="66" charset="0"/>
            </a:endParaRPr>
          </a:p>
        </p:txBody>
      </p:sp>
    </p:spTree>
    <p:extLst>
      <p:ext uri="{BB962C8B-B14F-4D97-AF65-F5344CB8AC3E}">
        <p14:creationId xmlns:p14="http://schemas.microsoft.com/office/powerpoint/2010/main" val="463735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4294967295"/>
          </p:nvPr>
        </p:nvSpPr>
        <p:spPr>
          <a:xfrm>
            <a:off x="0" y="365125"/>
            <a:ext cx="7886700" cy="473075"/>
          </a:xfrm>
        </p:spPr>
        <p:txBody>
          <a:bodyPr/>
          <a:lstStyle/>
          <a:p>
            <a:pPr algn="ctr"/>
            <a:r>
              <a:rPr lang="en-US" dirty="0" smtClean="0"/>
              <a:t> Discussion Points</a:t>
            </a:r>
            <a:endParaRPr lang="en-US" dirty="0"/>
          </a:p>
        </p:txBody>
      </p:sp>
      <p:sp>
        <p:nvSpPr>
          <p:cNvPr id="3" name="내용 개체 틀 2"/>
          <p:cNvSpPr>
            <a:spLocks noGrp="1"/>
          </p:cNvSpPr>
          <p:nvPr>
            <p:ph idx="4294967295"/>
          </p:nvPr>
        </p:nvSpPr>
        <p:spPr>
          <a:xfrm>
            <a:off x="457200" y="1524000"/>
            <a:ext cx="8362950" cy="4351338"/>
          </a:xfrm>
        </p:spPr>
        <p:txBody>
          <a:bodyPr>
            <a:normAutofit/>
          </a:bodyPr>
          <a:lstStyle/>
          <a:p>
            <a:pPr lvl="0">
              <a:buFont typeface="Arial" panose="020B0604020202020204" pitchFamily="34" charset="0"/>
              <a:buChar char="•"/>
            </a:pPr>
            <a:r>
              <a:rPr lang="en-US" sz="2200" dirty="0" err="1" smtClean="0">
                <a:solidFill>
                  <a:prstClr val="black"/>
                </a:solidFill>
                <a:latin typeface="Times New Roman" charset="0"/>
                <a:ea typeface="Times New Roman" charset="0"/>
                <a:cs typeface="Times New Roman" charset="0"/>
              </a:rPr>
              <a:t>Cybersickness</a:t>
            </a:r>
            <a:r>
              <a:rPr lang="en-US" sz="2200" dirty="0" smtClean="0">
                <a:solidFill>
                  <a:prstClr val="black"/>
                </a:solidFill>
                <a:latin typeface="Times New Roman" charset="0"/>
                <a:ea typeface="Times New Roman" charset="0"/>
                <a:cs typeface="Times New Roman" charset="0"/>
              </a:rPr>
              <a:t> theories and proposed causes</a:t>
            </a:r>
          </a:p>
          <a:p>
            <a:pPr lvl="0">
              <a:buFont typeface="Arial" panose="020B0604020202020204" pitchFamily="34" charset="0"/>
              <a:buChar char="•"/>
            </a:pPr>
            <a:r>
              <a:rPr lang="en-US" sz="2200" dirty="0" smtClean="0">
                <a:solidFill>
                  <a:prstClr val="black"/>
                </a:solidFill>
                <a:latin typeface="Times New Roman" charset="0"/>
                <a:ea typeface="Times New Roman" charset="0"/>
                <a:cs typeface="Times New Roman" charset="0"/>
              </a:rPr>
              <a:t>Behavioral correlates of </a:t>
            </a:r>
            <a:r>
              <a:rPr lang="en-US" sz="2200" dirty="0" err="1" smtClean="0">
                <a:solidFill>
                  <a:prstClr val="black"/>
                </a:solidFill>
                <a:latin typeface="Times New Roman" charset="0"/>
                <a:ea typeface="Times New Roman" charset="0"/>
                <a:cs typeface="Times New Roman" charset="0"/>
              </a:rPr>
              <a:t>cybersickness</a:t>
            </a:r>
            <a:endParaRPr lang="en-US" sz="2200" dirty="0" smtClean="0">
              <a:solidFill>
                <a:prstClr val="black"/>
              </a:solidFill>
              <a:latin typeface="Times New Roman" charset="0"/>
              <a:ea typeface="Times New Roman" charset="0"/>
              <a:cs typeface="Times New Roman" charset="0"/>
            </a:endParaRPr>
          </a:p>
          <a:p>
            <a:pPr lvl="0">
              <a:buFont typeface="Arial" panose="020B0604020202020204" pitchFamily="34" charset="0"/>
              <a:buChar char="•"/>
            </a:pPr>
            <a:r>
              <a:rPr lang="en-US" sz="2200" dirty="0" smtClean="0">
                <a:solidFill>
                  <a:prstClr val="black"/>
                </a:solidFill>
                <a:latin typeface="Times New Roman" charset="0"/>
                <a:ea typeface="Times New Roman" charset="0"/>
                <a:cs typeface="Times New Roman" charset="0"/>
              </a:rPr>
              <a:t>Physiological correlates of </a:t>
            </a:r>
            <a:r>
              <a:rPr lang="en-US" sz="2200" dirty="0" err="1" smtClean="0">
                <a:solidFill>
                  <a:prstClr val="black"/>
                </a:solidFill>
                <a:latin typeface="Times New Roman" charset="0"/>
                <a:ea typeface="Times New Roman" charset="0"/>
                <a:cs typeface="Times New Roman" charset="0"/>
              </a:rPr>
              <a:t>cybersickness</a:t>
            </a:r>
            <a:endParaRPr lang="en-US" sz="2200" dirty="0" smtClean="0">
              <a:solidFill>
                <a:prstClr val="black"/>
              </a:solidFill>
              <a:latin typeface="Times New Roman" charset="0"/>
              <a:ea typeface="Times New Roman" charset="0"/>
              <a:cs typeface="Times New Roman" charset="0"/>
            </a:endParaRPr>
          </a:p>
          <a:p>
            <a:pPr>
              <a:buFont typeface="Arial" panose="020B0604020202020204" pitchFamily="34" charset="0"/>
              <a:buChar char="•"/>
            </a:pPr>
            <a:r>
              <a:rPr lang="en-US" sz="2200" dirty="0">
                <a:solidFill>
                  <a:prstClr val="black"/>
                </a:solidFill>
                <a:latin typeface="Times New Roman" charset="0"/>
                <a:ea typeface="Times New Roman" charset="0"/>
                <a:cs typeface="Times New Roman" charset="0"/>
              </a:rPr>
              <a:t>Identifying human </a:t>
            </a:r>
            <a:r>
              <a:rPr lang="en-US" sz="2200" dirty="0" smtClean="0">
                <a:solidFill>
                  <a:prstClr val="black"/>
                </a:solidFill>
                <a:latin typeface="Times New Roman" charset="0"/>
                <a:ea typeface="Times New Roman" charset="0"/>
                <a:cs typeface="Times New Roman" charset="0"/>
              </a:rPr>
              <a:t>factors</a:t>
            </a:r>
            <a:endParaRPr lang="en-US" sz="2200" dirty="0">
              <a:solidFill>
                <a:prstClr val="black"/>
              </a:solidFill>
              <a:latin typeface="Times New Roman" charset="0"/>
              <a:ea typeface="Times New Roman" charset="0"/>
              <a:cs typeface="Times New Roman" charset="0"/>
            </a:endParaRPr>
          </a:p>
          <a:p>
            <a:pPr lvl="0">
              <a:buFont typeface="Arial" panose="020B0604020202020204" pitchFamily="34" charset="0"/>
              <a:buChar char="•"/>
            </a:pPr>
            <a:r>
              <a:rPr lang="en-US" sz="2200" dirty="0" smtClean="0">
                <a:solidFill>
                  <a:prstClr val="black"/>
                </a:solidFill>
                <a:latin typeface="Times New Roman" charset="0"/>
                <a:ea typeface="Times New Roman" charset="0"/>
                <a:cs typeface="Times New Roman" charset="0"/>
              </a:rPr>
              <a:t>Examining validity of questionnaires (</a:t>
            </a:r>
            <a:r>
              <a:rPr lang="en-US" sz="2200" dirty="0" err="1" smtClean="0">
                <a:solidFill>
                  <a:prstClr val="black"/>
                </a:solidFill>
                <a:latin typeface="Times New Roman" charset="0"/>
                <a:ea typeface="Times New Roman" charset="0"/>
                <a:cs typeface="Times New Roman" charset="0"/>
              </a:rPr>
              <a:t>eg</a:t>
            </a:r>
            <a:r>
              <a:rPr lang="en-US" sz="2200" dirty="0" smtClean="0">
                <a:solidFill>
                  <a:prstClr val="black"/>
                </a:solidFill>
                <a:latin typeface="Times New Roman" charset="0"/>
                <a:ea typeface="Times New Roman" charset="0"/>
                <a:cs typeface="Times New Roman" charset="0"/>
              </a:rPr>
              <a:t>. SSQ -&gt; SCQ etc.)</a:t>
            </a:r>
          </a:p>
          <a:p>
            <a:pPr lvl="0">
              <a:buFont typeface="Arial" panose="020B0604020202020204" pitchFamily="34" charset="0"/>
              <a:buChar char="•"/>
            </a:pPr>
            <a:r>
              <a:rPr lang="en-US" sz="2200" dirty="0" smtClean="0">
                <a:solidFill>
                  <a:prstClr val="black"/>
                </a:solidFill>
                <a:latin typeface="Times New Roman" charset="0"/>
                <a:ea typeface="Times New Roman" charset="0"/>
                <a:cs typeface="Times New Roman" charset="0"/>
              </a:rPr>
              <a:t>Standardization of terms</a:t>
            </a:r>
          </a:p>
          <a:p>
            <a:pPr lvl="0">
              <a:buFont typeface="Arial" panose="020B0604020202020204" pitchFamily="34" charset="0"/>
              <a:buChar char="•"/>
            </a:pPr>
            <a:r>
              <a:rPr lang="en-US" sz="2200" dirty="0" smtClean="0">
                <a:solidFill>
                  <a:prstClr val="black"/>
                </a:solidFill>
                <a:latin typeface="Times New Roman" charset="0"/>
                <a:ea typeface="Times New Roman" charset="0"/>
                <a:cs typeface="Times New Roman" charset="0"/>
              </a:rPr>
              <a:t>Scientific criteria for preventing hazardous symptoms</a:t>
            </a:r>
            <a:endParaRPr lang="en-US" sz="2200" dirty="0">
              <a:solidFill>
                <a:prstClr val="black"/>
              </a:solidFill>
              <a:latin typeface="Times New Roman" charset="0"/>
              <a:ea typeface="Times New Roman" charset="0"/>
              <a:cs typeface="Times New Roman" charset="0"/>
            </a:endParaRPr>
          </a:p>
          <a:p>
            <a:pPr lvl="0">
              <a:buFont typeface="Arial" panose="020B0604020202020204" pitchFamily="34" charset="0"/>
              <a:buChar char="•"/>
            </a:pPr>
            <a:r>
              <a:rPr lang="en-US" sz="2200" dirty="0" smtClean="0">
                <a:solidFill>
                  <a:prstClr val="black"/>
                </a:solidFill>
                <a:latin typeface="Times New Roman" charset="0"/>
                <a:ea typeface="Times New Roman" charset="0"/>
                <a:cs typeface="Times New Roman" charset="0"/>
              </a:rPr>
              <a:t>Establishing standard &amp; users’ guide</a:t>
            </a:r>
            <a:endParaRPr lang="en-US" sz="2200" dirty="0" smtClean="0">
              <a:latin typeface="Times New Roman" charset="0"/>
              <a:ea typeface="Times New Roman" charset="0"/>
              <a:cs typeface="Times New Roman" charset="0"/>
            </a:endParaRPr>
          </a:p>
          <a:p>
            <a:endParaRPr lang="en-US" sz="2000" dirty="0">
              <a:latin typeface="Times New Roman" charset="0"/>
              <a:ea typeface="Times New Roman" charset="0"/>
              <a:cs typeface="Times New Roman" charset="0"/>
            </a:endParaRPr>
          </a:p>
        </p:txBody>
      </p:sp>
      <p:sp>
        <p:nvSpPr>
          <p:cNvPr id="4" name="Date Placeholder 1"/>
          <p:cNvSpPr>
            <a:spLocks noGrp="1"/>
          </p:cNvSpPr>
          <p:nvPr>
            <p:ph type="dt" sz="half" idx="10"/>
          </p:nvPr>
        </p:nvSpPr>
        <p:spPr>
          <a:xfrm>
            <a:off x="7086600" y="6629400"/>
            <a:ext cx="1066800" cy="228600"/>
          </a:xfrm>
        </p:spPr>
        <p:txBody>
          <a:bodyPr/>
          <a:lstStyle/>
          <a:p>
            <a:pPr>
              <a:defRPr/>
            </a:pPr>
            <a:r>
              <a:rPr lang="en-US" dirty="0"/>
              <a:t>July 25, 2017</a:t>
            </a:r>
          </a:p>
        </p:txBody>
      </p:sp>
      <p:sp>
        <p:nvSpPr>
          <p:cNvPr id="5" name="Footer Placeholder 2"/>
          <p:cNvSpPr>
            <a:spLocks noGrp="1"/>
          </p:cNvSpPr>
          <p:nvPr>
            <p:ph type="ftr" sz="quarter" idx="11"/>
          </p:nvPr>
        </p:nvSpPr>
        <p:spPr>
          <a:xfrm>
            <a:off x="609600" y="6629400"/>
            <a:ext cx="4800600" cy="228600"/>
          </a:xfrm>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Tree>
    <p:extLst>
      <p:ext uri="{BB962C8B-B14F-4D97-AF65-F5344CB8AC3E}">
        <p14:creationId xmlns:p14="http://schemas.microsoft.com/office/powerpoint/2010/main" val="183586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a:t>July 25, 2017</a:t>
            </a:r>
          </a:p>
        </p:txBody>
      </p:sp>
      <p:sp>
        <p:nvSpPr>
          <p:cNvPr id="3" name="Footer Placeholder 2"/>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4" name="Slide Number Placeholder 3"/>
          <p:cNvSpPr>
            <a:spLocks noGrp="1"/>
          </p:cNvSpPr>
          <p:nvPr>
            <p:ph type="sldNum" sz="quarter" idx="12"/>
          </p:nvPr>
        </p:nvSpPr>
        <p:spPr/>
        <p:txBody>
          <a:bodyPr/>
          <a:lstStyle/>
          <a:p>
            <a:pPr>
              <a:defRPr/>
            </a:pPr>
            <a:fld id="{4B9BF26B-5BF7-A441-824D-2B58A1CEF3A6}" type="slidenum">
              <a:rPr lang="en-US" smtClean="0"/>
              <a:pPr>
                <a:defRPr/>
              </a:pPr>
              <a:t>7</a:t>
            </a:fld>
            <a:endParaRPr lang="en-US" sz="1400">
              <a:latin typeface="Myriad Pro" charset="0"/>
            </a:endParaRPr>
          </a:p>
        </p:txBody>
      </p:sp>
      <p:pic>
        <p:nvPicPr>
          <p:cNvPr id="5" name="Picture 2" descr="C:\Users\HyunTaek Kim\Desktop\94582-004-FC5B44D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81100"/>
            <a:ext cx="4145485" cy="44723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0808" y="2212102"/>
            <a:ext cx="3159471" cy="3103563"/>
          </a:xfrm>
          <a:prstGeom prst="rect">
            <a:avLst/>
          </a:prstGeom>
          <a:noFill/>
          <a:ln>
            <a:noFill/>
          </a:ln>
          <a:effectLst>
            <a:outerShdw dist="35921" dir="2700000" algn="ctr" rotWithShape="0">
              <a:schemeClr val="bg2"/>
            </a:outerShdw>
          </a:effectLst>
          <a:scene3d>
            <a:camera prst="orthographicFront">
              <a:rot lat="0" lon="10799977"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직선 연결선 4"/>
          <p:cNvCxnSpPr/>
          <p:nvPr/>
        </p:nvCxnSpPr>
        <p:spPr>
          <a:xfrm flipV="1">
            <a:off x="3657600" y="3175000"/>
            <a:ext cx="2765552" cy="482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20648" y="1797050"/>
            <a:ext cx="3723352" cy="369332"/>
          </a:xfrm>
          <a:prstGeom prst="rect">
            <a:avLst/>
          </a:prstGeom>
          <a:noFill/>
        </p:spPr>
        <p:txBody>
          <a:bodyPr wrap="square" rtlCol="0">
            <a:spAutoFit/>
          </a:bodyPr>
          <a:lstStyle/>
          <a:p>
            <a:pPr fontAlgn="auto" latinLnBrk="1">
              <a:spcBef>
                <a:spcPts val="0"/>
              </a:spcBef>
              <a:spcAft>
                <a:spcPts val="0"/>
              </a:spcAft>
            </a:pPr>
            <a:r>
              <a:rPr lang="en-US" b="1" dirty="0">
                <a:solidFill>
                  <a:prstClr val="black"/>
                </a:solidFill>
                <a:latin typeface="Times New Roman" charset="0"/>
                <a:ea typeface="Times New Roman" charset="0"/>
                <a:cs typeface="Times New Roman" charset="0"/>
              </a:rPr>
              <a:t>b</a:t>
            </a:r>
            <a:r>
              <a:rPr lang="en-US" b="1" dirty="0" smtClean="0">
                <a:solidFill>
                  <a:prstClr val="black"/>
                </a:solidFill>
                <a:latin typeface="Times New Roman" charset="0"/>
                <a:ea typeface="Times New Roman" charset="0"/>
                <a:cs typeface="Times New Roman" charset="0"/>
              </a:rPr>
              <a:t>alance (vestibular organ)</a:t>
            </a:r>
            <a:endParaRPr lang="en-US" b="1" dirty="0">
              <a:solidFill>
                <a:prstClr val="black"/>
              </a:solidFill>
              <a:latin typeface="Times New Roman" charset="0"/>
              <a:ea typeface="Times New Roman" charset="0"/>
              <a:cs typeface="Times New Roman" charset="0"/>
            </a:endParaRPr>
          </a:p>
        </p:txBody>
      </p:sp>
      <p:sp>
        <p:nvSpPr>
          <p:cNvPr id="9" name="TextBox 8"/>
          <p:cNvSpPr txBox="1"/>
          <p:nvPr/>
        </p:nvSpPr>
        <p:spPr>
          <a:xfrm>
            <a:off x="533400" y="1165860"/>
            <a:ext cx="2428875" cy="369332"/>
          </a:xfrm>
          <a:prstGeom prst="rect">
            <a:avLst/>
          </a:prstGeom>
          <a:noFill/>
        </p:spPr>
        <p:txBody>
          <a:bodyPr wrap="square" rtlCol="0">
            <a:spAutoFit/>
          </a:bodyPr>
          <a:lstStyle/>
          <a:p>
            <a:pPr fontAlgn="auto" latinLnBrk="1">
              <a:spcBef>
                <a:spcPts val="0"/>
              </a:spcBef>
              <a:spcAft>
                <a:spcPts val="0"/>
              </a:spcAft>
            </a:pPr>
            <a:r>
              <a:rPr lang="en-US" b="1" dirty="0" smtClean="0">
                <a:solidFill>
                  <a:prstClr val="black"/>
                </a:solidFill>
                <a:latin typeface="Times New Roman" charset="0"/>
                <a:ea typeface="Times New Roman" charset="0"/>
                <a:cs typeface="Times New Roman" charset="0"/>
              </a:rPr>
              <a:t>Six Senses</a:t>
            </a:r>
            <a:endParaRPr lang="en-US" b="1" dirty="0">
              <a:solidFill>
                <a:prstClr val="black"/>
              </a:solidFill>
              <a:latin typeface="Times New Roman" charset="0"/>
              <a:ea typeface="Times New Roman" charset="0"/>
              <a:cs typeface="Times New Roman" charset="0"/>
            </a:endParaRPr>
          </a:p>
        </p:txBody>
      </p:sp>
      <p:sp>
        <p:nvSpPr>
          <p:cNvPr id="10" name="직사각형 11"/>
          <p:cNvSpPr/>
          <p:nvPr/>
        </p:nvSpPr>
        <p:spPr>
          <a:xfrm>
            <a:off x="0" y="1"/>
            <a:ext cx="9144000" cy="7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latinLnBrk="1">
              <a:spcBef>
                <a:spcPts val="0"/>
              </a:spcBef>
              <a:spcAft>
                <a:spcPts val="0"/>
              </a:spcAft>
            </a:pPr>
            <a:r>
              <a:rPr lang="en-US" altLang="ko-KR" sz="2600" b="1" spc="-70" dirty="0" smtClean="0">
                <a:solidFill>
                  <a:sysClr val="windowText" lastClr="000000"/>
                </a:solidFill>
                <a:latin typeface="Verdana" charset="0"/>
                <a:ea typeface="Verdana" charset="0"/>
                <a:cs typeface="Verdana" charset="0"/>
              </a:rPr>
              <a:t> </a:t>
            </a:r>
            <a:r>
              <a:rPr lang="en-US" altLang="ko-KR" sz="2400" b="1" spc="-70" dirty="0" smtClean="0">
                <a:solidFill>
                  <a:sysClr val="windowText" lastClr="000000"/>
                </a:solidFill>
                <a:latin typeface="Verdana" charset="0"/>
                <a:ea typeface="Verdana" charset="0"/>
                <a:cs typeface="Verdana" charset="0"/>
              </a:rPr>
              <a:t>Sensory Conflict Theory</a:t>
            </a:r>
            <a:endParaRPr lang="ko-KR" altLang="en-US" sz="2400" b="1" spc="-70" dirty="0">
              <a:solidFill>
                <a:sysClr val="windowText" lastClr="000000"/>
              </a:solidFill>
              <a:latin typeface="Verdana" charset="0"/>
              <a:ea typeface="Verdana" charset="0"/>
              <a:cs typeface="Verdana" charset="0"/>
            </a:endParaRPr>
          </a:p>
        </p:txBody>
      </p:sp>
    </p:spTree>
    <p:extLst>
      <p:ext uri="{BB962C8B-B14F-4D97-AF65-F5344CB8AC3E}">
        <p14:creationId xmlns:p14="http://schemas.microsoft.com/office/powerpoint/2010/main" val="779200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a:t>July 25, 2017</a:t>
            </a:r>
          </a:p>
        </p:txBody>
      </p:sp>
      <p:sp>
        <p:nvSpPr>
          <p:cNvPr id="3" name="Footer Placeholder 2"/>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4" name="Slide Number Placeholder 3"/>
          <p:cNvSpPr>
            <a:spLocks noGrp="1"/>
          </p:cNvSpPr>
          <p:nvPr>
            <p:ph type="sldNum" sz="quarter" idx="12"/>
          </p:nvPr>
        </p:nvSpPr>
        <p:spPr/>
        <p:txBody>
          <a:bodyPr/>
          <a:lstStyle/>
          <a:p>
            <a:pPr>
              <a:defRPr/>
            </a:pPr>
            <a:fld id="{4B9BF26B-5BF7-A441-824D-2B58A1CEF3A6}" type="slidenum">
              <a:rPr lang="en-US" smtClean="0"/>
              <a:pPr>
                <a:defRPr/>
              </a:pPr>
              <a:t>8</a:t>
            </a:fld>
            <a:endParaRPr lang="en-US" sz="1400">
              <a:latin typeface="Myriad Pro"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281" y="1768950"/>
            <a:ext cx="2327363" cy="333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909959"/>
            <a:ext cx="3274930" cy="3226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19600" y="1045972"/>
            <a:ext cx="5058727" cy="646331"/>
          </a:xfrm>
          <a:prstGeom prst="rect">
            <a:avLst/>
          </a:prstGeom>
          <a:noFill/>
        </p:spPr>
        <p:txBody>
          <a:bodyPr wrap="square" rtlCol="0">
            <a:spAutoFit/>
          </a:bodyPr>
          <a:lstStyle/>
          <a:p>
            <a:pPr fontAlgn="auto" latinLnBrk="1">
              <a:spcBef>
                <a:spcPts val="0"/>
              </a:spcBef>
              <a:spcAft>
                <a:spcPts val="0"/>
              </a:spcAft>
            </a:pPr>
            <a:r>
              <a:rPr lang="en-US" altLang="ko-KR" b="1" dirty="0" smtClean="0">
                <a:solidFill>
                  <a:prstClr val="black"/>
                </a:solidFill>
                <a:latin typeface="Times New Roman" charset="0"/>
                <a:ea typeface="Times New Roman" charset="0"/>
                <a:cs typeface="Times New Roman" charset="0"/>
              </a:rPr>
              <a:t>Vestibular Ocular Reflex (VOR) </a:t>
            </a:r>
          </a:p>
          <a:p>
            <a:pPr fontAlgn="auto" latinLnBrk="1">
              <a:spcBef>
                <a:spcPts val="0"/>
              </a:spcBef>
              <a:spcAft>
                <a:spcPts val="0"/>
              </a:spcAft>
            </a:pPr>
            <a:r>
              <a:rPr lang="en-US" altLang="ko-KR" b="1" dirty="0">
                <a:solidFill>
                  <a:prstClr val="black"/>
                </a:solidFill>
                <a:latin typeface="Times New Roman" charset="0"/>
                <a:ea typeface="Times New Roman" charset="0"/>
                <a:cs typeface="Times New Roman" charset="0"/>
              </a:rPr>
              <a:t>t</a:t>
            </a:r>
            <a:r>
              <a:rPr lang="en-US" altLang="ko-KR" b="1" dirty="0" smtClean="0">
                <a:solidFill>
                  <a:prstClr val="black"/>
                </a:solidFill>
                <a:latin typeface="Times New Roman" charset="0"/>
                <a:ea typeface="Times New Roman" charset="0"/>
                <a:cs typeface="Times New Roman" charset="0"/>
              </a:rPr>
              <a:t>o Stabilize Visual Images </a:t>
            </a:r>
            <a:endParaRPr lang="ko-KR" altLang="en-US" b="1" dirty="0">
              <a:solidFill>
                <a:prstClr val="black"/>
              </a:solidFill>
              <a:latin typeface="Times New Roman" charset="0"/>
              <a:ea typeface="Times New Roman" charset="0"/>
              <a:cs typeface="Times New Roman" charset="0"/>
            </a:endParaRPr>
          </a:p>
        </p:txBody>
      </p:sp>
      <p:sp>
        <p:nvSpPr>
          <p:cNvPr id="8" name="직사각형 6"/>
          <p:cNvSpPr/>
          <p:nvPr/>
        </p:nvSpPr>
        <p:spPr>
          <a:xfrm>
            <a:off x="0" y="1"/>
            <a:ext cx="9144000" cy="7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latinLnBrk="1">
              <a:spcBef>
                <a:spcPts val="0"/>
              </a:spcBef>
              <a:spcAft>
                <a:spcPts val="0"/>
              </a:spcAft>
            </a:pPr>
            <a:r>
              <a:rPr lang="en-US" altLang="ko-KR" sz="2600" b="1" spc="-70" dirty="0">
                <a:solidFill>
                  <a:sysClr val="windowText" lastClr="000000"/>
                </a:solidFill>
                <a:latin typeface="Verdana" charset="0"/>
                <a:ea typeface="Verdana" charset="0"/>
                <a:cs typeface="Verdana" charset="0"/>
              </a:rPr>
              <a:t> </a:t>
            </a:r>
            <a:r>
              <a:rPr lang="en-US" altLang="ko-KR" sz="2400" b="1" spc="-70" dirty="0" smtClean="0">
                <a:solidFill>
                  <a:sysClr val="windowText" lastClr="000000"/>
                </a:solidFill>
                <a:latin typeface="Verdana" charset="0"/>
                <a:ea typeface="Verdana" charset="0"/>
                <a:cs typeface="Verdana" charset="0"/>
              </a:rPr>
              <a:t>Sensory Conflict Theory</a:t>
            </a:r>
            <a:endParaRPr lang="ko-KR" altLang="en-US" sz="2400" b="1" spc="-70" dirty="0">
              <a:solidFill>
                <a:sysClr val="windowText" lastClr="000000"/>
              </a:solidFill>
              <a:latin typeface="Verdana" charset="0"/>
              <a:ea typeface="Verdana" charset="0"/>
              <a:cs typeface="Verdana" charset="0"/>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3503" y="2493769"/>
            <a:ext cx="2471440" cy="267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04109" y="4222539"/>
            <a:ext cx="3166056" cy="1077218"/>
          </a:xfrm>
          <a:prstGeom prst="rect">
            <a:avLst/>
          </a:prstGeom>
          <a:noFill/>
        </p:spPr>
        <p:txBody>
          <a:bodyPr wrap="square" rtlCol="0">
            <a:spAutoFit/>
          </a:bodyPr>
          <a:lstStyle/>
          <a:p>
            <a:pPr fontAlgn="auto" latinLnBrk="1">
              <a:spcBef>
                <a:spcPts val="0"/>
              </a:spcBef>
              <a:spcAft>
                <a:spcPts val="0"/>
              </a:spcAft>
            </a:pPr>
            <a:r>
              <a:rPr lang="en-US" sz="1600" b="1" dirty="0" smtClean="0">
                <a:solidFill>
                  <a:prstClr val="black"/>
                </a:solidFill>
                <a:latin typeface="Times New Roman" charset="0"/>
                <a:ea typeface="Times New Roman" charset="0"/>
                <a:cs typeface="Times New Roman" charset="0"/>
              </a:rPr>
              <a:t>A top-down process from </a:t>
            </a:r>
          </a:p>
          <a:p>
            <a:pPr fontAlgn="auto" latinLnBrk="1">
              <a:spcBef>
                <a:spcPts val="0"/>
              </a:spcBef>
              <a:spcAft>
                <a:spcPts val="0"/>
              </a:spcAft>
            </a:pPr>
            <a:r>
              <a:rPr lang="en-US" sz="1600" b="1" dirty="0" smtClean="0">
                <a:solidFill>
                  <a:prstClr val="black"/>
                </a:solidFill>
                <a:latin typeface="Times New Roman" charset="0"/>
                <a:ea typeface="Times New Roman" charset="0"/>
                <a:cs typeface="Times New Roman" charset="0"/>
              </a:rPr>
              <a:t>the vestibular cortex to </a:t>
            </a:r>
          </a:p>
          <a:p>
            <a:pPr fontAlgn="auto" latinLnBrk="1">
              <a:spcBef>
                <a:spcPts val="0"/>
              </a:spcBef>
              <a:spcAft>
                <a:spcPts val="0"/>
              </a:spcAft>
            </a:pPr>
            <a:r>
              <a:rPr lang="en-US" sz="1600" b="1" dirty="0" smtClean="0">
                <a:solidFill>
                  <a:prstClr val="black"/>
                </a:solidFill>
                <a:latin typeface="Times New Roman" charset="0"/>
                <a:ea typeface="Times New Roman" charset="0"/>
                <a:cs typeface="Times New Roman" charset="0"/>
              </a:rPr>
              <a:t>the brainstem and the cerebellum</a:t>
            </a:r>
          </a:p>
          <a:p>
            <a:pPr fontAlgn="auto" latinLnBrk="1">
              <a:spcBef>
                <a:spcPts val="0"/>
              </a:spcBef>
              <a:spcAft>
                <a:spcPts val="0"/>
              </a:spcAft>
            </a:pPr>
            <a:r>
              <a:rPr lang="en-US" sz="1600" b="1" dirty="0" smtClean="0">
                <a:solidFill>
                  <a:prstClr val="black"/>
                </a:solidFill>
                <a:latin typeface="Times New Roman" charset="0"/>
                <a:ea typeface="Times New Roman" charset="0"/>
                <a:cs typeface="Times New Roman" charset="0"/>
              </a:rPr>
              <a:t>to modulate sensory mismatches? </a:t>
            </a:r>
          </a:p>
        </p:txBody>
      </p:sp>
    </p:spTree>
    <p:extLst>
      <p:ext uri="{BB962C8B-B14F-4D97-AF65-F5344CB8AC3E}">
        <p14:creationId xmlns:p14="http://schemas.microsoft.com/office/powerpoint/2010/main" val="662045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a:t>July 25, 2017</a:t>
            </a:r>
          </a:p>
        </p:txBody>
      </p:sp>
      <p:sp>
        <p:nvSpPr>
          <p:cNvPr id="3" name="Footer Placeholder 2"/>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4" name="Slide Number Placeholder 3"/>
          <p:cNvSpPr>
            <a:spLocks noGrp="1"/>
          </p:cNvSpPr>
          <p:nvPr>
            <p:ph type="sldNum" sz="quarter" idx="12"/>
          </p:nvPr>
        </p:nvSpPr>
        <p:spPr/>
        <p:txBody>
          <a:bodyPr/>
          <a:lstStyle/>
          <a:p>
            <a:pPr>
              <a:defRPr/>
            </a:pPr>
            <a:fld id="{4B9BF26B-5BF7-A441-824D-2B58A1CEF3A6}" type="slidenum">
              <a:rPr lang="en-US" smtClean="0"/>
              <a:pPr>
                <a:defRPr/>
              </a:pPr>
              <a:t>9</a:t>
            </a:fld>
            <a:endParaRPr lang="en-US" sz="1400">
              <a:latin typeface="Myriad Pro"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38" y="613751"/>
            <a:ext cx="4379684" cy="402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직사각형 3"/>
          <p:cNvSpPr/>
          <p:nvPr/>
        </p:nvSpPr>
        <p:spPr>
          <a:xfrm>
            <a:off x="0" y="1"/>
            <a:ext cx="9144000" cy="7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latinLnBrk="1">
              <a:spcBef>
                <a:spcPts val="0"/>
              </a:spcBef>
              <a:spcAft>
                <a:spcPts val="0"/>
              </a:spcAft>
            </a:pPr>
            <a:r>
              <a:rPr lang="en-US" altLang="ko-KR" sz="2600" b="1" spc="-70" dirty="0" smtClean="0">
                <a:solidFill>
                  <a:sysClr val="windowText" lastClr="000000"/>
                </a:solidFill>
                <a:latin typeface="Verdana" charset="0"/>
                <a:ea typeface="Verdana" charset="0"/>
                <a:cs typeface="Verdana" charset="0"/>
              </a:rPr>
              <a:t> </a:t>
            </a:r>
            <a:endParaRPr lang="en-US" altLang="ko-KR" sz="2600" spc="-70" dirty="0">
              <a:solidFill>
                <a:sysClr val="windowText" lastClr="000000"/>
              </a:solidFill>
              <a:latin typeface="Verdana" charset="0"/>
              <a:ea typeface="Verdana" charset="0"/>
              <a:cs typeface="Verdana"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993" y="562240"/>
            <a:ext cx="2748792" cy="491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31338" y="4585713"/>
            <a:ext cx="4764588" cy="1200329"/>
          </a:xfrm>
          <a:prstGeom prst="rect">
            <a:avLst/>
          </a:prstGeom>
          <a:noFill/>
        </p:spPr>
        <p:txBody>
          <a:bodyPr wrap="square" rtlCol="0">
            <a:spAutoFit/>
          </a:bodyPr>
          <a:lstStyle/>
          <a:p>
            <a:pPr fontAlgn="auto" latinLnBrk="1">
              <a:spcBef>
                <a:spcPts val="0"/>
              </a:spcBef>
              <a:spcAft>
                <a:spcPts val="0"/>
              </a:spcAft>
            </a:pPr>
            <a:r>
              <a:rPr lang="en-US" b="1" dirty="0" smtClean="0">
                <a:solidFill>
                  <a:prstClr val="black"/>
                </a:solidFill>
                <a:latin typeface="Times New Roman" charset="0"/>
                <a:ea typeface="Times New Roman" charset="0"/>
                <a:cs typeface="Times New Roman" charset="0"/>
              </a:rPr>
              <a:t>“The </a:t>
            </a:r>
            <a:r>
              <a:rPr lang="en-US" b="1" dirty="0">
                <a:solidFill>
                  <a:prstClr val="black"/>
                </a:solidFill>
                <a:latin typeface="Times New Roman" charset="0"/>
                <a:ea typeface="Times New Roman" charset="0"/>
                <a:cs typeface="Times New Roman" charset="0"/>
              </a:rPr>
              <a:t>vestibular cortex function </a:t>
            </a:r>
            <a:r>
              <a:rPr lang="en-US" b="1" dirty="0" smtClean="0">
                <a:solidFill>
                  <a:prstClr val="black"/>
                </a:solidFill>
                <a:latin typeface="Times New Roman" charset="0"/>
                <a:ea typeface="Times New Roman" charset="0"/>
                <a:cs typeface="Times New Roman" charset="0"/>
              </a:rPr>
              <a:t>is…integrated </a:t>
            </a:r>
            <a:r>
              <a:rPr lang="en-US" b="1" dirty="0">
                <a:solidFill>
                  <a:prstClr val="black"/>
                </a:solidFill>
                <a:latin typeface="Times New Roman" charset="0"/>
                <a:ea typeface="Times New Roman" charset="0"/>
                <a:cs typeface="Times New Roman" charset="0"/>
              </a:rPr>
              <a:t>in a larger network for spatial attention and </a:t>
            </a:r>
            <a:endParaRPr lang="en-US" b="1" dirty="0" smtClean="0">
              <a:solidFill>
                <a:prstClr val="black"/>
              </a:solidFill>
              <a:latin typeface="Times New Roman" charset="0"/>
              <a:ea typeface="Times New Roman" charset="0"/>
              <a:cs typeface="Times New Roman" charset="0"/>
            </a:endParaRPr>
          </a:p>
          <a:p>
            <a:pPr fontAlgn="auto" latinLnBrk="1">
              <a:spcBef>
                <a:spcPts val="0"/>
              </a:spcBef>
              <a:spcAft>
                <a:spcPts val="0"/>
              </a:spcAft>
            </a:pPr>
            <a:r>
              <a:rPr lang="en-US" b="1" dirty="0" smtClean="0">
                <a:solidFill>
                  <a:prstClr val="black"/>
                </a:solidFill>
                <a:latin typeface="Times New Roman" charset="0"/>
                <a:ea typeface="Times New Roman" charset="0"/>
                <a:cs typeface="Times New Roman" charset="0"/>
              </a:rPr>
              <a:t>sensorimotor control  of </a:t>
            </a:r>
            <a:r>
              <a:rPr lang="en-US" b="1" dirty="0">
                <a:solidFill>
                  <a:prstClr val="black"/>
                </a:solidFill>
                <a:latin typeface="Times New Roman" charset="0"/>
                <a:ea typeface="Times New Roman" charset="0"/>
                <a:cs typeface="Times New Roman" charset="0"/>
              </a:rPr>
              <a:t>eye and body motion </a:t>
            </a:r>
            <a:endParaRPr lang="en-US" b="1" dirty="0" smtClean="0">
              <a:solidFill>
                <a:prstClr val="black"/>
              </a:solidFill>
              <a:latin typeface="Times New Roman" charset="0"/>
              <a:ea typeface="Times New Roman" charset="0"/>
              <a:cs typeface="Times New Roman" charset="0"/>
            </a:endParaRPr>
          </a:p>
          <a:p>
            <a:pPr fontAlgn="auto" latinLnBrk="1">
              <a:spcBef>
                <a:spcPts val="0"/>
              </a:spcBef>
              <a:spcAft>
                <a:spcPts val="0"/>
              </a:spcAft>
            </a:pPr>
            <a:r>
              <a:rPr lang="en-US" b="1" dirty="0" smtClean="0">
                <a:solidFill>
                  <a:prstClr val="black"/>
                </a:solidFill>
                <a:latin typeface="Times New Roman" charset="0"/>
                <a:ea typeface="Times New Roman" charset="0"/>
                <a:cs typeface="Times New Roman" charset="0"/>
              </a:rPr>
              <a:t>in </a:t>
            </a:r>
            <a:r>
              <a:rPr lang="en-US" b="1" dirty="0">
                <a:solidFill>
                  <a:prstClr val="black"/>
                </a:solidFill>
                <a:latin typeface="Times New Roman" charset="0"/>
                <a:ea typeface="Times New Roman" charset="0"/>
                <a:cs typeface="Times New Roman" charset="0"/>
              </a:rPr>
              <a:t>space</a:t>
            </a:r>
            <a:r>
              <a:rPr lang="en-US" b="1" dirty="0" smtClean="0">
                <a:solidFill>
                  <a:prstClr val="black"/>
                </a:solidFill>
                <a:latin typeface="Times New Roman" charset="0"/>
                <a:ea typeface="Times New Roman" charset="0"/>
                <a:cs typeface="Times New Roman" charset="0"/>
              </a:rPr>
              <a:t>.”  </a:t>
            </a:r>
            <a:r>
              <a:rPr lang="en-US" b="1" i="1" dirty="0" smtClean="0">
                <a:solidFill>
                  <a:prstClr val="black"/>
                </a:solidFill>
                <a:latin typeface="Times New Roman" charset="0"/>
                <a:ea typeface="Times New Roman" charset="0"/>
                <a:cs typeface="Times New Roman" charset="0"/>
              </a:rPr>
              <a:t>Vertigo (1999)</a:t>
            </a:r>
            <a:endParaRPr lang="en-US" b="1" i="1" dirty="0">
              <a:solidFill>
                <a:prstClr val="black"/>
              </a:solidFill>
              <a:latin typeface="Times New Roman" charset="0"/>
              <a:ea typeface="Times New Roman" charset="0"/>
              <a:cs typeface="Times New Roman" charset="0"/>
            </a:endParaRPr>
          </a:p>
        </p:txBody>
      </p:sp>
      <p:sp>
        <p:nvSpPr>
          <p:cNvPr id="9" name="직사각형 6"/>
          <p:cNvSpPr/>
          <p:nvPr/>
        </p:nvSpPr>
        <p:spPr>
          <a:xfrm>
            <a:off x="3848101" y="2393950"/>
            <a:ext cx="1081088"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latinLnBrk="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877741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4411</TotalTime>
  <Words>3009</Words>
  <Application>Microsoft Office PowerPoint</Application>
  <PresentationFormat>화면 슬라이드 쇼(4:3)</PresentationFormat>
  <Paragraphs>341</Paragraphs>
  <Slides>25</Slides>
  <Notes>15</Notes>
  <HiddenSlides>0</HiddenSlides>
  <MMClips>0</MMClips>
  <ScaleCrop>false</ScaleCrop>
  <HeadingPairs>
    <vt:vector size="4" baseType="variant">
      <vt:variant>
        <vt:lpstr>테마</vt:lpstr>
      </vt:variant>
      <vt:variant>
        <vt:i4>1</vt:i4>
      </vt:variant>
      <vt:variant>
        <vt:lpstr>슬라이드 제목</vt:lpstr>
      </vt:variant>
      <vt:variant>
        <vt:i4>25</vt:i4>
      </vt:variant>
    </vt:vector>
  </HeadingPairs>
  <TitlesOfParts>
    <vt:vector size="26" baseType="lpstr">
      <vt:lpstr>IEEE-SA Powerpoint Template</vt:lpstr>
      <vt:lpstr>PowerPoint 프레젠테이션</vt:lpstr>
      <vt:lpstr>Compliance with IEEE Standards Policies and Procedures</vt:lpstr>
      <vt:lpstr>PowerPoint 프레젠테이션</vt:lpstr>
      <vt:lpstr>PowerPoint 프레젠테이션</vt:lpstr>
      <vt:lpstr>PowerPoint 프레젠테이션</vt:lpstr>
      <vt:lpstr> Discussion Points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Behavioral Correlates of Cybersickness </vt:lpstr>
      <vt:lpstr>Physiological Correlates of Cybersickness </vt:lpstr>
      <vt:lpstr>Identifying Human Factors</vt:lpstr>
      <vt:lpstr>Human Factors Matter •  </vt:lpstr>
      <vt:lpstr>Human Factors Matter • •</vt:lpstr>
      <vt:lpstr>Human Factors Matter • • •</vt:lpstr>
      <vt:lpstr>Human Factors Matter • • • •</vt:lpstr>
      <vt:lpstr>Human Factors Matter • • • • •</vt:lpstr>
      <vt:lpstr>Examining Validity of Questionnaires</vt:lpstr>
      <vt:lpstr>Standardization of Terms</vt:lpstr>
      <vt:lpstr>Scientific Criteria for Preventing  Hazardous Symptoms </vt:lpstr>
      <vt:lpstr>Establishing Standards &amp; Users’ Guide</vt:lpstr>
      <vt:lpstr>Q &amp; A</vt:lpstr>
    </vt:vector>
  </TitlesOfParts>
  <Company>IEEE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Microsoft</cp:lastModifiedBy>
  <cp:revision>194</cp:revision>
  <dcterms:created xsi:type="dcterms:W3CDTF">2014-10-13T13:02:20Z</dcterms:created>
  <dcterms:modified xsi:type="dcterms:W3CDTF">2017-07-18T08:52:30Z</dcterms:modified>
</cp:coreProperties>
</file>