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</p:sldMasterIdLst>
  <p:notesMasterIdLst>
    <p:notesMasterId r:id="rId13"/>
  </p:notesMasterIdLst>
  <p:handoutMasterIdLst>
    <p:handoutMasterId r:id="rId14"/>
  </p:handoutMasterIdLst>
  <p:sldIdLst>
    <p:sldId id="347" r:id="rId4"/>
    <p:sldId id="321" r:id="rId5"/>
    <p:sldId id="380" r:id="rId6"/>
    <p:sldId id="382" r:id="rId7"/>
    <p:sldId id="383" r:id="rId8"/>
    <p:sldId id="386" r:id="rId9"/>
    <p:sldId id="389" r:id="rId10"/>
    <p:sldId id="385" r:id="rId11"/>
    <p:sldId id="384" r:id="rId1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1FA1"/>
    <a:srgbClr val="6B1F7C"/>
    <a:srgbClr val="008542"/>
    <a:srgbClr val="E8E8E8"/>
    <a:srgbClr val="FDC82F"/>
    <a:srgbClr val="009FDA"/>
    <a:srgbClr val="0066A1"/>
    <a:srgbClr val="E37222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894" y="72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4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90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C4B97-30B9-47D7-95B2-A27F7BF321D6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6" r:id="rId2"/>
    <p:sldLayoutId id="2147483827" r:id="rId3"/>
    <p:sldLayoutId id="2147483819" r:id="rId4"/>
    <p:sldLayoutId id="2147483820" r:id="rId5"/>
    <p:sldLayoutId id="2147483818" r:id="rId6"/>
    <p:sldLayoutId id="2147483841" r:id="rId7"/>
    <p:sldLayoutId id="2147483821" r:id="rId8"/>
    <p:sldLayoutId id="2147483822" r:id="rId9"/>
    <p:sldLayoutId id="2147483823" r:id="rId10"/>
    <p:sldLayoutId id="2147483824" r:id="rId11"/>
    <p:sldLayoutId id="21474838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evelopment.standards.iee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.perry@ieee.org" TargetMode="External"/><Relationship Id="rId2" Type="http://schemas.openxmlformats.org/officeDocument/2006/relationships/hyperlink" Target="https://mentor.ieee.org/3000-stds/dcn/14/stds-14-0041-TBCC-mentor-roster-lis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3000-stds/dcn/14/stds-14-00-TBCC-mentor-roster-list.pdf" TargetMode="External"/><Relationship Id="rId2" Type="http://schemas.openxmlformats.org/officeDocument/2006/relationships/hyperlink" Target="https://mentor.ieee.org/3000-stds/dcn/14/stds-14-0041-00-TBCC-mentor-roster-lis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428750"/>
            <a:ext cx="7772400" cy="533400"/>
          </a:xfrm>
        </p:spPr>
        <p:txBody>
          <a:bodyPr/>
          <a:lstStyle/>
          <a:p>
            <a:r>
              <a:rPr lang="en-US" dirty="0" smtClean="0"/>
              <a:t>IEEE IAS Technical Books Coordinating Committee (IAS/TBCC)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586163"/>
            <a:ext cx="3886200" cy="828675"/>
          </a:xfrm>
        </p:spPr>
        <p:txBody>
          <a:bodyPr/>
          <a:lstStyle/>
          <a:p>
            <a:r>
              <a:rPr lang="en-US" dirty="0" smtClean="0"/>
              <a:t>Lisa Perry</a:t>
            </a:r>
          </a:p>
          <a:p>
            <a:r>
              <a:rPr lang="en-US" dirty="0" smtClean="0"/>
              <a:t>16 June </a:t>
            </a:r>
            <a:r>
              <a:rPr lang="en-US" dirty="0" smtClean="0"/>
              <a:t>2014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2143125"/>
            <a:ext cx="7772400" cy="533400"/>
          </a:xfrm>
        </p:spPr>
        <p:txBody>
          <a:bodyPr/>
          <a:lstStyle/>
          <a:p>
            <a:r>
              <a:rPr lang="en-US" dirty="0" smtClean="0"/>
              <a:t>Webinar on the Mentor Collaboration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Mentor</a:t>
            </a:r>
          </a:p>
          <a:p>
            <a:pPr lvl="1"/>
            <a:r>
              <a:rPr lang="en-US" sz="2000" dirty="0" smtClean="0"/>
              <a:t>Roster</a:t>
            </a:r>
          </a:p>
          <a:p>
            <a:pPr lvl="1"/>
            <a:r>
              <a:rPr lang="en-US" sz="2000" dirty="0" smtClean="0"/>
              <a:t>WG roles and Mentor involvement levels</a:t>
            </a:r>
            <a:endParaRPr lang="en-US" sz="2000" dirty="0" smtClean="0"/>
          </a:p>
          <a:p>
            <a:pPr lvl="1"/>
            <a:r>
              <a:rPr lang="en-US" sz="2000" dirty="0" smtClean="0"/>
              <a:t>Mail</a:t>
            </a:r>
          </a:p>
          <a:p>
            <a:pPr lvl="1"/>
            <a:r>
              <a:rPr lang="en-US" sz="2000" dirty="0" smtClean="0"/>
              <a:t>Document repository</a:t>
            </a:r>
            <a:endParaRPr lang="en-US" sz="2000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4D40-6E61-41B8-BBDC-8B4ECAA87F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at </a:t>
            </a:r>
            <a:r>
              <a:rPr lang="en-US" dirty="0" smtClean="0">
                <a:hlinkClick r:id="rId2"/>
              </a:rPr>
              <a:t>http://development.standards.ieee.org/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9527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3750" t="32019" r="39748" b="18661"/>
          <a:stretch/>
        </p:blipFill>
        <p:spPr bwMode="auto">
          <a:xfrm>
            <a:off x="1743074" y="2059305"/>
            <a:ext cx="5305425" cy="4122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95700" y="5200650"/>
            <a:ext cx="1457325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733675" y="5276850"/>
            <a:ext cx="9525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20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– Collaboration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Roster</a:t>
            </a:r>
          </a:p>
          <a:p>
            <a:pPr marL="238125" lvl="2" indent="0">
              <a:spcBef>
                <a:spcPts val="1100"/>
              </a:spcBef>
              <a:buClr>
                <a:schemeClr val="accent1"/>
              </a:buClr>
              <a:buSzPct val="100000"/>
              <a:buNone/>
            </a:pPr>
            <a:r>
              <a:rPr lang="en-US" dirty="0" smtClean="0">
                <a:hlinkClick r:id="rId2"/>
              </a:rPr>
              <a:t>https://mentor.ieee.org/3000-stds/dcn/14/stds-14-0041-TBCC-mentor-roster-list.pdf</a:t>
            </a:r>
            <a:endParaRPr lang="en-US" dirty="0"/>
          </a:p>
          <a:p>
            <a:pPr marL="731520" lvl="3" indent="-274320">
              <a:spcBef>
                <a:spcPts val="1100"/>
              </a:spcBef>
              <a:buClr>
                <a:schemeClr val="accent1"/>
              </a:buClr>
              <a:buSzPct val="100000"/>
              <a:buFont typeface="Wingdings 2" pitchFamily="18" charset="2"/>
              <a:buChar char=""/>
            </a:pPr>
            <a:r>
              <a:rPr lang="en-US" dirty="0" smtClean="0"/>
              <a:t>If you need access to the Mentor workspace, check </a:t>
            </a:r>
            <a:r>
              <a:rPr lang="en-US" dirty="0" smtClean="0"/>
              <a:t>the roster at the URL </a:t>
            </a:r>
            <a:r>
              <a:rPr lang="en-US" dirty="0" smtClean="0"/>
              <a:t>above. </a:t>
            </a:r>
          </a:p>
          <a:p>
            <a:pPr marL="731520" lvl="3" indent="-274320">
              <a:spcBef>
                <a:spcPts val="1100"/>
              </a:spcBef>
              <a:buClr>
                <a:schemeClr val="accent1"/>
              </a:buClr>
              <a:buSzPct val="100000"/>
              <a:buFont typeface="Wingdings 2" pitchFamily="18" charset="2"/>
              <a:buChar char=""/>
            </a:pPr>
            <a:r>
              <a:rPr lang="en-US" dirty="0" smtClean="0"/>
              <a:t>If your </a:t>
            </a:r>
            <a:r>
              <a:rPr lang="en-US" dirty="0" smtClean="0"/>
              <a:t>name is not </a:t>
            </a:r>
            <a:r>
              <a:rPr lang="en-US" dirty="0" smtClean="0"/>
              <a:t>listed, </a:t>
            </a:r>
            <a:r>
              <a:rPr lang="en-US" dirty="0" smtClean="0"/>
              <a:t>send </a:t>
            </a:r>
            <a:r>
              <a:rPr lang="en-US" dirty="0" smtClean="0"/>
              <a:t>request </a:t>
            </a:r>
            <a:r>
              <a:rPr lang="en-US" dirty="0" smtClean="0"/>
              <a:t>to be added to the workspace to </a:t>
            </a:r>
            <a:r>
              <a:rPr lang="en-US" dirty="0" smtClean="0">
                <a:hlinkClick r:id="rId3"/>
              </a:rPr>
              <a:t>l.perry@ieee.org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cc: WG Chair and </a:t>
            </a:r>
            <a:r>
              <a:rPr lang="en-US" dirty="0" smtClean="0"/>
              <a:t>Vice Chair). </a:t>
            </a:r>
            <a:endParaRPr lang="en-US" dirty="0" smtClean="0"/>
          </a:p>
          <a:p>
            <a:pPr marL="274320" lvl="1" indent="-274320">
              <a:spcBef>
                <a:spcPts val="1100"/>
              </a:spcBef>
              <a:buClr>
                <a:schemeClr val="accent1"/>
              </a:buClr>
              <a:buSzPct val="100000"/>
              <a:buFont typeface="Wingdings 2" pitchFamily="18" charset="2"/>
              <a:buChar char=""/>
            </a:pPr>
            <a:r>
              <a:rPr lang="en-US" b="1" dirty="0" smtClean="0"/>
              <a:t>WG </a:t>
            </a:r>
            <a:r>
              <a:rPr lang="en-US" b="1" dirty="0" smtClean="0"/>
              <a:t>roles and Mentor Involvement Levels</a:t>
            </a:r>
            <a:r>
              <a:rPr lang="en-US" b="1" dirty="0" smtClean="0"/>
              <a:t> </a:t>
            </a:r>
            <a:endParaRPr lang="en-US" b="1" dirty="0" smtClean="0"/>
          </a:p>
          <a:p>
            <a:endParaRPr lang="en-US" sz="1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44056"/>
              </p:ext>
            </p:extLst>
          </p:nvPr>
        </p:nvGraphicFramePr>
        <p:xfrm>
          <a:off x="1352550" y="3771899"/>
          <a:ext cx="6486524" cy="230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1919287"/>
                <a:gridCol w="1621631"/>
                <a:gridCol w="1621631"/>
              </a:tblGrid>
              <a:tr h="44767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WG role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Mentor involvement levels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Documents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Mail</a:t>
                      </a:r>
                      <a:endParaRPr lang="en-US" sz="11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WG Chair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Vice</a:t>
                      </a:r>
                      <a:r>
                        <a:rPr lang="en-US" sz="1100" baseline="0" dirty="0" smtClean="0"/>
                        <a:t> Chair*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Admin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 public/private</a:t>
                      </a:r>
                    </a:p>
                    <a:p>
                      <a:r>
                        <a:rPr lang="en-US" sz="1100" dirty="0" smtClean="0"/>
                        <a:t>-Post</a:t>
                      </a:r>
                    </a:p>
                    <a:p>
                      <a:r>
                        <a:rPr lang="en-US" sz="1100" dirty="0" smtClean="0"/>
                        <a:t>-Delete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</a:t>
                      </a:r>
                    </a:p>
                    <a:p>
                      <a:r>
                        <a:rPr lang="en-US" sz="1100" dirty="0" smtClean="0"/>
                        <a:t>-Send</a:t>
                      </a:r>
                    </a:p>
                    <a:p>
                      <a:r>
                        <a:rPr lang="en-US" sz="1100" dirty="0" smtClean="0"/>
                        <a:t>-Delete</a:t>
                      </a:r>
                      <a:endParaRPr lang="en-US" sz="110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WG Member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Vice Chair*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Members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 public/private</a:t>
                      </a:r>
                    </a:p>
                    <a:p>
                      <a:r>
                        <a:rPr lang="en-US" sz="1100" dirty="0" smtClean="0"/>
                        <a:t>-Post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</a:t>
                      </a:r>
                    </a:p>
                    <a:p>
                      <a:r>
                        <a:rPr lang="en-US" sz="1100" dirty="0" smtClean="0"/>
                        <a:t>-Send</a:t>
                      </a:r>
                      <a:endParaRPr lang="en-US" sz="11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—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Guests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 public/private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</a:t>
                      </a:r>
                      <a:endParaRPr lang="en-US" sz="1100" dirty="0"/>
                    </a:p>
                  </a:txBody>
                  <a:tcPr/>
                </a:tc>
              </a:tr>
              <a:tr h="264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Interested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-View public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-No access</a:t>
                      </a:r>
                      <a:endParaRPr lang="en-US" sz="1100" dirty="0"/>
                    </a:p>
                  </a:txBody>
                  <a:tcPr/>
                </a:tc>
              </a:tr>
              <a:tr h="276225">
                <a:tc gridSpan="4">
                  <a:txBody>
                    <a:bodyPr/>
                    <a:lstStyle/>
                    <a:p>
                      <a:r>
                        <a:rPr lang="en-US" sz="1100" dirty="0" smtClean="0"/>
                        <a:t>*Vice Chairs may be assigned as Admin or Member, depending on the needs of the WG.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– Collaboration tool </a:t>
            </a:r>
            <a:r>
              <a:rPr lang="en-US" i="1" dirty="0" smtClean="0"/>
              <a:t>(cont.)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Mail – Two ways to send</a:t>
            </a:r>
            <a:endParaRPr lang="en-US" b="1" dirty="0" smtClean="0"/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end through Web interface (must login to the workspace</a:t>
            </a:r>
            <a:r>
              <a:rPr lang="en-US" sz="1400" dirty="0" smtClean="0"/>
              <a:t>)</a:t>
            </a:r>
          </a:p>
          <a:p>
            <a:pPr lvl="1"/>
            <a:endParaRPr lang="en-US" sz="1400" dirty="0"/>
          </a:p>
          <a:p>
            <a:pPr marL="295275" lvl="1" indent="0">
              <a:buNone/>
            </a:pPr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250111"/>
            <a:ext cx="4452937" cy="39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– Collaboration tool </a:t>
            </a:r>
            <a:r>
              <a:rPr lang="en-US" i="1" dirty="0" smtClean="0"/>
              <a:t>(cont.)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Mail – Two ways to send</a:t>
            </a:r>
            <a:endParaRPr lang="en-US" b="1" dirty="0" smtClean="0"/>
          </a:p>
          <a:p>
            <a:pPr lvl="1"/>
            <a:r>
              <a:rPr lang="en-US" sz="1400" dirty="0" smtClean="0"/>
              <a:t>Send </a:t>
            </a:r>
            <a:r>
              <a:rPr lang="en-US" sz="1400" dirty="0" smtClean="0"/>
              <a:t>via email (must send </a:t>
            </a:r>
            <a:r>
              <a:rPr lang="en-US" sz="1400" dirty="0" smtClean="0"/>
              <a:t>from </a:t>
            </a:r>
            <a:r>
              <a:rPr lang="en-US" sz="1400" dirty="0" smtClean="0"/>
              <a:t>the email </a:t>
            </a:r>
            <a:r>
              <a:rPr lang="en-US" sz="1400" dirty="0" smtClean="0"/>
              <a:t>associated </a:t>
            </a:r>
            <a:r>
              <a:rPr lang="en-US" sz="1400" dirty="0" smtClean="0"/>
              <a:t>with your </a:t>
            </a:r>
            <a:r>
              <a:rPr lang="en-US" sz="1400" dirty="0" smtClean="0"/>
              <a:t>account)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227798"/>
            <a:ext cx="4257675" cy="39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</a:t>
            </a:r>
            <a:r>
              <a:rPr lang="en-US" b="1" dirty="0" smtClean="0"/>
              <a:t>Repository</a:t>
            </a:r>
          </a:p>
          <a:p>
            <a:pPr lvl="1"/>
            <a:r>
              <a:rPr lang="en-US" sz="1400" dirty="0"/>
              <a:t>For each document that is uploaded, the system provides a unique ID and file </a:t>
            </a:r>
            <a:r>
              <a:rPr lang="en-US" sz="1400" dirty="0" smtClean="0"/>
              <a:t>name</a:t>
            </a:r>
            <a:endParaRPr lang="en-US" sz="14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12822"/>
          <a:stretch/>
        </p:blipFill>
        <p:spPr bwMode="auto">
          <a:xfrm>
            <a:off x="95250" y="2940402"/>
            <a:ext cx="8921074" cy="18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232681"/>
            <a:ext cx="7772400" cy="767444"/>
          </a:xfrm>
        </p:spPr>
        <p:txBody>
          <a:bodyPr/>
          <a:lstStyle/>
          <a:p>
            <a:r>
              <a:rPr lang="en-US" dirty="0" smtClean="0"/>
              <a:t>Mentor – Collaboration tool </a:t>
            </a:r>
            <a:r>
              <a:rPr lang="en-US" i="1" dirty="0" smtClean="0"/>
              <a:t>(cont.)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File </a:t>
            </a:r>
            <a:r>
              <a:rPr lang="en-US" sz="1400" dirty="0"/>
              <a:t>name is </a:t>
            </a:r>
            <a:r>
              <a:rPr lang="en-US" sz="1400" dirty="0" smtClean="0">
                <a:solidFill>
                  <a:srgbClr val="0000CC"/>
                </a:solidFill>
              </a:rPr>
              <a:t>stds-14-0041-02-TBCC-mentor-roster-list.pdf</a:t>
            </a:r>
          </a:p>
          <a:p>
            <a:pPr lvl="1"/>
            <a:endParaRPr lang="en-US" sz="1400" dirty="0">
              <a:solidFill>
                <a:srgbClr val="0000CC"/>
              </a:solidFill>
            </a:endParaRPr>
          </a:p>
          <a:p>
            <a:pPr marL="295275" lvl="1" indent="0">
              <a:buNone/>
            </a:pPr>
            <a:r>
              <a:rPr lang="en-US" sz="1400" dirty="0" smtClean="0"/>
              <a:t> </a:t>
            </a:r>
          </a:p>
          <a:p>
            <a:pPr marL="295275" lvl="1" indent="0">
              <a:buNone/>
            </a:pPr>
            <a:endParaRPr lang="en-US" sz="1400" dirty="0"/>
          </a:p>
          <a:p>
            <a:pPr marL="295275" lvl="1" indent="0">
              <a:buNone/>
            </a:pPr>
            <a:r>
              <a:rPr lang="en-US" sz="1400" dirty="0" smtClean="0"/>
              <a:t>                      </a:t>
            </a:r>
            <a:r>
              <a:rPr lang="en-US" sz="1400" dirty="0">
                <a:solidFill>
                  <a:srgbClr val="0000CC"/>
                </a:solidFill>
              </a:rPr>
              <a:t>stds-14-0041-02-TBCC-mentor-roster-list.pdf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8677" y="6619875"/>
            <a:ext cx="438151" cy="228600"/>
          </a:xfrm>
        </p:spPr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12822"/>
          <a:stretch/>
        </p:blipFill>
        <p:spPr bwMode="auto">
          <a:xfrm>
            <a:off x="85725" y="3578577"/>
            <a:ext cx="8921074" cy="18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29551" y="3540475"/>
            <a:ext cx="742950" cy="2124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" y="4844593"/>
            <a:ext cx="345757" cy="527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8349" y="4844593"/>
            <a:ext cx="1562101" cy="533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3500" y="4844593"/>
            <a:ext cx="318324" cy="527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5926" y="4844593"/>
            <a:ext cx="285750" cy="527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cxnSp>
        <p:nvCxnSpPr>
          <p:cNvPr id="1033" name="Straight Connector 1032"/>
          <p:cNvCxnSpPr/>
          <p:nvPr/>
        </p:nvCxnSpPr>
        <p:spPr bwMode="auto">
          <a:xfrm flipV="1">
            <a:off x="2543175" y="2425525"/>
            <a:ext cx="0" cy="2033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5" name="Straight Connector 1034"/>
          <p:cNvCxnSpPr/>
          <p:nvPr/>
        </p:nvCxnSpPr>
        <p:spPr bwMode="auto">
          <a:xfrm>
            <a:off x="2543175" y="2422174"/>
            <a:ext cx="56578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7" name="Straight Arrow Connector 1036"/>
          <p:cNvCxnSpPr/>
          <p:nvPr/>
        </p:nvCxnSpPr>
        <p:spPr bwMode="auto">
          <a:xfrm>
            <a:off x="8201026" y="2425525"/>
            <a:ext cx="0" cy="1114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9" name="Straight Connector 1038"/>
          <p:cNvCxnSpPr/>
          <p:nvPr/>
        </p:nvCxnSpPr>
        <p:spPr bwMode="auto">
          <a:xfrm>
            <a:off x="2981325" y="2857500"/>
            <a:ext cx="0" cy="12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1" name="Straight Connector 1040"/>
          <p:cNvCxnSpPr/>
          <p:nvPr/>
        </p:nvCxnSpPr>
        <p:spPr bwMode="auto">
          <a:xfrm flipH="1">
            <a:off x="1125378" y="2984675"/>
            <a:ext cx="18559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3" name="Straight Arrow Connector 1042"/>
          <p:cNvCxnSpPr/>
          <p:nvPr/>
        </p:nvCxnSpPr>
        <p:spPr bwMode="auto">
          <a:xfrm>
            <a:off x="1125378" y="2984675"/>
            <a:ext cx="0" cy="1859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7" name="Straight Connector 1046"/>
          <p:cNvCxnSpPr/>
          <p:nvPr/>
        </p:nvCxnSpPr>
        <p:spPr bwMode="auto">
          <a:xfrm flipH="1">
            <a:off x="3337974" y="2857500"/>
            <a:ext cx="2" cy="341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1" name="Straight Connector 1050"/>
          <p:cNvCxnSpPr/>
          <p:nvPr/>
        </p:nvCxnSpPr>
        <p:spPr bwMode="auto">
          <a:xfrm flipH="1">
            <a:off x="1492662" y="3198987"/>
            <a:ext cx="1845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3" name="Straight Arrow Connector 1052"/>
          <p:cNvCxnSpPr/>
          <p:nvPr/>
        </p:nvCxnSpPr>
        <p:spPr bwMode="auto">
          <a:xfrm>
            <a:off x="1492662" y="3198987"/>
            <a:ext cx="0" cy="16456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5" name="Straight Connector 1054"/>
          <p:cNvCxnSpPr/>
          <p:nvPr/>
        </p:nvCxnSpPr>
        <p:spPr bwMode="auto">
          <a:xfrm flipH="1">
            <a:off x="3759393" y="2857500"/>
            <a:ext cx="7952" cy="4963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1828801" y="3353877"/>
            <a:ext cx="19305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828801" y="3353877"/>
            <a:ext cx="0" cy="14907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4220569" y="2857500"/>
            <a:ext cx="7951" cy="22508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3600450" y="5108346"/>
            <a:ext cx="620119" cy="29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86" y="5660120"/>
            <a:ext cx="2240693" cy="2405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753310" y="4837973"/>
            <a:ext cx="1042947" cy="533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20480" y="2628901"/>
            <a:ext cx="16002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08691" y="2634097"/>
            <a:ext cx="429768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12428" y="2627477"/>
            <a:ext cx="245677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51762" y="2628808"/>
            <a:ext cx="245677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16139" y="2627477"/>
            <a:ext cx="4572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52325" y="2628808"/>
            <a:ext cx="50292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1000" b="1" dirty="0" smtClean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>
            <a:stCxn id="12" idx="2"/>
          </p:cNvCxnSpPr>
          <p:nvPr/>
        </p:nvCxnSpPr>
        <p:spPr bwMode="auto">
          <a:xfrm>
            <a:off x="2819400" y="5378022"/>
            <a:ext cx="2553" cy="28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2"/>
          </p:cNvCxnSpPr>
          <p:nvPr/>
        </p:nvCxnSpPr>
        <p:spPr bwMode="auto">
          <a:xfrm flipH="1">
            <a:off x="5311055" y="2857501"/>
            <a:ext cx="9525" cy="19652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33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– Collaboration tool </a:t>
            </a:r>
            <a:r>
              <a:rPr lang="en-US" i="1" dirty="0"/>
              <a:t>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Documents</a:t>
            </a:r>
            <a:endParaRPr lang="en-US" b="1" dirty="0"/>
          </a:p>
          <a:p>
            <a:pPr lvl="1"/>
            <a:r>
              <a:rPr lang="en-US" dirty="0"/>
              <a:t>Create links to documents posted to </a:t>
            </a:r>
            <a:r>
              <a:rPr lang="en-US" dirty="0" smtClean="0"/>
              <a:t>Mentor</a:t>
            </a:r>
          </a:p>
          <a:p>
            <a:pPr lvl="2"/>
            <a:r>
              <a:rPr lang="en-US" smtClean="0"/>
              <a:t>Send </a:t>
            </a:r>
            <a:r>
              <a:rPr lang="en-US" dirty="0" smtClean="0"/>
              <a:t>links in Mentor mail, e.g., when looking for reviewers</a:t>
            </a:r>
            <a:endParaRPr lang="en-US" dirty="0"/>
          </a:p>
          <a:p>
            <a:pPr lvl="2"/>
            <a:r>
              <a:rPr lang="en-US" dirty="0"/>
              <a:t>Applies to public and private </a:t>
            </a:r>
            <a:r>
              <a:rPr lang="en-US" dirty="0" smtClean="0"/>
              <a:t>documents</a:t>
            </a:r>
          </a:p>
          <a:p>
            <a:pPr lvl="2"/>
            <a:r>
              <a:rPr lang="en-US" dirty="0" smtClean="0"/>
              <a:t>Copy URL from the address bar in your browser and paste into email</a:t>
            </a:r>
            <a:endParaRPr lang="en-US" dirty="0"/>
          </a:p>
          <a:p>
            <a:pPr marL="800100" lvl="3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NOTE: Links </a:t>
            </a:r>
            <a:r>
              <a:rPr lang="en-US" sz="1400" dirty="0">
                <a:solidFill>
                  <a:srgbClr val="FF0000"/>
                </a:solidFill>
              </a:rPr>
              <a:t>will access the document, not necessarily the latest version</a:t>
            </a:r>
          </a:p>
          <a:p>
            <a:pPr lvl="3"/>
            <a:r>
              <a:rPr lang="en-US" sz="1400" dirty="0"/>
              <a:t>To create link to latest version automatically, delete the revision number from the link</a:t>
            </a:r>
          </a:p>
          <a:p>
            <a:pPr lvl="3"/>
            <a:r>
              <a:rPr lang="en-US" sz="1400" dirty="0"/>
              <a:t>E.g., using the roster link from previous page, you would delete “0041”</a:t>
            </a:r>
          </a:p>
          <a:p>
            <a:pPr lvl="4"/>
            <a:r>
              <a:rPr lang="en-US" sz="1400" dirty="0" smtClean="0"/>
              <a:t>Before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://mentor.ieee.org/3000-stds/dcn/14/stds-14-0041-00-TBCC-mentor-roster-list.pdf</a:t>
            </a:r>
            <a:endParaRPr lang="en-US" sz="1400" dirty="0" smtClean="0"/>
          </a:p>
          <a:p>
            <a:pPr lvl="4"/>
            <a:r>
              <a:rPr lang="en-US" sz="1400" dirty="0" smtClean="0"/>
              <a:t>After: 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mentor.ieee.org/3000-stds/dcn/14/stds-14-00-TBCC-mentor-roster-list.pdf</a:t>
            </a:r>
            <a:endParaRPr lang="en-US" sz="1400" dirty="0"/>
          </a:p>
          <a:p>
            <a:pPr marL="283845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2007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</Template>
  <TotalTime>9022</TotalTime>
  <Words>337</Words>
  <Application>Microsoft Office PowerPoint</Application>
  <PresentationFormat>On-screen Show (4:3)</PresentationFormat>
  <Paragraphs>124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IEEE-SA_PowerPoint_Template2007</vt:lpstr>
      <vt:lpstr>Dark Layouts</vt:lpstr>
      <vt:lpstr>Cover Slides</vt:lpstr>
      <vt:lpstr>IEEE IAS Technical Books Coordinating Committee (IAS/TBCC)</vt:lpstr>
      <vt:lpstr>Overview</vt:lpstr>
      <vt:lpstr>How to Access Mentor</vt:lpstr>
      <vt:lpstr>Mentor – Collaboration tool</vt:lpstr>
      <vt:lpstr>Mentor – Collaboration tool (cont.)</vt:lpstr>
      <vt:lpstr>Mentor – Collaboration tool (cont.)</vt:lpstr>
      <vt:lpstr>PowerPoint Presentation</vt:lpstr>
      <vt:lpstr>Mentor – Collaboration tool (cont.)</vt:lpstr>
      <vt:lpstr>Mentor – Collaboration tool (cont.)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Lisa Perry</dc:creator>
  <cp:lastModifiedBy>Editor</cp:lastModifiedBy>
  <cp:revision>64</cp:revision>
  <cp:lastPrinted>2014-05-20T16:06:59Z</cp:lastPrinted>
  <dcterms:created xsi:type="dcterms:W3CDTF">2012-07-18T19:14:58Z</dcterms:created>
  <dcterms:modified xsi:type="dcterms:W3CDTF">2014-06-23T15:22:22Z</dcterms:modified>
</cp:coreProperties>
</file>