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6"/>
  </p:notesMasterIdLst>
  <p:handoutMasterIdLst>
    <p:handoutMasterId r:id="rId17"/>
  </p:handoutMasterIdLst>
  <p:sldIdLst>
    <p:sldId id="325" r:id="rId4"/>
    <p:sldId id="365" r:id="rId5"/>
    <p:sldId id="385" r:id="rId6"/>
    <p:sldId id="376" r:id="rId7"/>
    <p:sldId id="402" r:id="rId8"/>
    <p:sldId id="403" r:id="rId9"/>
    <p:sldId id="379" r:id="rId10"/>
    <p:sldId id="401" r:id="rId11"/>
    <p:sldId id="405" r:id="rId12"/>
    <p:sldId id="400" r:id="rId13"/>
    <p:sldId id="378" r:id="rId14"/>
    <p:sldId id="35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/>
    <p:restoredTop sz="94694"/>
  </p:normalViewPr>
  <p:slideViewPr>
    <p:cSldViewPr>
      <p:cViewPr varScale="1">
        <p:scale>
          <a:sx n="123" d="100"/>
          <a:sy n="123" d="100"/>
        </p:scale>
        <p:origin x="7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5181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2888-21-0041-01-0000-Evaluation method of VR-AR-MR-XR Training System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992640"/>
            <a:ext cx="8520120" cy="27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64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3ED36F-9328-E24F-8066-34F4E616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80B5864-2B36-E145-B374-855E34E01B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7581"/>
            <a:ext cx="573881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26" r:id="rId13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1678441"/>
            <a:ext cx="8610600" cy="82867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resentation for evaluation method of VR/AR/MR/XR Training System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F19B9A5-45FF-8843-A9D1-61161904AE9D}"/>
              </a:ext>
            </a:extLst>
          </p:cNvPr>
          <p:cNvSpPr/>
          <p:nvPr/>
        </p:nvSpPr>
        <p:spPr>
          <a:xfrm>
            <a:off x="6324600" y="5867400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dirty="0">
                <a:latin typeface="맑은 고딕" panose="020B0503020000020004" pitchFamily="34" charset="-127"/>
                <a:cs typeface="Times New Roman" panose="02020603050405020304" pitchFamily="18" charset="0"/>
              </a:rPr>
              <a:t>Feb 15, 2022</a:t>
            </a:r>
            <a:endParaRPr lang="x-none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D0B28B-2D90-344A-ACF2-FB2304B7D008}"/>
              </a:ext>
            </a:extLst>
          </p:cNvPr>
          <p:cNvSpPr txBox="1">
            <a:spLocks/>
          </p:cNvSpPr>
          <p:nvPr/>
        </p:nvSpPr>
        <p:spPr>
          <a:xfrm>
            <a:off x="685800" y="2507115"/>
            <a:ext cx="5638800" cy="828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[</a:t>
            </a:r>
            <a:r>
              <a:rPr lang="en-US" dirty="0" err="1"/>
              <a:t>Wonki</a:t>
            </a:r>
            <a:r>
              <a:rPr lang="ko-KR" altLang="en-US" dirty="0"/>
              <a:t> </a:t>
            </a:r>
            <a:r>
              <a:rPr lang="en-US" altLang="ko-KR" dirty="0"/>
              <a:t>Hong</a:t>
            </a:r>
            <a:r>
              <a:rPr lang="ko-KR" altLang="en-US" dirty="0"/>
              <a:t> </a:t>
            </a:r>
            <a:r>
              <a:rPr lang="en-US" dirty="0"/>
              <a:t>/ Korea Electronics Association(KEA)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Suhhee</a:t>
            </a:r>
            <a:r>
              <a:rPr lang="en-US" dirty="0"/>
              <a:t> </a:t>
            </a:r>
            <a:r>
              <a:rPr lang="en-US" dirty="0" err="1"/>
              <a:t>Yoo</a:t>
            </a:r>
            <a:r>
              <a:rPr lang="en-US" dirty="0"/>
              <a:t> / Korea Electronics Association(KEA) 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2B0BF-13C5-4867-BBF1-5DFD8105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Evaluation factors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4B6637-393D-4652-9451-127406E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8580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6B40B5-317A-4C3E-9920-C191C07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FEC8D-FA0A-495F-8334-FD3EC930B41A}"/>
              </a:ext>
            </a:extLst>
          </p:cNvPr>
          <p:cNvSpPr txBox="1"/>
          <p:nvPr/>
        </p:nvSpPr>
        <p:spPr>
          <a:xfrm>
            <a:off x="304800" y="833405"/>
            <a:ext cx="784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questionnaires of usability factors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-8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0B4651D-1E9F-4FAB-80C5-B7C4A454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9692"/>
              </p:ext>
            </p:extLst>
          </p:nvPr>
        </p:nvGraphicFramePr>
        <p:xfrm>
          <a:off x="457200" y="1299471"/>
          <a:ext cx="8572500" cy="4528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1597">
                  <a:extLst>
                    <a:ext uri="{9D8B030D-6E8A-4147-A177-3AD203B41FA5}">
                      <a16:colId xmlns:a16="http://schemas.microsoft.com/office/drawing/2014/main" val="2690722740"/>
                    </a:ext>
                  </a:extLst>
                </a:gridCol>
                <a:gridCol w="1220603">
                  <a:extLst>
                    <a:ext uri="{9D8B030D-6E8A-4147-A177-3AD203B41FA5}">
                      <a16:colId xmlns:a16="http://schemas.microsoft.com/office/drawing/2014/main" val="1694566091"/>
                    </a:ext>
                  </a:extLst>
                </a:gridCol>
                <a:gridCol w="6210300">
                  <a:extLst>
                    <a:ext uri="{9D8B030D-6E8A-4147-A177-3AD203B41FA5}">
                      <a16:colId xmlns:a16="http://schemas.microsoft.com/office/drawing/2014/main" val="3960688893"/>
                    </a:ext>
                  </a:extLst>
                </a:gridCol>
              </a:tblGrid>
              <a:tr h="74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Usability factors</a:t>
                      </a:r>
                      <a:endParaRPr lang="ko-KR" sz="10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ko-KR" sz="1000" b="1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818511707"/>
                  </a:ext>
                </a:extLst>
              </a:tr>
              <a:tr h="41943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Controllability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Flexibility and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simple is the head movement to manipulate the UI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simple is the operation and controller operation for the input?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many different ways are there to do a single task?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647416247"/>
                  </a:ext>
                </a:extLst>
              </a:tr>
              <a:tr h="4194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Controllable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what extent is it possible to start or end content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is it possible to change the settings of the HMD and contents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what level can you manipulate content while wearing an HMD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1684005669"/>
                  </a:ext>
                </a:extLst>
              </a:tr>
              <a:tr h="4194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Consistency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consistent is the motion for input and control of the controller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consistent is the motion for input and controller operation while wearing the HMD to start using the content and operating the content?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385752809"/>
                  </a:ext>
                </a:extLst>
              </a:tr>
              <a:tr h="56170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Visibility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visibility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can you grasp the progress and current status of the content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easy is it to grasp the user’s locations and orientation in virtual space?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is it possible to understand the situation outside the content and outside the HMD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2037814079"/>
                  </a:ext>
                </a:extLst>
              </a:tr>
              <a:tr h="277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Consistent with Reality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consistent is the language or icon of the UI with reality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is the same language or icon for UI manipulation consistent with reality?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926990885"/>
                  </a:ext>
                </a:extLst>
              </a:tr>
              <a:tr h="277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Design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extra head movement is needed for UI manipulation while wearing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clear is the distinction between content and UI for manipulation?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1895041213"/>
                  </a:ext>
                </a:extLst>
              </a:tr>
              <a:tr h="56170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Mistake and accident prevention design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confusing is the operation for input and control of the controller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far can the user know the result of the input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many warnings are there for giving a hard to revert order?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low is the risk of safety accidents due to external circumstances while wearing an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161493059"/>
                  </a:ext>
                </a:extLst>
              </a:tr>
              <a:tr h="561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countermeasure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event of an error, how far is the recovery possible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an error occurs, how far can the situation be grasped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motion input assumed during development is not recognized, how much are the means to replace it?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1035208822"/>
                  </a:ext>
                </a:extLst>
              </a:tr>
              <a:tr h="134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help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do you get help while wearing the HMD?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2941539419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Safety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Motion sickness and visual fatigue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feel dizziness while wearing the HMD? 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feel visual fatigue while wearing the HMD?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978" marR="44978" marT="0" marB="0" anchor="ctr"/>
                </a:tc>
                <a:extLst>
                  <a:ext uri="{0D108BD9-81ED-4DB2-BD59-A6C34878D82A}">
                    <a16:rowId xmlns:a16="http://schemas.microsoft.com/office/drawing/2014/main" val="39257644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FAB1EC-CF90-453D-90BE-1E5153443EB3}"/>
              </a:ext>
            </a:extLst>
          </p:cNvPr>
          <p:cNvSpPr txBox="1"/>
          <p:nvPr/>
        </p:nvSpPr>
        <p:spPr>
          <a:xfrm>
            <a:off x="381000" y="5913798"/>
            <a:ext cx="8945880" cy="2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800" spc="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Ref : Han, S., </a:t>
            </a:r>
            <a:r>
              <a:rPr lang="en-US" altLang="ko-KR" sz="800" spc="5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Jeong</a:t>
            </a:r>
            <a:r>
              <a:rPr lang="en-US" altLang="ko-KR" sz="800" spc="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H., Lee, H., &amp; Lee, J. (2021). Development of Evaluation Scheme for Usability of AR/VR Contents. </a:t>
            </a:r>
            <a:r>
              <a:rPr lang="ko-KR" altLang="ko-KR" sz="800" i="1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Journal</a:t>
            </a:r>
            <a:r>
              <a:rPr lang="ko-KR" altLang="ko-KR" sz="8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of </a:t>
            </a:r>
            <a:r>
              <a:rPr lang="ko-KR" altLang="ko-KR" sz="800" i="1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Convergence</a:t>
            </a:r>
            <a:r>
              <a:rPr lang="ko-KR" altLang="ko-KR" sz="8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800" i="1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</a:t>
            </a:r>
            <a:r>
              <a:rPr lang="ko-KR" altLang="ko-KR" sz="8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800" i="1" dirty="0" err="1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Information</a:t>
            </a:r>
            <a:r>
              <a:rPr lang="ko-KR" altLang="ko-KR" sz="8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Technology</a:t>
            </a:r>
            <a:r>
              <a:rPr lang="ko-KR" altLang="ko-KR" sz="8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 </a:t>
            </a:r>
            <a:r>
              <a:rPr lang="ko-KR" altLang="ko-KR" sz="800" i="1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11</a:t>
            </a:r>
            <a:r>
              <a:rPr lang="ko-KR" altLang="ko-KR" sz="8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(3), 236-249.</a:t>
            </a:r>
          </a:p>
        </p:txBody>
      </p:sp>
    </p:spTree>
    <p:extLst>
      <p:ext uri="{BB962C8B-B14F-4D97-AF65-F5344CB8AC3E}">
        <p14:creationId xmlns:p14="http://schemas.microsoft.com/office/powerpoint/2010/main" val="233355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F8D67-F084-47DC-BBB8-9CAEA107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Conclusions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594D3BD-F251-49CA-B94F-55220441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8580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B71D02-D6CD-4A0D-9CF7-1EC90B2E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EC080E5-D5C9-4927-85F9-E3850E808F6E}"/>
              </a:ext>
            </a:extLst>
          </p:cNvPr>
          <p:cNvSpPr/>
          <p:nvPr/>
        </p:nvSpPr>
        <p:spPr>
          <a:xfrm>
            <a:off x="451104" y="1205460"/>
            <a:ext cx="9345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to VR/AR/MR/XR training system in various fields to increase training effect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0E9952-9447-46FF-8DCE-2503CFE6B138}"/>
              </a:ext>
            </a:extLst>
          </p:cNvPr>
          <p:cNvSpPr/>
          <p:nvPr/>
        </p:nvSpPr>
        <p:spPr>
          <a:xfrm>
            <a:off x="470808" y="3689847"/>
            <a:ext cx="804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factors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E6C3D4-BB62-4D58-8797-14362B3924BC}"/>
              </a:ext>
            </a:extLst>
          </p:cNvPr>
          <p:cNvSpPr/>
          <p:nvPr/>
        </p:nvSpPr>
        <p:spPr>
          <a:xfrm>
            <a:off x="697188" y="4011759"/>
            <a:ext cx="7608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: Increase of immersion, interest, accuracy, spent time etc.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 : controllability, visibility, stability, safety etc. 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B0E9952-9447-46FF-8DCE-2503CFE6B138}"/>
              </a:ext>
            </a:extLst>
          </p:cNvPr>
          <p:cNvSpPr/>
          <p:nvPr/>
        </p:nvSpPr>
        <p:spPr>
          <a:xfrm>
            <a:off x="470808" y="5136865"/>
            <a:ext cx="804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suggest discussing the proposals mentioned above during the IEEE 2888.5 meeting session and standardizing them in the IEEE 2888.5 project.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BD111-1485-42D8-872E-71214F0E3DE1}"/>
              </a:ext>
            </a:extLst>
          </p:cNvPr>
          <p:cNvSpPr/>
          <p:nvPr/>
        </p:nvSpPr>
        <p:spPr>
          <a:xfrm>
            <a:off x="437280" y="2141088"/>
            <a:ext cx="9345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VR/AR/MR/XR training system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5BEEF0C-4ED4-4552-A5C2-8BAB0B64724F}"/>
              </a:ext>
            </a:extLst>
          </p:cNvPr>
          <p:cNvSpPr/>
          <p:nvPr/>
        </p:nvSpPr>
        <p:spPr>
          <a:xfrm>
            <a:off x="701869" y="2507723"/>
            <a:ext cx="43321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system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factors in trainee’s perspective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VR/AR/MR/XR technology</a:t>
            </a:r>
          </a:p>
        </p:txBody>
      </p:sp>
    </p:spTree>
    <p:extLst>
      <p:ext uri="{BB962C8B-B14F-4D97-AF65-F5344CB8AC3E}">
        <p14:creationId xmlns:p14="http://schemas.microsoft.com/office/powerpoint/2010/main" val="236063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8E3C5274-3876-0A49-A3F8-17C7DD74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2286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C28B560-FB52-4559-8FDB-A96A98E2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26816"/>
              </p:ext>
            </p:extLst>
          </p:nvPr>
        </p:nvGraphicFramePr>
        <p:xfrm>
          <a:off x="228600" y="1215867"/>
          <a:ext cx="8686800" cy="48060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 for evaluation method of VR/AR/MR/XR Training System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2022-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02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Wonki</a:t>
                      </a: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Hong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Korea Electronics Association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+82 10 9030 6775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hong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wk@gokea.org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Suhhee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Yoo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Korea Electronics Association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+82 10 7370 4838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shyoo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@gokea.org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00576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311"/>
                  </a:ext>
                </a:extLst>
              </a:tr>
            </a:tbl>
          </a:graphicData>
        </a:graphic>
      </p:graphicFrame>
      <p:sp>
        <p:nvSpPr>
          <p:cNvPr id="9" name="바닥글 개체 틀 1">
            <a:extLst>
              <a:ext uri="{FF2B5EF4-FFF2-40B4-BE49-F238E27FC236}">
                <a16:creationId xmlns:a16="http://schemas.microsoft.com/office/drawing/2014/main" id="{7DD63162-4906-D744-BAB7-C56C6A7B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</p:spTree>
    <p:extLst>
      <p:ext uri="{BB962C8B-B14F-4D97-AF65-F5344CB8AC3E}">
        <p14:creationId xmlns:p14="http://schemas.microsoft.com/office/powerpoint/2010/main" val="299889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8" name="바닥글 개체 틀 1">
            <a:extLst>
              <a:ext uri="{FF2B5EF4-FFF2-40B4-BE49-F238E27FC236}">
                <a16:creationId xmlns:a16="http://schemas.microsoft.com/office/drawing/2014/main" id="{6E19BE5C-5A6C-4575-9D4B-CC888E0C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104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DF0C-4A28-43FF-B567-52B4AC32B0DB}"/>
              </a:ext>
            </a:extLst>
          </p:cNvPr>
          <p:cNvSpPr txBox="1"/>
          <p:nvPr/>
        </p:nvSpPr>
        <p:spPr>
          <a:xfrm>
            <a:off x="762000" y="13716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AutoNum type="arabicParenR"/>
            </a:pP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and Definitions</a:t>
            </a:r>
          </a:p>
          <a:p>
            <a:pPr marL="457200" indent="-457200">
              <a:buAutoNum type="arabicParenR"/>
            </a:pP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factors</a:t>
            </a:r>
            <a:b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143810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2B0BF-13C5-4867-BBF1-5DFD8105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4B6637-393D-4652-9451-127406E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818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6B40B5-317A-4C3E-9920-C191C07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9351953-DECD-4B3F-807E-8D893763286B}"/>
              </a:ext>
            </a:extLst>
          </p:cNvPr>
          <p:cNvSpPr/>
          <p:nvPr/>
        </p:nvSpPr>
        <p:spPr>
          <a:xfrm>
            <a:off x="426868" y="14478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document proposes standardized guidelines for the evaluation method of VR/AR/MR/XR training systems in various industrial areas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high-cost and high-risk compared to the training systems in the real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military, police, and firefighting fields has showed high-risk, high-cost to provide training system in the real world. Therefore, VR training system for their fields has been developed for a long time. </a:t>
            </a:r>
            <a:endParaRPr lang="en-US" altLang="ko-K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6A2B4-195F-49DD-86FC-C900D9C9130F}"/>
              </a:ext>
            </a:extLst>
          </p:cNvPr>
          <p:cNvSpPr txBox="1"/>
          <p:nvPr/>
        </p:nvSpPr>
        <p:spPr>
          <a:xfrm>
            <a:off x="688759" y="893992"/>
            <a:ext cx="197824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ko-KR" altLang="en-US" sz="2000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2EEDB5A-0E2A-4726-A409-57F7AD767987}"/>
              </a:ext>
            </a:extLst>
          </p:cNvPr>
          <p:cNvSpPr/>
          <p:nvPr/>
        </p:nvSpPr>
        <p:spPr>
          <a:xfrm>
            <a:off x="228600" y="893992"/>
            <a:ext cx="457200" cy="43149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582CB35-D3F0-4DF7-962E-5EA461B8F6A9}"/>
              </a:ext>
            </a:extLst>
          </p:cNvPr>
          <p:cNvSpPr/>
          <p:nvPr/>
        </p:nvSpPr>
        <p:spPr>
          <a:xfrm>
            <a:off x="395796" y="973712"/>
            <a:ext cx="290004" cy="291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5B14B03-1597-4A97-918A-18DE7EF3BAD9}"/>
              </a:ext>
            </a:extLst>
          </p:cNvPr>
          <p:cNvGrpSpPr/>
          <p:nvPr/>
        </p:nvGrpSpPr>
        <p:grpSpPr>
          <a:xfrm>
            <a:off x="1027148" y="3444240"/>
            <a:ext cx="7089704" cy="2554562"/>
            <a:chOff x="1409700" y="3276600"/>
            <a:chExt cx="7089704" cy="25545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AE42E58-153C-49B2-AC4D-C028239A7331}"/>
                </a:ext>
              </a:extLst>
            </p:cNvPr>
            <p:cNvGrpSpPr/>
            <p:nvPr/>
          </p:nvGrpSpPr>
          <p:grpSpPr>
            <a:xfrm>
              <a:off x="1409700" y="3276600"/>
              <a:ext cx="2514600" cy="2554562"/>
              <a:chOff x="3352800" y="2588323"/>
              <a:chExt cx="2956816" cy="3003806"/>
            </a:xfrm>
          </p:grpSpPr>
          <p:pic>
            <p:nvPicPr>
              <p:cNvPr id="3074" name="Picture 2" descr="Virtual Reality Program Puts Firefighter Trainees in Front of a Raging Fire">
                <a:extLst>
                  <a:ext uri="{FF2B5EF4-FFF2-40B4-BE49-F238E27FC236}">
                    <a16:creationId xmlns:a16="http://schemas.microsoft.com/office/drawing/2014/main" id="{8DF0727D-7299-4738-8290-9AC1A59AB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2588323"/>
                <a:ext cx="2954656" cy="1477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76CB36CE-4FF0-4185-AC5B-8424AA8A4F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2332"/>
              <a:stretch/>
            </p:blipFill>
            <p:spPr>
              <a:xfrm>
                <a:off x="3352800" y="4114801"/>
                <a:ext cx="2956816" cy="1477328"/>
              </a:xfrm>
              <a:prstGeom prst="rect">
                <a:avLst/>
              </a:prstGeom>
            </p:spPr>
          </p:pic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7428D5D1-097D-4DE3-8137-D4F92BB40482}"/>
                </a:ext>
              </a:extLst>
            </p:cNvPr>
            <p:cNvGrpSpPr/>
            <p:nvPr/>
          </p:nvGrpSpPr>
          <p:grpSpPr>
            <a:xfrm>
              <a:off x="3974409" y="3276600"/>
              <a:ext cx="4524995" cy="2554562"/>
              <a:chOff x="685800" y="2209799"/>
              <a:chExt cx="7860514" cy="4437611"/>
            </a:xfrm>
          </p:grpSpPr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3725A331-4BAC-4ED7-9709-8F3AF3ADA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" y="2209800"/>
                <a:ext cx="3738539" cy="2216727"/>
              </a:xfrm>
              <a:prstGeom prst="rect">
                <a:avLst/>
              </a:prstGeom>
            </p:spPr>
          </p:pic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CA5F4ECD-114B-4223-B1A8-AA9B6A409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3017" y="2209799"/>
                <a:ext cx="3943297" cy="2216727"/>
              </a:xfrm>
              <a:prstGeom prst="rect">
                <a:avLst/>
              </a:prstGeom>
            </p:spPr>
          </p:pic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FDFF9D29-58A0-4CC9-AED6-B33E69849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341" y="4600103"/>
                <a:ext cx="3732997" cy="2047307"/>
              </a:xfrm>
              <a:prstGeom prst="rect">
                <a:avLst/>
              </a:prstGeom>
            </p:spPr>
          </p:pic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DD158AA9-2BD1-4509-A3F5-E61DEA80A1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700"/>
              <a:stretch/>
            </p:blipFill>
            <p:spPr>
              <a:xfrm>
                <a:off x="4603017" y="4600103"/>
                <a:ext cx="3943297" cy="20473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481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2B0BF-13C5-4867-BBF1-5DFD8105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4B6637-393D-4652-9451-127406E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818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6B40B5-317A-4C3E-9920-C191C07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9351953-DECD-4B3F-807E-8D893763286B}"/>
              </a:ext>
            </a:extLst>
          </p:cNvPr>
          <p:cNvSpPr/>
          <p:nvPr/>
        </p:nvSpPr>
        <p:spPr>
          <a:xfrm>
            <a:off x="426868" y="14478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document, VR/AR/MR/XR training systems are intended to increase trainees’ manipulation and procedural skills or knowledge in a specific area using VR/AR/MR/XR technology. Therefore, this document focuses on the training effect from the trainee’s perspective.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it should provide feedback such as spent time and completion rate, scores, pass/fail to trainees so that they can check differences before and after the training. </a:t>
            </a:r>
            <a:endParaRPr lang="en-US" altLang="ko-K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6A2B4-195F-49DD-86FC-C900D9C9130F}"/>
              </a:ext>
            </a:extLst>
          </p:cNvPr>
          <p:cNvSpPr txBox="1"/>
          <p:nvPr/>
        </p:nvSpPr>
        <p:spPr>
          <a:xfrm>
            <a:off x="688759" y="893992"/>
            <a:ext cx="197824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ko-KR" altLang="en-US" sz="2000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2EEDB5A-0E2A-4726-A409-57F7AD767987}"/>
              </a:ext>
            </a:extLst>
          </p:cNvPr>
          <p:cNvSpPr/>
          <p:nvPr/>
        </p:nvSpPr>
        <p:spPr>
          <a:xfrm>
            <a:off x="228600" y="893992"/>
            <a:ext cx="457200" cy="43149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582CB35-D3F0-4DF7-962E-5EA461B8F6A9}"/>
              </a:ext>
            </a:extLst>
          </p:cNvPr>
          <p:cNvSpPr/>
          <p:nvPr/>
        </p:nvSpPr>
        <p:spPr>
          <a:xfrm>
            <a:off x="395796" y="973712"/>
            <a:ext cx="290004" cy="291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8A8653F-C23C-43F9-82B7-482AC5303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19696"/>
              </p:ext>
            </p:extLst>
          </p:nvPr>
        </p:nvGraphicFramePr>
        <p:xfrm>
          <a:off x="1005766" y="4170224"/>
          <a:ext cx="7132468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9">
                  <a:extLst>
                    <a:ext uri="{9D8B030D-6E8A-4147-A177-3AD203B41FA5}">
                      <a16:colId xmlns:a16="http://schemas.microsoft.com/office/drawing/2014/main" val="1233908032"/>
                    </a:ext>
                  </a:extLst>
                </a:gridCol>
                <a:gridCol w="6686689">
                  <a:extLst>
                    <a:ext uri="{9D8B030D-6E8A-4147-A177-3AD203B41FA5}">
                      <a16:colId xmlns:a16="http://schemas.microsoft.com/office/drawing/2014/main" val="3337525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measure training effect from the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trainee’s perspective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60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utilize VR/AR/MR/XR technology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reduce high-risk or high-cost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31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provide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Feedback system </a:t>
                      </a:r>
                    </a:p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- Examples of feedback : Spent time, completion rate, scores, pass/fail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84290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2BF5796-9D1B-4446-B342-D79EE524C303}"/>
              </a:ext>
            </a:extLst>
          </p:cNvPr>
          <p:cNvSpPr txBox="1"/>
          <p:nvPr/>
        </p:nvSpPr>
        <p:spPr>
          <a:xfrm>
            <a:off x="2624328" y="3752244"/>
            <a:ext cx="4599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Scope of VR/AR/MR/XR training system &gt;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7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2B0BF-13C5-4867-BBF1-5DFD8105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Terms and Definitions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4B6637-393D-4652-9451-127406E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8580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6B40B5-317A-4C3E-9920-C191C07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FE1D8D8-53A1-B543-B2EA-62F5F66F11A3}"/>
              </a:ext>
            </a:extLst>
          </p:cNvPr>
          <p:cNvSpPr/>
          <p:nvPr/>
        </p:nvSpPr>
        <p:spPr>
          <a:xfrm>
            <a:off x="152400" y="762000"/>
            <a:ext cx="8735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VR/AR/MR/XR training system can be distinguished into two types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117C13-999F-443F-BAA2-C9C47B6FD36C}"/>
              </a:ext>
            </a:extLst>
          </p:cNvPr>
          <p:cNvSpPr txBox="1"/>
          <p:nvPr/>
        </p:nvSpPr>
        <p:spPr>
          <a:xfrm>
            <a:off x="385680" y="1306890"/>
            <a:ext cx="81670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training </a:t>
            </a:r>
          </a:p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Objective : To increase trainee’s manipulation of equipment or procedural skills</a:t>
            </a:r>
          </a:p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Characteristics  </a:t>
            </a:r>
            <a:b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∙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specific motions or sequences to operate equipment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∙ </a:t>
            </a:r>
            <a:r>
              <a:rPr lang="en-US" altLang="ko-KR" sz="16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heck feedbacks provided by training system to improve their skills.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ACCE3EBD-6440-43E3-BA3D-6C5FB3801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54079"/>
              </p:ext>
            </p:extLst>
          </p:nvPr>
        </p:nvGraphicFramePr>
        <p:xfrm>
          <a:off x="811584" y="4566048"/>
          <a:ext cx="7315200" cy="14994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8157">
                  <a:extLst>
                    <a:ext uri="{9D8B030D-6E8A-4147-A177-3AD203B41FA5}">
                      <a16:colId xmlns:a16="http://schemas.microsoft.com/office/drawing/2014/main" val="4287446018"/>
                    </a:ext>
                  </a:extLst>
                </a:gridCol>
                <a:gridCol w="2858118">
                  <a:extLst>
                    <a:ext uri="{9D8B030D-6E8A-4147-A177-3AD203B41FA5}">
                      <a16:colId xmlns:a16="http://schemas.microsoft.com/office/drawing/2014/main" val="272523883"/>
                    </a:ext>
                  </a:extLst>
                </a:gridCol>
                <a:gridCol w="2858925">
                  <a:extLst>
                    <a:ext uri="{9D8B030D-6E8A-4147-A177-3AD203B41FA5}">
                      <a16:colId xmlns:a16="http://schemas.microsoft.com/office/drawing/2014/main" val="1735203440"/>
                    </a:ext>
                  </a:extLst>
                </a:gridCol>
              </a:tblGrid>
              <a:tr h="184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type</a:t>
                      </a:r>
                      <a:endParaRPr lang="ko-K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Examples in the manufacturing field</a:t>
                      </a:r>
                      <a:endParaRPr lang="ko-K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Examples in the public field</a:t>
                      </a:r>
                      <a:endParaRPr lang="ko-K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691955"/>
                  </a:ext>
                </a:extLst>
              </a:tr>
              <a:tr h="573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Training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Welding, Electrical Equipment, Assembly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 extinguisher operation, Gun manipulation, Protective gear wearing, etc.</a:t>
                      </a:r>
                      <a:endParaRPr lang="ko-K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2286518"/>
                  </a:ext>
                </a:extLst>
              </a:tr>
              <a:tr h="741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Situational Training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Toxic Gas leak accident, Prevention of fall/entanglement accident, etc.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Tactical Training, Building fire suppression, Rescue, etc.</a:t>
                      </a:r>
                      <a:endParaRPr lang="ko-K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771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18C2AA-1FEF-4B46-B8FF-7E56CF369274}"/>
              </a:ext>
            </a:extLst>
          </p:cNvPr>
          <p:cNvSpPr txBox="1"/>
          <p:nvPr/>
        </p:nvSpPr>
        <p:spPr>
          <a:xfrm>
            <a:off x="385680" y="2851607"/>
            <a:ext cx="8910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training </a:t>
            </a:r>
          </a:p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Objective : To increase trainee’s decision-making ability in specific situations</a:t>
            </a:r>
          </a:p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Characteristics  </a:t>
            </a:r>
            <a:b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∙ </a:t>
            </a:r>
            <a:r>
              <a:rPr lang="en-US" altLang="ko-KR" sz="16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May have manuals of proper response in each situation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∙ </a:t>
            </a:r>
            <a:r>
              <a:rPr lang="en-US" altLang="ko-KR" sz="16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Provide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feedbacks (scores based on trainees’ response, proper behavior in a specific situation)</a:t>
            </a:r>
          </a:p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 Generally complex than functional training  </a:t>
            </a:r>
          </a:p>
        </p:txBody>
      </p:sp>
    </p:spTree>
    <p:extLst>
      <p:ext uri="{BB962C8B-B14F-4D97-AF65-F5344CB8AC3E}">
        <p14:creationId xmlns:p14="http://schemas.microsoft.com/office/powerpoint/2010/main" val="291106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2B0BF-13C5-4867-BBF1-5DFD8105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Evaluation factors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4B6637-393D-4652-9451-127406E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8580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6B40B5-317A-4C3E-9920-C191C07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181F4-182A-4280-8201-31568BCD83F0}"/>
              </a:ext>
            </a:extLst>
          </p:cNvPr>
          <p:cNvSpPr txBox="1"/>
          <p:nvPr/>
        </p:nvSpPr>
        <p:spPr>
          <a:xfrm>
            <a:off x="688759" y="893992"/>
            <a:ext cx="197824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84" charset="-128"/>
                <a:cs typeface="Times New Roman" panose="02020603050405020304" pitchFamily="18" charset="0"/>
              </a:rPr>
              <a:t>Effectiveness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171F080-E54B-460F-B26A-4347515EDFCC}"/>
              </a:ext>
            </a:extLst>
          </p:cNvPr>
          <p:cNvSpPr/>
          <p:nvPr/>
        </p:nvSpPr>
        <p:spPr>
          <a:xfrm>
            <a:off x="228600" y="893992"/>
            <a:ext cx="457200" cy="43149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CFDB0F2-5A23-4898-AE64-B6CC86ED36DB}"/>
              </a:ext>
            </a:extLst>
          </p:cNvPr>
          <p:cNvSpPr/>
          <p:nvPr/>
        </p:nvSpPr>
        <p:spPr>
          <a:xfrm>
            <a:off x="395796" y="973712"/>
            <a:ext cx="290004" cy="291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AF987D-206F-4DD8-947A-A04831D3E28A}"/>
              </a:ext>
            </a:extLst>
          </p:cNvPr>
          <p:cNvSpPr/>
          <p:nvPr/>
        </p:nvSpPr>
        <p:spPr>
          <a:xfrm>
            <a:off x="457200" y="2187998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immersion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interest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task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of task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time of task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signals 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EEG, PPG)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-tracking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1B246-A468-4627-9DC0-940C6A26E6CF}"/>
              </a:ext>
            </a:extLst>
          </p:cNvPr>
          <p:cNvSpPr txBox="1"/>
          <p:nvPr/>
        </p:nvSpPr>
        <p:spPr>
          <a:xfrm>
            <a:off x="762000" y="1335882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which VR/AR/MR/XR trainee is anticipated to achieve after training system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different to various types of training system </a:t>
            </a:r>
          </a:p>
        </p:txBody>
      </p:sp>
    </p:spTree>
    <p:extLst>
      <p:ext uri="{BB962C8B-B14F-4D97-AF65-F5344CB8AC3E}">
        <p14:creationId xmlns:p14="http://schemas.microsoft.com/office/powerpoint/2010/main" val="235129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2B0BF-13C5-4867-BBF1-5DFD8105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Evaluation factors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4B6637-393D-4652-9451-127406E6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858000" cy="24765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2888-22-0040-00-0005-Presentation for Evaluation method of VR-AR-MR-XR Training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6B40B5-317A-4C3E-9920-C191C07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181F4-182A-4280-8201-31568BCD83F0}"/>
              </a:ext>
            </a:extLst>
          </p:cNvPr>
          <p:cNvSpPr txBox="1"/>
          <p:nvPr/>
        </p:nvSpPr>
        <p:spPr>
          <a:xfrm>
            <a:off x="688759" y="893992"/>
            <a:ext cx="197824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84" charset="-128"/>
                <a:cs typeface="Times New Roman" panose="02020603050405020304" pitchFamily="18" charset="0"/>
              </a:rPr>
              <a:t>Usability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171F080-E54B-460F-B26A-4347515EDFCC}"/>
              </a:ext>
            </a:extLst>
          </p:cNvPr>
          <p:cNvSpPr/>
          <p:nvPr/>
        </p:nvSpPr>
        <p:spPr>
          <a:xfrm>
            <a:off x="228600" y="893992"/>
            <a:ext cx="457200" cy="43149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CFDB0F2-5A23-4898-AE64-B6CC86ED36DB}"/>
              </a:ext>
            </a:extLst>
          </p:cNvPr>
          <p:cNvSpPr/>
          <p:nvPr/>
        </p:nvSpPr>
        <p:spPr>
          <a:xfrm>
            <a:off x="395796" y="973712"/>
            <a:ext cx="290004" cy="291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AF987D-206F-4DD8-947A-A04831D3E28A}"/>
              </a:ext>
            </a:extLst>
          </p:cNvPr>
          <p:cNvSpPr/>
          <p:nvPr/>
        </p:nvSpPr>
        <p:spPr>
          <a:xfrm>
            <a:off x="457200" y="218799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Controllability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signals 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EEG, PPG)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-tracking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1B246-A468-4627-9DC0-940C6A26E6CF}"/>
              </a:ext>
            </a:extLst>
          </p:cNvPr>
          <p:cNvSpPr txBox="1"/>
          <p:nvPr/>
        </p:nvSpPr>
        <p:spPr>
          <a:xfrm>
            <a:off x="762000" y="1335882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that assesses how easy VR/AR/MR/XR training systems are to use</a:t>
            </a:r>
          </a:p>
        </p:txBody>
      </p:sp>
    </p:spTree>
    <p:extLst>
      <p:ext uri="{BB962C8B-B14F-4D97-AF65-F5344CB8AC3E}">
        <p14:creationId xmlns:p14="http://schemas.microsoft.com/office/powerpoint/2010/main" val="286020790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7722</TotalTime>
  <Words>1512</Words>
  <Application>Microsoft Office PowerPoint</Application>
  <PresentationFormat>화면 슬라이드 쇼(4:3)</PresentationFormat>
  <Paragraphs>175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Contents</vt:lpstr>
      <vt:lpstr>1. Introduction</vt:lpstr>
      <vt:lpstr>1. Introduction</vt:lpstr>
      <vt:lpstr>2. Terms and Definitions</vt:lpstr>
      <vt:lpstr>3. Evaluation factors</vt:lpstr>
      <vt:lpstr>3. Evaluation factors</vt:lpstr>
      <vt:lpstr>3. Evaluation factors</vt:lpstr>
      <vt:lpstr>4. Conclusions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WK</cp:lastModifiedBy>
  <cp:revision>343</cp:revision>
  <dcterms:created xsi:type="dcterms:W3CDTF">2014-10-13T13:02:20Z</dcterms:created>
  <dcterms:modified xsi:type="dcterms:W3CDTF">2022-02-14T11:07:24Z</dcterms:modified>
</cp:coreProperties>
</file>