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7"/>
  </p:notesMasterIdLst>
  <p:handoutMasterIdLst>
    <p:handoutMasterId r:id="rId28"/>
  </p:handoutMasterIdLst>
  <p:sldIdLst>
    <p:sldId id="325" r:id="rId4"/>
    <p:sldId id="365" r:id="rId5"/>
    <p:sldId id="366" r:id="rId6"/>
    <p:sldId id="375" r:id="rId7"/>
    <p:sldId id="390" r:id="rId8"/>
    <p:sldId id="358" r:id="rId9"/>
    <p:sldId id="401" r:id="rId10"/>
    <p:sldId id="380" r:id="rId11"/>
    <p:sldId id="373" r:id="rId12"/>
    <p:sldId id="374" r:id="rId13"/>
    <p:sldId id="463" r:id="rId14"/>
    <p:sldId id="464" r:id="rId15"/>
    <p:sldId id="465" r:id="rId16"/>
    <p:sldId id="466" r:id="rId17"/>
    <p:sldId id="468" r:id="rId18"/>
    <p:sldId id="469" r:id="rId19"/>
    <p:sldId id="388" r:id="rId20"/>
    <p:sldId id="471" r:id="rId21"/>
    <p:sldId id="472" r:id="rId22"/>
    <p:sldId id="473" r:id="rId23"/>
    <p:sldId id="474" r:id="rId24"/>
    <p:sldId id="475" r:id="rId25"/>
    <p:sldId id="35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08"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6548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2888-22-0003-00-0000-Session #9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2888-22-0003-00-0000-Session #9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2888-22-0003-00-0000-Session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2888-22-0003-00-0000-Session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2888-22-0003-00-0000-Session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2888-22-0003-00-0000-Session #9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2888-22-0003-00-0000-Session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2888-22-0003-00-0000-Session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2888-22-0003-00-0000-Session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2888-22-0003-00-0000-Session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2888-22-0003-00-0000-Session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2888-22-0003-00-0000-Session #9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2888-22-0003-00-0000-Session #9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5"/>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7BE3F38D-9AA0-42D1-A3DB-CC5CB0FF6AB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321040" y="157581"/>
            <a:ext cx="573881" cy="572774"/>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2888-22-0003-00-0000-Session #9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https://zoom.us/j/94431559385?pwd=Vk1iNGFRT0hPcVpORHJtVFE4WUgwZz09"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2888-wg/" TargetMode="External"/><Relationship Id="rId2" Type="http://schemas.openxmlformats.org/officeDocument/2006/relationships/hyperlink" Target="https://mentor.ieee.org/2888/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2888</a:t>
            </a:r>
            <a:r>
              <a:rPr lang="ko-KR" altLang="en-US" dirty="0"/>
              <a:t> </a:t>
            </a:r>
            <a:r>
              <a:rPr lang="en-US" altLang="ko-KR" dirty="0"/>
              <a:t>Session</a:t>
            </a:r>
            <a:r>
              <a:rPr lang="ko-KR" altLang="en-US" dirty="0"/>
              <a:t> </a:t>
            </a:r>
            <a:r>
              <a:rPr lang="en-US" altLang="ko-KR" dirty="0"/>
              <a:t>#9</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a:t>
            </a:r>
            <a:r>
              <a:rPr lang="en-US" altLang="ko-KR" dirty="0" err="1"/>
              <a:t>Kyoungro</a:t>
            </a:r>
            <a:r>
              <a:rPr lang="en-US" altLang="ko-KR" dirty="0"/>
              <a:t> Yoon</a:t>
            </a:r>
            <a:r>
              <a:rPr lang="en-US" dirty="0"/>
              <a:t> / </a:t>
            </a:r>
            <a:r>
              <a:rPr lang="en-US" altLang="ko-KR" dirty="0" err="1"/>
              <a:t>Konkuk</a:t>
            </a:r>
            <a:r>
              <a:rPr lang="en-US" altLang="ko-KR" dirty="0"/>
              <a:t> University</a:t>
            </a:r>
            <a:r>
              <a:rPr lang="en-US" dirty="0"/>
              <a:t>]</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2888-22-0003-00-0000-Session #9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17463" y="1066800"/>
            <a:ext cx="9144001"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689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2888-22-0003-00-0000-Session #9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2888-22-0003-00-0000-Session #9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2888-22-0003-00-0000-Session #9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460513" y="9906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p:txBody>
      </p:sp>
    </p:spTree>
    <p:extLst>
      <p:ext uri="{BB962C8B-B14F-4D97-AF65-F5344CB8AC3E}">
        <p14:creationId xmlns:p14="http://schemas.microsoft.com/office/powerpoint/2010/main" val="30715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2888-22-0003-00-0000-Session #9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762000" y="1359655"/>
            <a:ext cx="7467600" cy="1015663"/>
          </a:xfrm>
          <a:prstGeom prst="rect">
            <a:avLst/>
          </a:prstGeom>
          <a:noFill/>
        </p:spPr>
        <p:txBody>
          <a:bodyPr wrap="square">
            <a:spAutoFit/>
          </a:bodyPr>
          <a:lstStyle>
            <a:defPPr>
              <a:defRPr lang="en-US"/>
            </a:defPPr>
            <a:lvl1pPr>
              <a:defRPr sz="2000" b="1" i="0" u="none" strike="noStrike" baseline="0">
                <a:latin typeface="Montserrat-Bold"/>
              </a:defRPr>
            </a:lvl1pPr>
          </a:lstStyle>
          <a:p>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444646"/>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2888-22-0003-00-0000-Session #9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February Meeting</a:t>
            </a:r>
            <a:endParaRPr lang="ko-KR" alt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876300"/>
            <a:ext cx="78486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30000"/>
              </a:lnSpc>
            </a:pPr>
            <a:r>
              <a:rPr lang="en-US" sz="2800" kern="0" dirty="0">
                <a:latin typeface="Times New Roman" panose="02020603050405020304" pitchFamily="18" charset="0"/>
                <a:cs typeface="Times New Roman" panose="02020603050405020304" pitchFamily="18" charset="0"/>
              </a:rPr>
              <a:t>Work and Discuss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input contributions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and improvement of IEEE 2888.1 Drafts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and improvement of IEEE 2888.2 Drafts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and improvement of IEEE 2888.3 Drafts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and improvement of IEEE 2888.4 Drafts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and improvement of IEEE 2888.5 Drafts</a:t>
            </a:r>
          </a:p>
          <a:p>
            <a:pPr lvl="1">
              <a:lnSpc>
                <a:spcPct val="130000"/>
              </a:lnSpc>
            </a:pPr>
            <a:r>
              <a:rPr lang="en-US" altLang="ko-KR" sz="2400" kern="0" dirty="0">
                <a:latin typeface="Times New Roman" panose="02020603050405020304" pitchFamily="18" charset="0"/>
                <a:cs typeface="Times New Roman" panose="02020603050405020304" pitchFamily="18" charset="0"/>
              </a:rPr>
              <a:t>Review and improvement of IEEE 2888.6 Drafts</a:t>
            </a:r>
          </a:p>
          <a:p>
            <a:pPr lvl="1">
              <a:lnSpc>
                <a:spcPct val="130000"/>
              </a:lnSpc>
            </a:pPr>
            <a:r>
              <a:rPr lang="en-US" altLang="ko-KR" sz="2400" kern="0" dirty="0">
                <a:latin typeface="Times New Roman" panose="02020603050405020304" pitchFamily="18" charset="0"/>
                <a:cs typeface="Times New Roman" panose="02020603050405020304" pitchFamily="18" charset="0"/>
              </a:rPr>
              <a:t>Decision of Future Session for 2023</a:t>
            </a:r>
          </a:p>
        </p:txBody>
      </p:sp>
      <p:sp>
        <p:nvSpPr>
          <p:cNvPr id="7" name="바닥글 개체 틀 1">
            <a:extLst>
              <a:ext uri="{FF2B5EF4-FFF2-40B4-BE49-F238E27FC236}">
                <a16:creationId xmlns:a16="http://schemas.microsoft.com/office/drawing/2014/main" id="{3694B663-74BD-4188-8ED8-39A0E0DE5849}"/>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2131334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 for IEEE 2888.1</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09/2019</a:t>
            </a:r>
          </a:p>
          <a:p>
            <a:pPr marL="730250" indent="-285750">
              <a:lnSpc>
                <a:spcPct val="150000"/>
              </a:lnSpc>
              <a:buFont typeface="Wingdings" panose="05000000000000000000" pitchFamily="2" charset="2"/>
              <a:buChar char="l"/>
            </a:pPr>
            <a:r>
              <a:rPr lang="en-US" altLang="ko-KR" sz="1400" dirty="0"/>
              <a:t>Working Group 1st Letter Ballot: 06/2021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09/2021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07/2022</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01/2023</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
        <p:nvSpPr>
          <p:cNvPr id="11" name="TextBox 10">
            <a:extLst>
              <a:ext uri="{FF2B5EF4-FFF2-40B4-BE49-F238E27FC236}">
                <a16:creationId xmlns:a16="http://schemas.microsoft.com/office/drawing/2014/main" id="{4D90D92E-5825-49AF-9E2C-D6657462CCFD}"/>
              </a:ext>
            </a:extLst>
          </p:cNvPr>
          <p:cNvSpPr txBox="1"/>
          <p:nvPr/>
        </p:nvSpPr>
        <p:spPr>
          <a:xfrm>
            <a:off x="8300475" y="5632172"/>
            <a:ext cx="732894" cy="246221"/>
          </a:xfrm>
          <a:prstGeom prst="rect">
            <a:avLst/>
          </a:prstGeom>
          <a:noFill/>
        </p:spPr>
        <p:txBody>
          <a:bodyPr wrap="none" rtlCol="0">
            <a:spAutoFit/>
          </a:bodyPr>
          <a:lstStyle/>
          <a:p>
            <a:pPr algn="ctr"/>
            <a:r>
              <a:rPr lang="en-US" altLang="ko-KR" sz="1000" dirty="0"/>
              <a:t>01/2023</a:t>
            </a:r>
            <a:endParaRPr lang="ko-KR" altLang="en-US" sz="1000" dirty="0"/>
          </a:p>
        </p:txBody>
      </p:sp>
      <p:sp>
        <p:nvSpPr>
          <p:cNvPr id="14" name="TextBox 13">
            <a:extLst>
              <a:ext uri="{FF2B5EF4-FFF2-40B4-BE49-F238E27FC236}">
                <a16:creationId xmlns:a16="http://schemas.microsoft.com/office/drawing/2014/main" id="{824ADE5B-A6CF-4EBD-AA20-9AB46C846D6E}"/>
              </a:ext>
            </a:extLst>
          </p:cNvPr>
          <p:cNvSpPr txBox="1"/>
          <p:nvPr/>
        </p:nvSpPr>
        <p:spPr>
          <a:xfrm>
            <a:off x="7344365" y="5632172"/>
            <a:ext cx="732894" cy="246221"/>
          </a:xfrm>
          <a:prstGeom prst="rect">
            <a:avLst/>
          </a:prstGeom>
          <a:noFill/>
        </p:spPr>
        <p:txBody>
          <a:bodyPr wrap="none" rtlCol="0">
            <a:spAutoFit/>
          </a:bodyPr>
          <a:lstStyle/>
          <a:p>
            <a:pPr algn="ctr"/>
            <a:r>
              <a:rPr lang="en-US" altLang="ko-KR" sz="1000" dirty="0"/>
              <a:t>09/2022</a:t>
            </a:r>
            <a:endParaRPr lang="ko-KR" altLang="en-US" sz="1000" dirty="0"/>
          </a:p>
        </p:txBody>
      </p:sp>
      <p:sp>
        <p:nvSpPr>
          <p:cNvPr id="17" name="TextBox 16">
            <a:extLst>
              <a:ext uri="{FF2B5EF4-FFF2-40B4-BE49-F238E27FC236}">
                <a16:creationId xmlns:a16="http://schemas.microsoft.com/office/drawing/2014/main" id="{2763AE1D-F911-4B82-8C17-FE16B7B7CCA9}"/>
              </a:ext>
            </a:extLst>
          </p:cNvPr>
          <p:cNvSpPr txBox="1"/>
          <p:nvPr/>
        </p:nvSpPr>
        <p:spPr>
          <a:xfrm>
            <a:off x="6819219" y="5889878"/>
            <a:ext cx="732894" cy="246221"/>
          </a:xfrm>
          <a:prstGeom prst="rect">
            <a:avLst/>
          </a:prstGeom>
          <a:noFill/>
        </p:spPr>
        <p:txBody>
          <a:bodyPr wrap="none" rtlCol="0">
            <a:spAutoFit/>
          </a:bodyPr>
          <a:lstStyle/>
          <a:p>
            <a:pPr algn="ctr"/>
            <a:r>
              <a:rPr lang="en-US" altLang="ko-KR" sz="1000" dirty="0">
                <a:solidFill>
                  <a:schemeClr val="accent6">
                    <a:lumMod val="75000"/>
                  </a:schemeClr>
                </a:solidFill>
              </a:rPr>
              <a:t>08/2022</a:t>
            </a:r>
            <a:endParaRPr lang="ko-KR" altLang="en-US" sz="1000" dirty="0">
              <a:solidFill>
                <a:schemeClr val="accent6">
                  <a:lumMod val="75000"/>
                </a:schemeClr>
              </a:solidFill>
            </a:endParaRPr>
          </a:p>
        </p:txBody>
      </p:sp>
      <p:sp>
        <p:nvSpPr>
          <p:cNvPr id="22" name="TextBox 21">
            <a:extLst>
              <a:ext uri="{FF2B5EF4-FFF2-40B4-BE49-F238E27FC236}">
                <a16:creationId xmlns:a16="http://schemas.microsoft.com/office/drawing/2014/main" id="{52B141D9-DFC6-4FC2-8B94-3BE9C9C57323}"/>
              </a:ext>
            </a:extLst>
          </p:cNvPr>
          <p:cNvSpPr txBox="1"/>
          <p:nvPr/>
        </p:nvSpPr>
        <p:spPr>
          <a:xfrm>
            <a:off x="6281311" y="5627654"/>
            <a:ext cx="732894" cy="246221"/>
          </a:xfrm>
          <a:prstGeom prst="rect">
            <a:avLst/>
          </a:prstGeom>
          <a:noFill/>
        </p:spPr>
        <p:txBody>
          <a:bodyPr wrap="none" rtlCol="0">
            <a:spAutoFit/>
          </a:bodyPr>
          <a:lstStyle/>
          <a:p>
            <a:pPr algn="ctr"/>
            <a:r>
              <a:rPr lang="en-US" altLang="ko-KR" sz="1000" dirty="0">
                <a:solidFill>
                  <a:srgbClr val="FF0000"/>
                </a:solidFill>
              </a:rPr>
              <a:t>07/2022</a:t>
            </a:r>
            <a:endParaRPr lang="ko-KR" altLang="en-US" sz="1000" dirty="0">
              <a:solidFill>
                <a:srgbClr val="FF0000"/>
              </a:solidFill>
            </a:endParaRPr>
          </a:p>
        </p:txBody>
      </p:sp>
      <p:sp>
        <p:nvSpPr>
          <p:cNvPr id="25" name="TextBox 24">
            <a:extLst>
              <a:ext uri="{FF2B5EF4-FFF2-40B4-BE49-F238E27FC236}">
                <a16:creationId xmlns:a16="http://schemas.microsoft.com/office/drawing/2014/main" id="{1DFA738F-513A-4C60-8379-31FA4D0CECA5}"/>
              </a:ext>
            </a:extLst>
          </p:cNvPr>
          <p:cNvSpPr txBox="1"/>
          <p:nvPr/>
        </p:nvSpPr>
        <p:spPr>
          <a:xfrm>
            <a:off x="5843989" y="5889878"/>
            <a:ext cx="732894" cy="246221"/>
          </a:xfrm>
          <a:prstGeom prst="rect">
            <a:avLst/>
          </a:prstGeom>
          <a:noFill/>
        </p:spPr>
        <p:txBody>
          <a:bodyPr wrap="none" rtlCol="0">
            <a:spAutoFit/>
          </a:bodyPr>
          <a:lstStyle/>
          <a:p>
            <a:pPr algn="ctr"/>
            <a:r>
              <a:rPr lang="en-US" altLang="ko-KR" sz="1000" dirty="0">
                <a:solidFill>
                  <a:srgbClr val="0070C0"/>
                </a:solidFill>
              </a:rPr>
              <a:t>06/2022</a:t>
            </a:r>
            <a:endParaRPr lang="ko-KR" altLang="en-US" sz="1000" dirty="0">
              <a:solidFill>
                <a:srgbClr val="0070C0"/>
              </a:solidFill>
            </a:endParaRPr>
          </a:p>
        </p:txBody>
      </p:sp>
      <p:cxnSp>
        <p:nvCxnSpPr>
          <p:cNvPr id="26" name="직선 연결선 25">
            <a:extLst>
              <a:ext uri="{FF2B5EF4-FFF2-40B4-BE49-F238E27FC236}">
                <a16:creationId xmlns:a16="http://schemas.microsoft.com/office/drawing/2014/main" id="{40FA043A-C29F-45F6-B7F2-CD7E1362473B}"/>
              </a:ext>
            </a:extLst>
          </p:cNvPr>
          <p:cNvCxnSpPr>
            <a:cxnSpLocks/>
            <a:endCxn id="25" idx="0"/>
          </p:cNvCxnSpPr>
          <p:nvPr/>
        </p:nvCxnSpPr>
        <p:spPr>
          <a:xfrm>
            <a:off x="6210435" y="5627654"/>
            <a:ext cx="1" cy="262224"/>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9862ABE-F6D3-4A72-A84F-46A1F70398B9}"/>
              </a:ext>
            </a:extLst>
          </p:cNvPr>
          <p:cNvSpPr txBox="1"/>
          <p:nvPr/>
        </p:nvSpPr>
        <p:spPr>
          <a:xfrm>
            <a:off x="5426546" y="5635656"/>
            <a:ext cx="732894" cy="246221"/>
          </a:xfrm>
          <a:prstGeom prst="rect">
            <a:avLst/>
          </a:prstGeom>
          <a:noFill/>
        </p:spPr>
        <p:txBody>
          <a:bodyPr wrap="none" rtlCol="0">
            <a:spAutoFit/>
          </a:bodyPr>
          <a:lstStyle/>
          <a:p>
            <a:pPr algn="ctr"/>
            <a:r>
              <a:rPr lang="en-US" altLang="ko-KR" sz="1000" dirty="0">
                <a:solidFill>
                  <a:srgbClr val="FF0000"/>
                </a:solidFill>
              </a:rPr>
              <a:t>05/2022</a:t>
            </a:r>
            <a:endParaRPr lang="ko-KR" altLang="en-US" sz="1000" dirty="0">
              <a:solidFill>
                <a:srgbClr val="FF0000"/>
              </a:solidFill>
            </a:endParaRPr>
          </a:p>
        </p:txBody>
      </p:sp>
      <p:sp>
        <p:nvSpPr>
          <p:cNvPr id="40" name="TextBox 39">
            <a:extLst>
              <a:ext uri="{FF2B5EF4-FFF2-40B4-BE49-F238E27FC236}">
                <a16:creationId xmlns:a16="http://schemas.microsoft.com/office/drawing/2014/main" id="{3991122A-B24B-46E1-9E74-B1ABC5C5B50B}"/>
              </a:ext>
            </a:extLst>
          </p:cNvPr>
          <p:cNvSpPr txBox="1"/>
          <p:nvPr/>
        </p:nvSpPr>
        <p:spPr>
          <a:xfrm>
            <a:off x="5026796" y="5889877"/>
            <a:ext cx="732894" cy="246221"/>
          </a:xfrm>
          <a:prstGeom prst="rect">
            <a:avLst/>
          </a:prstGeom>
          <a:noFill/>
        </p:spPr>
        <p:txBody>
          <a:bodyPr wrap="none" rtlCol="0">
            <a:spAutoFit/>
          </a:bodyPr>
          <a:lstStyle>
            <a:defPPr>
              <a:defRPr lang="en-US"/>
            </a:defPPr>
            <a:lvl1pPr algn="ctr">
              <a:defRPr sz="1000">
                <a:solidFill>
                  <a:schemeClr val="accent6">
                    <a:lumMod val="75000"/>
                  </a:schemeClr>
                </a:solidFill>
              </a:defRPr>
            </a:lvl1pPr>
          </a:lstStyle>
          <a:p>
            <a:r>
              <a:rPr lang="en-US" altLang="ko-KR" dirty="0"/>
              <a:t>04/2022</a:t>
            </a:r>
            <a:endParaRPr lang="ko-KR" altLang="en-US" dirty="0"/>
          </a:p>
        </p:txBody>
      </p:sp>
      <p:sp>
        <p:nvSpPr>
          <p:cNvPr id="41" name="TextBox 40">
            <a:extLst>
              <a:ext uri="{FF2B5EF4-FFF2-40B4-BE49-F238E27FC236}">
                <a16:creationId xmlns:a16="http://schemas.microsoft.com/office/drawing/2014/main" id="{8661A214-0EA6-4749-8E7F-6B788E3DEDAE}"/>
              </a:ext>
            </a:extLst>
          </p:cNvPr>
          <p:cNvSpPr txBox="1"/>
          <p:nvPr/>
        </p:nvSpPr>
        <p:spPr>
          <a:xfrm>
            <a:off x="4596203" y="5635656"/>
            <a:ext cx="732894" cy="246221"/>
          </a:xfrm>
          <a:prstGeom prst="rect">
            <a:avLst/>
          </a:prstGeom>
          <a:noFill/>
        </p:spPr>
        <p:txBody>
          <a:bodyPr wrap="none" rtlCol="0">
            <a:spAutoFit/>
          </a:bodyPr>
          <a:lstStyle/>
          <a:p>
            <a:pPr algn="ctr"/>
            <a:r>
              <a:rPr lang="en-US" altLang="ko-KR" sz="1000" dirty="0"/>
              <a:t>03/2022</a:t>
            </a:r>
            <a:endParaRPr lang="ko-KR" altLang="en-US" sz="1000" dirty="0"/>
          </a:p>
        </p:txBody>
      </p:sp>
      <p:sp>
        <p:nvSpPr>
          <p:cNvPr id="42" name="TextBox 41">
            <a:extLst>
              <a:ext uri="{FF2B5EF4-FFF2-40B4-BE49-F238E27FC236}">
                <a16:creationId xmlns:a16="http://schemas.microsoft.com/office/drawing/2014/main" id="{9CAB41BC-8BB6-4AAC-B6CE-E324A94A77E9}"/>
              </a:ext>
            </a:extLst>
          </p:cNvPr>
          <p:cNvSpPr txBox="1"/>
          <p:nvPr/>
        </p:nvSpPr>
        <p:spPr>
          <a:xfrm>
            <a:off x="4151025" y="5889877"/>
            <a:ext cx="732894" cy="246221"/>
          </a:xfrm>
          <a:prstGeom prst="rect">
            <a:avLst/>
          </a:prstGeom>
          <a:noFill/>
        </p:spPr>
        <p:txBody>
          <a:bodyPr wrap="none" rtlCol="0">
            <a:spAutoFit/>
          </a:bodyPr>
          <a:lstStyle/>
          <a:p>
            <a:pPr algn="ctr"/>
            <a:r>
              <a:rPr lang="en-US" altLang="ko-KR" sz="1000" dirty="0"/>
              <a:t>02/2022</a:t>
            </a:r>
            <a:endParaRPr lang="ko-KR" altLang="en-US" sz="1000" dirty="0"/>
          </a:p>
        </p:txBody>
      </p:sp>
      <p:sp>
        <p:nvSpPr>
          <p:cNvPr id="43" name="TextBox 42">
            <a:extLst>
              <a:ext uri="{FF2B5EF4-FFF2-40B4-BE49-F238E27FC236}">
                <a16:creationId xmlns:a16="http://schemas.microsoft.com/office/drawing/2014/main" id="{3FF4ACD7-D7FD-4B70-AD42-ECE266071F88}"/>
              </a:ext>
            </a:extLst>
          </p:cNvPr>
          <p:cNvSpPr txBox="1"/>
          <p:nvPr/>
        </p:nvSpPr>
        <p:spPr>
          <a:xfrm>
            <a:off x="3728717" y="5635656"/>
            <a:ext cx="732894" cy="246221"/>
          </a:xfrm>
          <a:prstGeom prst="rect">
            <a:avLst/>
          </a:prstGeom>
          <a:noFill/>
        </p:spPr>
        <p:txBody>
          <a:bodyPr wrap="none" rtlCol="0">
            <a:spAutoFit/>
          </a:bodyPr>
          <a:lstStyle/>
          <a:p>
            <a:pPr algn="ctr"/>
            <a:r>
              <a:rPr lang="en-US" altLang="ko-KR" sz="1000" dirty="0"/>
              <a:t>01/2022</a:t>
            </a:r>
            <a:endParaRPr lang="ko-KR" altLang="en-US" sz="1000" dirty="0"/>
          </a:p>
        </p:txBody>
      </p:sp>
      <p:sp>
        <p:nvSpPr>
          <p:cNvPr id="44" name="TextBox 43">
            <a:extLst>
              <a:ext uri="{FF2B5EF4-FFF2-40B4-BE49-F238E27FC236}">
                <a16:creationId xmlns:a16="http://schemas.microsoft.com/office/drawing/2014/main" id="{70F00C66-E84C-4E9B-B0CD-6AA9F181164B}"/>
              </a:ext>
            </a:extLst>
          </p:cNvPr>
          <p:cNvSpPr txBox="1"/>
          <p:nvPr/>
        </p:nvSpPr>
        <p:spPr>
          <a:xfrm>
            <a:off x="3269755" y="5889877"/>
            <a:ext cx="732894" cy="246221"/>
          </a:xfrm>
          <a:prstGeom prst="rect">
            <a:avLst/>
          </a:prstGeom>
          <a:noFill/>
        </p:spPr>
        <p:txBody>
          <a:bodyPr wrap="none" rtlCol="0">
            <a:spAutoFit/>
          </a:bodyPr>
          <a:lstStyle/>
          <a:p>
            <a:pPr algn="ctr"/>
            <a:r>
              <a:rPr lang="en-US" altLang="ko-KR" sz="1000" dirty="0"/>
              <a:t>12/2021</a:t>
            </a:r>
            <a:endParaRPr lang="ko-KR" altLang="en-US" sz="1000" dirty="0"/>
          </a:p>
        </p:txBody>
      </p:sp>
      <p:sp>
        <p:nvSpPr>
          <p:cNvPr id="45" name="TextBox 44">
            <a:extLst>
              <a:ext uri="{FF2B5EF4-FFF2-40B4-BE49-F238E27FC236}">
                <a16:creationId xmlns:a16="http://schemas.microsoft.com/office/drawing/2014/main" id="{3C7E283B-BE0D-4911-8CC4-1FD96EBD8F32}"/>
              </a:ext>
            </a:extLst>
          </p:cNvPr>
          <p:cNvSpPr txBox="1"/>
          <p:nvPr/>
        </p:nvSpPr>
        <p:spPr>
          <a:xfrm>
            <a:off x="2792677" y="5644333"/>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11/2021</a:t>
            </a:r>
            <a:endParaRPr lang="ko-KR" altLang="en-US" dirty="0"/>
          </a:p>
        </p:txBody>
      </p:sp>
      <p:sp>
        <p:nvSpPr>
          <p:cNvPr id="46" name="TextBox 45">
            <a:extLst>
              <a:ext uri="{FF2B5EF4-FFF2-40B4-BE49-F238E27FC236}">
                <a16:creationId xmlns:a16="http://schemas.microsoft.com/office/drawing/2014/main" id="{BB240EE3-F08D-4A04-AFC2-5F0DBCD9ADDA}"/>
              </a:ext>
            </a:extLst>
          </p:cNvPr>
          <p:cNvSpPr txBox="1"/>
          <p:nvPr/>
        </p:nvSpPr>
        <p:spPr>
          <a:xfrm>
            <a:off x="2348729" y="5889876"/>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10/2021</a:t>
            </a:r>
            <a:endParaRPr lang="ko-KR" altLang="en-US" dirty="0"/>
          </a:p>
        </p:txBody>
      </p:sp>
      <p:sp>
        <p:nvSpPr>
          <p:cNvPr id="48" name="TextBox 47">
            <a:extLst>
              <a:ext uri="{FF2B5EF4-FFF2-40B4-BE49-F238E27FC236}">
                <a16:creationId xmlns:a16="http://schemas.microsoft.com/office/drawing/2014/main" id="{1D0066AF-0DEA-49AF-BF05-0926D745419B}"/>
              </a:ext>
            </a:extLst>
          </p:cNvPr>
          <p:cNvSpPr txBox="1"/>
          <p:nvPr/>
        </p:nvSpPr>
        <p:spPr>
          <a:xfrm>
            <a:off x="1918034" y="5644332"/>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09/2021</a:t>
            </a:r>
            <a:endParaRPr lang="ko-KR" altLang="en-US" dirty="0"/>
          </a:p>
        </p:txBody>
      </p:sp>
      <p:sp>
        <p:nvSpPr>
          <p:cNvPr id="50" name="TextBox 49">
            <a:extLst>
              <a:ext uri="{FF2B5EF4-FFF2-40B4-BE49-F238E27FC236}">
                <a16:creationId xmlns:a16="http://schemas.microsoft.com/office/drawing/2014/main" id="{226739B2-A8E0-4A81-9F72-1E4656286E11}"/>
              </a:ext>
            </a:extLst>
          </p:cNvPr>
          <p:cNvSpPr txBox="1"/>
          <p:nvPr/>
        </p:nvSpPr>
        <p:spPr>
          <a:xfrm>
            <a:off x="1306590" y="5644332"/>
            <a:ext cx="732894" cy="246221"/>
          </a:xfrm>
          <a:prstGeom prst="rect">
            <a:avLst/>
          </a:prstGeom>
          <a:noFill/>
        </p:spPr>
        <p:txBody>
          <a:bodyPr wrap="none" rtlCol="0">
            <a:spAutoFit/>
          </a:bodyPr>
          <a:lstStyle/>
          <a:p>
            <a:pPr algn="ctr"/>
            <a:r>
              <a:rPr lang="en-US" altLang="ko-KR" sz="1000" dirty="0"/>
              <a:t>06/2021</a:t>
            </a:r>
            <a:endParaRPr lang="ko-KR" altLang="en-US" sz="1000" dirty="0"/>
          </a:p>
        </p:txBody>
      </p:sp>
      <p:cxnSp>
        <p:nvCxnSpPr>
          <p:cNvPr id="63" name="직선 연결선 62">
            <a:extLst>
              <a:ext uri="{FF2B5EF4-FFF2-40B4-BE49-F238E27FC236}">
                <a16:creationId xmlns:a16="http://schemas.microsoft.com/office/drawing/2014/main" id="{79208200-101B-4289-A656-2EF5E39032FB}"/>
              </a:ext>
            </a:extLst>
          </p:cNvPr>
          <p:cNvCxnSpPr>
            <a:cxnSpLocks/>
            <a:endCxn id="44" idx="0"/>
          </p:cNvCxnSpPr>
          <p:nvPr/>
        </p:nvCxnSpPr>
        <p:spPr>
          <a:xfrm flipH="1">
            <a:off x="3636202" y="5592966"/>
            <a:ext cx="6556" cy="29691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2" name="타원 71">
            <a:extLst>
              <a:ext uri="{FF2B5EF4-FFF2-40B4-BE49-F238E27FC236}">
                <a16:creationId xmlns:a16="http://schemas.microsoft.com/office/drawing/2014/main" id="{E8430D41-2003-48E2-8B45-9467DF16BCD7}"/>
              </a:ext>
            </a:extLst>
          </p:cNvPr>
          <p:cNvSpPr/>
          <p:nvPr/>
        </p:nvSpPr>
        <p:spPr>
          <a:xfrm>
            <a:off x="528471" y="5453814"/>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TextBox 72">
            <a:extLst>
              <a:ext uri="{FF2B5EF4-FFF2-40B4-BE49-F238E27FC236}">
                <a16:creationId xmlns:a16="http://schemas.microsoft.com/office/drawing/2014/main" id="{B0AA973A-16FA-4202-B544-3EE2D3730D17}"/>
              </a:ext>
            </a:extLst>
          </p:cNvPr>
          <p:cNvSpPr txBox="1"/>
          <p:nvPr/>
        </p:nvSpPr>
        <p:spPr>
          <a:xfrm>
            <a:off x="262657" y="5037813"/>
            <a:ext cx="676787" cy="400110"/>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PAR</a:t>
            </a:r>
          </a:p>
          <a:p>
            <a:pPr algn="ctr"/>
            <a:r>
              <a:rPr lang="en-US" altLang="ko-KR" sz="1000" dirty="0">
                <a:latin typeface="맑은 고딕" panose="020B0503020000020004" pitchFamily="50" charset="-127"/>
                <a:ea typeface="맑은 고딕" panose="020B0503020000020004" pitchFamily="50" charset="-127"/>
              </a:rPr>
              <a:t>Approve</a:t>
            </a:r>
            <a:endParaRPr lang="ko-KR" altLang="en-US" sz="1000" dirty="0">
              <a:latin typeface="맑은 고딕" panose="020B0503020000020004" pitchFamily="50" charset="-127"/>
              <a:ea typeface="맑은 고딕" panose="020B0503020000020004" pitchFamily="50" charset="-127"/>
            </a:endParaRPr>
          </a:p>
        </p:txBody>
      </p:sp>
      <p:sp>
        <p:nvSpPr>
          <p:cNvPr id="74" name="TextBox 73">
            <a:extLst>
              <a:ext uri="{FF2B5EF4-FFF2-40B4-BE49-F238E27FC236}">
                <a16:creationId xmlns:a16="http://schemas.microsoft.com/office/drawing/2014/main" id="{B3E99A45-CDF2-42A8-B3BD-F4A8711987CC}"/>
              </a:ext>
            </a:extLst>
          </p:cNvPr>
          <p:cNvSpPr txBox="1"/>
          <p:nvPr/>
        </p:nvSpPr>
        <p:spPr>
          <a:xfrm>
            <a:off x="228600" y="5643655"/>
            <a:ext cx="732894" cy="246221"/>
          </a:xfrm>
          <a:prstGeom prst="rect">
            <a:avLst/>
          </a:prstGeom>
          <a:noFill/>
        </p:spPr>
        <p:txBody>
          <a:bodyPr wrap="none" rtlCol="0">
            <a:spAutoFit/>
          </a:bodyPr>
          <a:lstStyle/>
          <a:p>
            <a:pPr algn="ctr"/>
            <a:r>
              <a:rPr lang="en-US" altLang="ko-KR" sz="1000" dirty="0"/>
              <a:t>09/2019</a:t>
            </a:r>
            <a:endParaRPr lang="ko-KR" altLang="en-US" sz="1000" dirty="0"/>
          </a:p>
        </p:txBody>
      </p:sp>
      <p:cxnSp>
        <p:nvCxnSpPr>
          <p:cNvPr id="75" name="직선 화살표 연결선 74">
            <a:extLst>
              <a:ext uri="{FF2B5EF4-FFF2-40B4-BE49-F238E27FC236}">
                <a16:creationId xmlns:a16="http://schemas.microsoft.com/office/drawing/2014/main" id="{5EF0C7F0-1BE4-4A74-AB6D-BAD0A6854FD4}"/>
              </a:ext>
            </a:extLst>
          </p:cNvPr>
          <p:cNvCxnSpPr/>
          <p:nvPr/>
        </p:nvCxnSpPr>
        <p:spPr>
          <a:xfrm>
            <a:off x="677112" y="5548345"/>
            <a:ext cx="790492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타원 75">
            <a:extLst>
              <a:ext uri="{FF2B5EF4-FFF2-40B4-BE49-F238E27FC236}">
                <a16:creationId xmlns:a16="http://schemas.microsoft.com/office/drawing/2014/main" id="{0A2CF240-9003-4C0B-9564-709D761C7153}"/>
              </a:ext>
            </a:extLst>
          </p:cNvPr>
          <p:cNvSpPr/>
          <p:nvPr/>
        </p:nvSpPr>
        <p:spPr>
          <a:xfrm>
            <a:off x="8582034" y="5462206"/>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TextBox 76">
            <a:extLst>
              <a:ext uri="{FF2B5EF4-FFF2-40B4-BE49-F238E27FC236}">
                <a16:creationId xmlns:a16="http://schemas.microsoft.com/office/drawing/2014/main" id="{5B9A7D6E-EE52-43D9-A140-FB8FB8509BA7}"/>
              </a:ext>
            </a:extLst>
          </p:cNvPr>
          <p:cNvSpPr txBox="1"/>
          <p:nvPr/>
        </p:nvSpPr>
        <p:spPr>
          <a:xfrm>
            <a:off x="8275276" y="5207589"/>
            <a:ext cx="785793"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Publishing</a:t>
            </a:r>
            <a:endParaRPr lang="ko-KR" altLang="en-US" sz="1000" dirty="0">
              <a:latin typeface="맑은 고딕" panose="020B0503020000020004" pitchFamily="50" charset="-127"/>
              <a:ea typeface="맑은 고딕" panose="020B0503020000020004" pitchFamily="50" charset="-127"/>
            </a:endParaRPr>
          </a:p>
        </p:txBody>
      </p:sp>
      <p:cxnSp>
        <p:nvCxnSpPr>
          <p:cNvPr id="78" name="직선 연결선 77">
            <a:extLst>
              <a:ext uri="{FF2B5EF4-FFF2-40B4-BE49-F238E27FC236}">
                <a16:creationId xmlns:a16="http://schemas.microsoft.com/office/drawing/2014/main" id="{AF12FA96-4BA3-4D74-B5A1-A809C8227FAF}"/>
              </a:ext>
            </a:extLst>
          </p:cNvPr>
          <p:cNvCxnSpPr/>
          <p:nvPr/>
        </p:nvCxnSpPr>
        <p:spPr>
          <a:xfrm>
            <a:off x="771206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D8BDF65D-6C17-4826-87DD-3F6BF45AAB13}"/>
              </a:ext>
            </a:extLst>
          </p:cNvPr>
          <p:cNvSpPr txBox="1"/>
          <p:nvPr/>
        </p:nvSpPr>
        <p:spPr>
          <a:xfrm>
            <a:off x="7186917" y="5207682"/>
            <a:ext cx="1050289"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SASB Approval</a:t>
            </a:r>
            <a:endParaRPr lang="ko-KR" altLang="en-US" sz="1000" dirty="0">
              <a:latin typeface="맑은 고딕" panose="020B0503020000020004" pitchFamily="50" charset="-127"/>
              <a:ea typeface="맑은 고딕" panose="020B0503020000020004" pitchFamily="50" charset="-127"/>
            </a:endParaRPr>
          </a:p>
        </p:txBody>
      </p:sp>
      <p:cxnSp>
        <p:nvCxnSpPr>
          <p:cNvPr id="80" name="직선 연결선 79">
            <a:extLst>
              <a:ext uri="{FF2B5EF4-FFF2-40B4-BE49-F238E27FC236}">
                <a16:creationId xmlns:a16="http://schemas.microsoft.com/office/drawing/2014/main" id="{26C82F9A-B107-46F2-80E6-301883A5B37A}"/>
              </a:ext>
            </a:extLst>
          </p:cNvPr>
          <p:cNvCxnSpPr/>
          <p:nvPr/>
        </p:nvCxnSpPr>
        <p:spPr>
          <a:xfrm>
            <a:off x="718691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8E8CD379-B5FC-4578-A31A-4531B7B98AFA}"/>
              </a:ext>
            </a:extLst>
          </p:cNvPr>
          <p:cNvSpPr txBox="1"/>
          <p:nvPr/>
        </p:nvSpPr>
        <p:spPr>
          <a:xfrm>
            <a:off x="6337846" y="4977674"/>
            <a:ext cx="1677062" cy="246221"/>
          </a:xfrm>
          <a:prstGeom prst="rect">
            <a:avLst/>
          </a:prstGeom>
          <a:noFill/>
        </p:spPr>
        <p:txBody>
          <a:bodyPr wrap="none" rtlCol="0">
            <a:spAutoFit/>
          </a:bodyPr>
          <a:lstStyle/>
          <a:p>
            <a:pPr algn="ctr"/>
            <a:r>
              <a:rPr lang="en-US" altLang="ko-KR" sz="1000" dirty="0" err="1">
                <a:solidFill>
                  <a:schemeClr val="accent6">
                    <a:lumMod val="75000"/>
                  </a:schemeClr>
                </a:solidFill>
                <a:latin typeface="맑은 고딕" panose="020B0503020000020004" pitchFamily="50" charset="-127"/>
                <a:ea typeface="맑은 고딕" panose="020B0503020000020004" pitchFamily="50" charset="-127"/>
              </a:rPr>
              <a:t>RevCom</a:t>
            </a:r>
            <a:r>
              <a:rPr lang="en-US" altLang="ko-KR" sz="1000" dirty="0">
                <a:solidFill>
                  <a:schemeClr val="accent6">
                    <a:lumMod val="75000"/>
                  </a:schemeClr>
                </a:solidFill>
                <a:latin typeface="맑은 고딕" panose="020B0503020000020004" pitchFamily="50" charset="-127"/>
                <a:ea typeface="맑은 고딕" panose="020B0503020000020004" pitchFamily="50" charset="-127"/>
              </a:rPr>
              <a:t> comment review</a:t>
            </a:r>
            <a:endParaRPr lang="ko-KR" altLang="en-US" sz="1000" dirty="0">
              <a:solidFill>
                <a:schemeClr val="accent6">
                  <a:lumMod val="75000"/>
                </a:schemeClr>
              </a:solidFill>
              <a:latin typeface="맑은 고딕" panose="020B0503020000020004" pitchFamily="50" charset="-127"/>
              <a:ea typeface="맑은 고딕" panose="020B0503020000020004" pitchFamily="50" charset="-127"/>
            </a:endParaRPr>
          </a:p>
        </p:txBody>
      </p:sp>
      <p:cxnSp>
        <p:nvCxnSpPr>
          <p:cNvPr id="82" name="직선 연결선 81">
            <a:extLst>
              <a:ext uri="{FF2B5EF4-FFF2-40B4-BE49-F238E27FC236}">
                <a16:creationId xmlns:a16="http://schemas.microsoft.com/office/drawing/2014/main" id="{368EF313-354F-454C-A56A-607F274C2996}"/>
              </a:ext>
            </a:extLst>
          </p:cNvPr>
          <p:cNvCxnSpPr>
            <a:cxnSpLocks/>
            <a:stCxn id="81" idx="2"/>
          </p:cNvCxnSpPr>
          <p:nvPr/>
        </p:nvCxnSpPr>
        <p:spPr>
          <a:xfrm>
            <a:off x="7176377" y="5223895"/>
            <a:ext cx="8584" cy="26605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83" name="직선 연결선 82">
            <a:extLst>
              <a:ext uri="{FF2B5EF4-FFF2-40B4-BE49-F238E27FC236}">
                <a16:creationId xmlns:a16="http://schemas.microsoft.com/office/drawing/2014/main" id="{B26D7F0E-37AB-4FEE-8BB0-9E1544F2852C}"/>
              </a:ext>
            </a:extLst>
          </p:cNvPr>
          <p:cNvCxnSpPr/>
          <p:nvPr/>
        </p:nvCxnSpPr>
        <p:spPr>
          <a:xfrm>
            <a:off x="6649009" y="544895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2C3E4D32-8D1C-4FF9-9B3A-A9D41893041F}"/>
              </a:ext>
            </a:extLst>
          </p:cNvPr>
          <p:cNvSpPr txBox="1"/>
          <p:nvPr/>
        </p:nvSpPr>
        <p:spPr>
          <a:xfrm>
            <a:off x="5977993" y="5203825"/>
            <a:ext cx="1342034" cy="246221"/>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Submit to </a:t>
            </a:r>
            <a:r>
              <a:rPr lang="en-US" altLang="ko-KR" sz="1000" b="1" dirty="0" err="1">
                <a:solidFill>
                  <a:srgbClr val="FF0000"/>
                </a:solidFill>
                <a:latin typeface="맑은 고딕" panose="020B0503020000020004" pitchFamily="50" charset="-127"/>
                <a:ea typeface="맑은 고딕" panose="020B0503020000020004" pitchFamily="50" charset="-127"/>
              </a:rPr>
              <a:t>RevCom</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85" name="직선 연결선 84">
            <a:extLst>
              <a:ext uri="{FF2B5EF4-FFF2-40B4-BE49-F238E27FC236}">
                <a16:creationId xmlns:a16="http://schemas.microsoft.com/office/drawing/2014/main" id="{F128F4D5-2015-45C5-BF92-A56641E4C6DC}"/>
              </a:ext>
            </a:extLst>
          </p:cNvPr>
          <p:cNvCxnSpPr/>
          <p:nvPr/>
        </p:nvCxnSpPr>
        <p:spPr>
          <a:xfrm>
            <a:off x="621168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FB87F18-A77B-41F6-8A35-A12E635FA404}"/>
              </a:ext>
            </a:extLst>
          </p:cNvPr>
          <p:cNvSpPr txBox="1"/>
          <p:nvPr/>
        </p:nvSpPr>
        <p:spPr>
          <a:xfrm>
            <a:off x="5342701" y="4613760"/>
            <a:ext cx="1737976" cy="400110"/>
          </a:xfrm>
          <a:prstGeom prst="rect">
            <a:avLst/>
          </a:prstGeom>
          <a:noFill/>
        </p:spPr>
        <p:txBody>
          <a:bodyPr wrap="none" rtlCol="0">
            <a:spAutoFit/>
          </a:bodyPr>
          <a:lstStyle/>
          <a:p>
            <a:pPr algn="ctr"/>
            <a:r>
              <a:rPr lang="en-US" altLang="ko-KR" sz="1000" dirty="0">
                <a:solidFill>
                  <a:srgbClr val="0070C0"/>
                </a:solidFill>
                <a:latin typeface="맑은 고딕" panose="020B0503020000020004" pitchFamily="50" charset="-127"/>
                <a:ea typeface="맑은 고딕" panose="020B0503020000020004" pitchFamily="50" charset="-127"/>
              </a:rPr>
              <a:t>Sent comment to the WG</a:t>
            </a:r>
          </a:p>
          <a:p>
            <a:pPr algn="ctr"/>
            <a:r>
              <a:rPr lang="en-US" altLang="ko-KR" sz="1000" dirty="0">
                <a:solidFill>
                  <a:srgbClr val="0070C0"/>
                </a:solidFill>
                <a:latin typeface="맑은 고딕" panose="020B0503020000020004" pitchFamily="50" charset="-127"/>
                <a:ea typeface="맑은 고딕" panose="020B0503020000020004" pitchFamily="50" charset="-127"/>
              </a:rPr>
              <a:t>Ballot Resolution Telecon1</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87" name="직선 연결선 86">
            <a:extLst>
              <a:ext uri="{FF2B5EF4-FFF2-40B4-BE49-F238E27FC236}">
                <a16:creationId xmlns:a16="http://schemas.microsoft.com/office/drawing/2014/main" id="{81D847A8-ED95-4BFB-8880-41E2A461EC63}"/>
              </a:ext>
            </a:extLst>
          </p:cNvPr>
          <p:cNvCxnSpPr>
            <a:cxnSpLocks/>
            <a:stCxn id="86" idx="2"/>
          </p:cNvCxnSpPr>
          <p:nvPr/>
        </p:nvCxnSpPr>
        <p:spPr>
          <a:xfrm flipH="1">
            <a:off x="6211685" y="5013870"/>
            <a:ext cx="4" cy="553869"/>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cxnSp>
        <p:nvCxnSpPr>
          <p:cNvPr id="88" name="직선 연결선 87">
            <a:extLst>
              <a:ext uri="{FF2B5EF4-FFF2-40B4-BE49-F238E27FC236}">
                <a16:creationId xmlns:a16="http://schemas.microsoft.com/office/drawing/2014/main" id="{78838D1C-31B6-426A-8AD8-32459AF348C2}"/>
              </a:ext>
            </a:extLst>
          </p:cNvPr>
          <p:cNvCxnSpPr/>
          <p:nvPr/>
        </p:nvCxnSpPr>
        <p:spPr>
          <a:xfrm>
            <a:off x="579424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ABD64D07-F769-44EE-8551-AC595E4CC617}"/>
              </a:ext>
            </a:extLst>
          </p:cNvPr>
          <p:cNvSpPr txBox="1"/>
          <p:nvPr/>
        </p:nvSpPr>
        <p:spPr>
          <a:xfrm>
            <a:off x="5139258" y="4993677"/>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90" name="직선 연결선 89">
            <a:extLst>
              <a:ext uri="{FF2B5EF4-FFF2-40B4-BE49-F238E27FC236}">
                <a16:creationId xmlns:a16="http://schemas.microsoft.com/office/drawing/2014/main" id="{9BD7A02C-09E6-4147-AC7A-D13DDBAF28BD}"/>
              </a:ext>
            </a:extLst>
          </p:cNvPr>
          <p:cNvCxnSpPr>
            <a:cxnSpLocks/>
            <a:stCxn id="89" idx="2"/>
          </p:cNvCxnSpPr>
          <p:nvPr/>
        </p:nvCxnSpPr>
        <p:spPr>
          <a:xfrm flipH="1">
            <a:off x="5794243" y="5393787"/>
            <a:ext cx="2" cy="154558"/>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91" name="직선 연결선 90">
            <a:extLst>
              <a:ext uri="{FF2B5EF4-FFF2-40B4-BE49-F238E27FC236}">
                <a16:creationId xmlns:a16="http://schemas.microsoft.com/office/drawing/2014/main" id="{D1A1A6C3-E442-451E-A38D-31B90188387A}"/>
              </a:ext>
            </a:extLst>
          </p:cNvPr>
          <p:cNvCxnSpPr/>
          <p:nvPr/>
        </p:nvCxnSpPr>
        <p:spPr>
          <a:xfrm>
            <a:off x="5391779" y="5465690"/>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2" name="직선 연결선 91">
            <a:extLst>
              <a:ext uri="{FF2B5EF4-FFF2-40B4-BE49-F238E27FC236}">
                <a16:creationId xmlns:a16="http://schemas.microsoft.com/office/drawing/2014/main" id="{B018375C-2FDD-490D-B39C-FC0ABDAE7330}"/>
              </a:ext>
            </a:extLst>
          </p:cNvPr>
          <p:cNvCxnSpPr/>
          <p:nvPr/>
        </p:nvCxnSpPr>
        <p:spPr>
          <a:xfrm>
            <a:off x="4965370" y="5468348"/>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직선 연결선 92">
            <a:extLst>
              <a:ext uri="{FF2B5EF4-FFF2-40B4-BE49-F238E27FC236}">
                <a16:creationId xmlns:a16="http://schemas.microsoft.com/office/drawing/2014/main" id="{F030E841-6B7B-4388-8881-6B979D2B4760}"/>
              </a:ext>
            </a:extLst>
          </p:cNvPr>
          <p:cNvCxnSpPr/>
          <p:nvPr/>
        </p:nvCxnSpPr>
        <p:spPr>
          <a:xfrm>
            <a:off x="451872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직선 연결선 93">
            <a:extLst>
              <a:ext uri="{FF2B5EF4-FFF2-40B4-BE49-F238E27FC236}">
                <a16:creationId xmlns:a16="http://schemas.microsoft.com/office/drawing/2014/main" id="{F11BEED8-7142-44DA-A048-1E0BEC26DC31}"/>
              </a:ext>
            </a:extLst>
          </p:cNvPr>
          <p:cNvCxnSpPr/>
          <p:nvPr/>
        </p:nvCxnSpPr>
        <p:spPr>
          <a:xfrm>
            <a:off x="409465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직선 연결선 94">
            <a:extLst>
              <a:ext uri="{FF2B5EF4-FFF2-40B4-BE49-F238E27FC236}">
                <a16:creationId xmlns:a16="http://schemas.microsoft.com/office/drawing/2014/main" id="{8FE9BC9D-B190-4DF4-8DEF-B7F02B3E6465}"/>
              </a:ext>
            </a:extLst>
          </p:cNvPr>
          <p:cNvCxnSpPr/>
          <p:nvPr/>
        </p:nvCxnSpPr>
        <p:spPr>
          <a:xfrm>
            <a:off x="3637453" y="545809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직선 연결선 95">
            <a:extLst>
              <a:ext uri="{FF2B5EF4-FFF2-40B4-BE49-F238E27FC236}">
                <a16:creationId xmlns:a16="http://schemas.microsoft.com/office/drawing/2014/main" id="{FBB25C8B-ACAC-4364-B221-4B2481B3E419}"/>
              </a:ext>
            </a:extLst>
          </p:cNvPr>
          <p:cNvCxnSpPr/>
          <p:nvPr/>
        </p:nvCxnSpPr>
        <p:spPr>
          <a:xfrm>
            <a:off x="3160375"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직선 연결선 96">
            <a:extLst>
              <a:ext uri="{FF2B5EF4-FFF2-40B4-BE49-F238E27FC236}">
                <a16:creationId xmlns:a16="http://schemas.microsoft.com/office/drawing/2014/main" id="{ECF55E40-704F-4FF8-AC74-4FE36CDF85C2}"/>
              </a:ext>
            </a:extLst>
          </p:cNvPr>
          <p:cNvCxnSpPr/>
          <p:nvPr/>
        </p:nvCxnSpPr>
        <p:spPr>
          <a:xfrm>
            <a:off x="2716427" y="547497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직선 연결선 97">
            <a:extLst>
              <a:ext uri="{FF2B5EF4-FFF2-40B4-BE49-F238E27FC236}">
                <a16:creationId xmlns:a16="http://schemas.microsoft.com/office/drawing/2014/main" id="{5110F0B3-28FB-498D-A7C6-CC0863F8E7FF}"/>
              </a:ext>
            </a:extLst>
          </p:cNvPr>
          <p:cNvCxnSpPr/>
          <p:nvPr/>
        </p:nvCxnSpPr>
        <p:spPr>
          <a:xfrm>
            <a:off x="2285732" y="546786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직선 연결선 98">
            <a:extLst>
              <a:ext uri="{FF2B5EF4-FFF2-40B4-BE49-F238E27FC236}">
                <a16:creationId xmlns:a16="http://schemas.microsoft.com/office/drawing/2014/main" id="{7BE22DDD-E472-432B-81CD-FF081F5B9640}"/>
              </a:ext>
            </a:extLst>
          </p:cNvPr>
          <p:cNvCxnSpPr/>
          <p:nvPr/>
        </p:nvCxnSpPr>
        <p:spPr>
          <a:xfrm>
            <a:off x="1684534" y="545094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BA0094A7-792A-4F54-B430-ED828F810820}"/>
              </a:ext>
            </a:extLst>
          </p:cNvPr>
          <p:cNvSpPr txBox="1"/>
          <p:nvPr/>
        </p:nvSpPr>
        <p:spPr>
          <a:xfrm>
            <a:off x="3862732" y="4980421"/>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1" name="직사각형 100">
            <a:extLst>
              <a:ext uri="{FF2B5EF4-FFF2-40B4-BE49-F238E27FC236}">
                <a16:creationId xmlns:a16="http://schemas.microsoft.com/office/drawing/2014/main" id="{79ACDD7B-2C86-425F-8082-D19D4FD752DD}"/>
              </a:ext>
            </a:extLst>
          </p:cNvPr>
          <p:cNvSpPr/>
          <p:nvPr/>
        </p:nvSpPr>
        <p:spPr>
          <a:xfrm>
            <a:off x="4503899" y="4376430"/>
            <a:ext cx="1782860" cy="246221"/>
          </a:xfrm>
          <a:prstGeom prst="rect">
            <a:avLst/>
          </a:prstGeom>
          <a:noFill/>
        </p:spPr>
        <p:txBody>
          <a:bodyPr wrap="none" rtlCol="0">
            <a:spAutoFit/>
          </a:bodyPr>
          <a:lstStyle/>
          <a:p>
            <a:pPr algn="ct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Ballot</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Resolution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Telecon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1</a:t>
            </a:r>
          </a:p>
        </p:txBody>
      </p:sp>
      <p:cxnSp>
        <p:nvCxnSpPr>
          <p:cNvPr id="102" name="직선 연결선 101">
            <a:extLst>
              <a:ext uri="{FF2B5EF4-FFF2-40B4-BE49-F238E27FC236}">
                <a16:creationId xmlns:a16="http://schemas.microsoft.com/office/drawing/2014/main" id="{D087F7AC-31F0-4D63-9C5F-40D18C8A0C69}"/>
              </a:ext>
            </a:extLst>
          </p:cNvPr>
          <p:cNvCxnSpPr>
            <a:cxnSpLocks/>
            <a:stCxn id="101" idx="2"/>
          </p:cNvCxnSpPr>
          <p:nvPr/>
        </p:nvCxnSpPr>
        <p:spPr>
          <a:xfrm>
            <a:off x="5395329" y="4622651"/>
            <a:ext cx="0" cy="925694"/>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B1C69CA3-A719-4610-A2F5-963B5EC71F44}"/>
              </a:ext>
            </a:extLst>
          </p:cNvPr>
          <p:cNvSpPr txBox="1"/>
          <p:nvPr/>
        </p:nvSpPr>
        <p:spPr>
          <a:xfrm>
            <a:off x="2648509" y="4984054"/>
            <a:ext cx="1019831"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Sponsor</a:t>
            </a:r>
          </a:p>
          <a:p>
            <a:pPr algn="ctr"/>
            <a:r>
              <a:rPr lang="en-US" altLang="ko-KR" sz="1000" b="1" dirty="0">
                <a:solidFill>
                  <a:srgbClr val="FF0000"/>
                </a:solidFill>
                <a:latin typeface="맑은 고딕" panose="020B0503020000020004" pitchFamily="50" charset="-127"/>
                <a:ea typeface="맑은 고딕" panose="020B0503020000020004" pitchFamily="50" charset="-127"/>
              </a:rPr>
              <a:t>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4" name="TextBox 103">
            <a:extLst>
              <a:ext uri="{FF2B5EF4-FFF2-40B4-BE49-F238E27FC236}">
                <a16:creationId xmlns:a16="http://schemas.microsoft.com/office/drawing/2014/main" id="{D6C57097-9908-43DB-8AF1-2221F55A47E7}"/>
              </a:ext>
            </a:extLst>
          </p:cNvPr>
          <p:cNvSpPr txBox="1"/>
          <p:nvPr/>
        </p:nvSpPr>
        <p:spPr>
          <a:xfrm>
            <a:off x="1302418" y="3639027"/>
            <a:ext cx="2828018"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Open Sponsor Ballot Invitation</a:t>
            </a:r>
          </a:p>
          <a:p>
            <a:pPr algn="ctr"/>
            <a:r>
              <a:rPr lang="en-US" altLang="ko-KR" sz="1000" dirty="0">
                <a:latin typeface="맑은 고딕" panose="020B0503020000020004" pitchFamily="50" charset="-127"/>
                <a:ea typeface="맑은 고딕" panose="020B0503020000020004" pitchFamily="50" charset="-127"/>
              </a:rPr>
              <a:t>Mandatory Editorial Coordination submission</a:t>
            </a:r>
            <a:endParaRPr lang="ko-KR" altLang="en-US" sz="1000" dirty="0">
              <a:latin typeface="맑은 고딕" panose="020B0503020000020004" pitchFamily="50" charset="-127"/>
              <a:ea typeface="맑은 고딕" panose="020B0503020000020004" pitchFamily="50" charset="-127"/>
            </a:endParaRPr>
          </a:p>
        </p:txBody>
      </p:sp>
      <p:cxnSp>
        <p:nvCxnSpPr>
          <p:cNvPr id="105" name="직선 연결선 104">
            <a:extLst>
              <a:ext uri="{FF2B5EF4-FFF2-40B4-BE49-F238E27FC236}">
                <a16:creationId xmlns:a16="http://schemas.microsoft.com/office/drawing/2014/main" id="{E4CFA94C-D251-47A7-810C-262E7B6BC2A8}"/>
              </a:ext>
            </a:extLst>
          </p:cNvPr>
          <p:cNvCxnSpPr>
            <a:cxnSpLocks/>
            <a:stCxn id="104" idx="2"/>
          </p:cNvCxnSpPr>
          <p:nvPr/>
        </p:nvCxnSpPr>
        <p:spPr>
          <a:xfrm>
            <a:off x="2716427" y="4039137"/>
            <a:ext cx="0" cy="145929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106" name="직선 연결선 105">
            <a:extLst>
              <a:ext uri="{FF2B5EF4-FFF2-40B4-BE49-F238E27FC236}">
                <a16:creationId xmlns:a16="http://schemas.microsoft.com/office/drawing/2014/main" id="{516BFA38-4350-41E8-B3F0-7A9D0E7B1FB8}"/>
              </a:ext>
            </a:extLst>
          </p:cNvPr>
          <p:cNvCxnSpPr>
            <a:cxnSpLocks/>
            <a:stCxn id="103" idx="2"/>
          </p:cNvCxnSpPr>
          <p:nvPr/>
        </p:nvCxnSpPr>
        <p:spPr>
          <a:xfrm>
            <a:off x="3158425" y="5384164"/>
            <a:ext cx="9426" cy="20243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F65B8B2A-6617-4559-9F64-034C0573EE0F}"/>
              </a:ext>
            </a:extLst>
          </p:cNvPr>
          <p:cNvSpPr txBox="1"/>
          <p:nvPr/>
        </p:nvSpPr>
        <p:spPr>
          <a:xfrm>
            <a:off x="1227583" y="499048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8" name="TextBox 107">
            <a:extLst>
              <a:ext uri="{FF2B5EF4-FFF2-40B4-BE49-F238E27FC236}">
                <a16:creationId xmlns:a16="http://schemas.microsoft.com/office/drawing/2014/main" id="{3AE43B40-179E-41EB-9047-755F94AE210A}"/>
              </a:ext>
            </a:extLst>
          </p:cNvPr>
          <p:cNvSpPr txBox="1"/>
          <p:nvPr/>
        </p:nvSpPr>
        <p:spPr>
          <a:xfrm>
            <a:off x="1832722" y="417004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a:t>
            </a:r>
            <a:endParaRPr lang="en-US" altLang="ko-KR" sz="1000" b="1" baseline="30000" dirty="0">
              <a:solidFill>
                <a:srgbClr val="FF0000"/>
              </a:solidFill>
              <a:latin typeface="맑은 고딕" panose="020B0503020000020004" pitchFamily="50" charset="-127"/>
              <a:ea typeface="맑은 고딕" panose="020B0503020000020004" pitchFamily="50" charset="-127"/>
            </a:endParaRP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109" name="직선 연결선 108">
            <a:extLst>
              <a:ext uri="{FF2B5EF4-FFF2-40B4-BE49-F238E27FC236}">
                <a16:creationId xmlns:a16="http://schemas.microsoft.com/office/drawing/2014/main" id="{56294DAE-55CB-40AF-BB2F-7A16B5A61018}"/>
              </a:ext>
            </a:extLst>
          </p:cNvPr>
          <p:cNvCxnSpPr>
            <a:cxnSpLocks/>
            <a:stCxn id="108" idx="2"/>
          </p:cNvCxnSpPr>
          <p:nvPr/>
        </p:nvCxnSpPr>
        <p:spPr>
          <a:xfrm>
            <a:off x="2285731" y="4570154"/>
            <a:ext cx="0" cy="9399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10" name="직사각형 109">
            <a:extLst>
              <a:ext uri="{FF2B5EF4-FFF2-40B4-BE49-F238E27FC236}">
                <a16:creationId xmlns:a16="http://schemas.microsoft.com/office/drawing/2014/main" id="{9CC963F8-1942-442A-8C5F-B02E6C9C987E}"/>
              </a:ext>
            </a:extLst>
          </p:cNvPr>
          <p:cNvSpPr/>
          <p:nvPr/>
        </p:nvSpPr>
        <p:spPr>
          <a:xfrm>
            <a:off x="2766332" y="4650361"/>
            <a:ext cx="1747594" cy="246221"/>
          </a:xfrm>
          <a:prstGeom prst="rect">
            <a:avLst/>
          </a:prstGeom>
          <a:noFill/>
        </p:spPr>
        <p:txBody>
          <a:bodyPr wrap="none" rtlCol="0">
            <a:spAutoFit/>
          </a:bodyPr>
          <a:lstStyle/>
          <a:p>
            <a:pPr algn="ctr"/>
            <a:r>
              <a:rPr lang="ko-KR" altLang="en-US" sz="1000" dirty="0" err="1">
                <a:latin typeface="맑은 고딕" panose="020B0503020000020004" pitchFamily="50" charset="-127"/>
                <a:ea typeface="맑은 고딕" panose="020B0503020000020004" pitchFamily="50" charset="-127"/>
              </a:rPr>
              <a:t>Sent</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comments</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to</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the</a:t>
            </a:r>
            <a:r>
              <a:rPr lang="ko-KR" altLang="en-US" sz="1000" dirty="0">
                <a:latin typeface="맑은 고딕" panose="020B0503020000020004" pitchFamily="50" charset="-127"/>
                <a:ea typeface="맑은 고딕" panose="020B0503020000020004" pitchFamily="50" charset="-127"/>
              </a:rPr>
              <a:t> WG</a:t>
            </a:r>
          </a:p>
        </p:txBody>
      </p:sp>
      <p:cxnSp>
        <p:nvCxnSpPr>
          <p:cNvPr id="111" name="직선 연결선 110">
            <a:extLst>
              <a:ext uri="{FF2B5EF4-FFF2-40B4-BE49-F238E27FC236}">
                <a16:creationId xmlns:a16="http://schemas.microsoft.com/office/drawing/2014/main" id="{08254E76-DD7C-4CC5-8B3C-758322830999}"/>
              </a:ext>
            </a:extLst>
          </p:cNvPr>
          <p:cNvCxnSpPr>
            <a:cxnSpLocks/>
            <a:stCxn id="110" idx="2"/>
          </p:cNvCxnSpPr>
          <p:nvPr/>
        </p:nvCxnSpPr>
        <p:spPr>
          <a:xfrm>
            <a:off x="3640129" y="4896582"/>
            <a:ext cx="0" cy="6112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2" name="직사각형 111">
            <a:extLst>
              <a:ext uri="{FF2B5EF4-FFF2-40B4-BE49-F238E27FC236}">
                <a16:creationId xmlns:a16="http://schemas.microsoft.com/office/drawing/2014/main" id="{CA203553-9C1B-4D35-A6F9-EF4F0FCF0EBA}"/>
              </a:ext>
            </a:extLst>
          </p:cNvPr>
          <p:cNvSpPr/>
          <p:nvPr/>
        </p:nvSpPr>
        <p:spPr>
          <a:xfrm>
            <a:off x="2985332" y="4140617"/>
            <a:ext cx="2233304" cy="246221"/>
          </a:xfrm>
          <a:prstGeom prst="rect">
            <a:avLst/>
          </a:prstGeom>
          <a:noFill/>
        </p:spPr>
        <p:txBody>
          <a:bodyPr wrap="none" rtlCol="0">
            <a:spAutoFit/>
          </a:bodyPr>
          <a:lstStyle/>
          <a:p>
            <a:pPr algn="ctr"/>
            <a:r>
              <a:rPr lang="ko-KR" altLang="en-US" sz="1000" dirty="0">
                <a:solidFill>
                  <a:srgbClr val="0070C0"/>
                </a:solidFill>
                <a:latin typeface="맑은 고딕" panose="020B0503020000020004" pitchFamily="50" charset="-127"/>
                <a:ea typeface="맑은 고딕" panose="020B0503020000020004" pitchFamily="50" charset="-127"/>
              </a:rPr>
              <a:t>WG </a:t>
            </a:r>
            <a:r>
              <a:rPr lang="ko-KR" altLang="en-US" sz="1000" dirty="0" err="1">
                <a:solidFill>
                  <a:srgbClr val="0070C0"/>
                </a:solidFill>
                <a:latin typeface="맑은 고딕" panose="020B0503020000020004" pitchFamily="50" charset="-127"/>
                <a:ea typeface="맑은 고딕" panose="020B0503020000020004" pitchFamily="50" charset="-127"/>
              </a:rPr>
              <a:t>Meeting</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to</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address</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comments</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113" name="직선 연결선 112">
            <a:extLst>
              <a:ext uri="{FF2B5EF4-FFF2-40B4-BE49-F238E27FC236}">
                <a16:creationId xmlns:a16="http://schemas.microsoft.com/office/drawing/2014/main" id="{4435A7A7-4A33-49DF-94B7-D30DD959617B}"/>
              </a:ext>
            </a:extLst>
          </p:cNvPr>
          <p:cNvCxnSpPr>
            <a:cxnSpLocks/>
            <a:stCxn id="112" idx="2"/>
          </p:cNvCxnSpPr>
          <p:nvPr/>
        </p:nvCxnSpPr>
        <p:spPr>
          <a:xfrm>
            <a:off x="4101984" y="4386838"/>
            <a:ext cx="0" cy="1161507"/>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0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 for IEEE 2888.2/3/4</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12/2020</a:t>
            </a:r>
          </a:p>
          <a:p>
            <a:pPr marL="730250" indent="-285750">
              <a:lnSpc>
                <a:spcPct val="150000"/>
              </a:lnSpc>
              <a:buFont typeface="Wingdings" panose="05000000000000000000" pitchFamily="2" charset="2"/>
              <a:buChar char="l"/>
            </a:pPr>
            <a:r>
              <a:rPr lang="en-US" altLang="ko-KR" sz="1400" dirty="0"/>
              <a:t>Working Group 1st Letter Ballot: 11/2022 (20 days)</a:t>
            </a:r>
            <a:br>
              <a:rPr lang="en-US" altLang="ko-KR" sz="1400" dirty="0"/>
            </a:br>
            <a:r>
              <a:rPr lang="en-US" altLang="ko-KR" sz="1400" dirty="0"/>
              <a:t>- Before February meeting</a:t>
            </a:r>
          </a:p>
          <a:p>
            <a:pPr marL="730250" indent="-285750">
              <a:lnSpc>
                <a:spcPct val="150000"/>
              </a:lnSpc>
              <a:buFont typeface="Wingdings" panose="05000000000000000000" pitchFamily="2" charset="2"/>
              <a:buChar char="l"/>
            </a:pPr>
            <a:r>
              <a:rPr lang="en-US" altLang="ko-KR" sz="1400" dirty="0"/>
              <a:t>Working Group 2nd Letter Ballot: 04/2023 (20 days)</a:t>
            </a:r>
            <a:br>
              <a:rPr lang="en-US" altLang="ko-KR" sz="1400" dirty="0"/>
            </a:br>
            <a:r>
              <a:rPr lang="en-US" altLang="ko-KR" sz="1400" dirty="0"/>
              <a:t>- Before June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477235" cy="1992661"/>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SA Ballot Invitation: 09/2023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SA Ballot: 10/2023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03/2023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04/2023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05/2024</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08/2024</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cxnSp>
        <p:nvCxnSpPr>
          <p:cNvPr id="68" name="직선 연결선 67">
            <a:extLst>
              <a:ext uri="{FF2B5EF4-FFF2-40B4-BE49-F238E27FC236}">
                <a16:creationId xmlns:a16="http://schemas.microsoft.com/office/drawing/2014/main" id="{B9481D77-1816-4D69-9680-6F060F394C04}"/>
              </a:ext>
            </a:extLst>
          </p:cNvPr>
          <p:cNvCxnSpPr>
            <a:cxnSpLocks/>
            <a:endCxn id="155" idx="0"/>
          </p:cNvCxnSpPr>
          <p:nvPr/>
        </p:nvCxnSpPr>
        <p:spPr>
          <a:xfrm>
            <a:off x="7761021" y="4589859"/>
            <a:ext cx="4079" cy="108694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9" name="직선 연결선 68">
            <a:extLst>
              <a:ext uri="{FF2B5EF4-FFF2-40B4-BE49-F238E27FC236}">
                <a16:creationId xmlns:a16="http://schemas.microsoft.com/office/drawing/2014/main" id="{E0440789-A525-47A3-9CD9-D408BB6DBC1D}"/>
              </a:ext>
            </a:extLst>
          </p:cNvPr>
          <p:cNvCxnSpPr>
            <a:cxnSpLocks/>
            <a:stCxn id="164" idx="2"/>
            <a:endCxn id="154" idx="0"/>
          </p:cNvCxnSpPr>
          <p:nvPr/>
        </p:nvCxnSpPr>
        <p:spPr>
          <a:xfrm flipH="1">
            <a:off x="7276584" y="5395395"/>
            <a:ext cx="8063" cy="51826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0" name="직선 연결선 69">
            <a:extLst>
              <a:ext uri="{FF2B5EF4-FFF2-40B4-BE49-F238E27FC236}">
                <a16:creationId xmlns:a16="http://schemas.microsoft.com/office/drawing/2014/main" id="{F96C8762-766C-4018-8E0B-D6EECB46E579}"/>
              </a:ext>
            </a:extLst>
          </p:cNvPr>
          <p:cNvCxnSpPr>
            <a:cxnSpLocks/>
            <a:stCxn id="163" idx="2"/>
            <a:endCxn id="153" idx="0"/>
          </p:cNvCxnSpPr>
          <p:nvPr/>
        </p:nvCxnSpPr>
        <p:spPr>
          <a:xfrm>
            <a:off x="6839912" y="3996684"/>
            <a:ext cx="5034" cy="168386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1" name="직선 연결선 70">
            <a:extLst>
              <a:ext uri="{FF2B5EF4-FFF2-40B4-BE49-F238E27FC236}">
                <a16:creationId xmlns:a16="http://schemas.microsoft.com/office/drawing/2014/main" id="{79CF9F96-DF30-4E8D-BF59-191325241488}"/>
              </a:ext>
            </a:extLst>
          </p:cNvPr>
          <p:cNvCxnSpPr>
            <a:cxnSpLocks/>
            <a:stCxn id="162" idx="2"/>
            <a:endCxn id="148" idx="0"/>
          </p:cNvCxnSpPr>
          <p:nvPr/>
        </p:nvCxnSpPr>
        <p:spPr>
          <a:xfrm flipH="1">
            <a:off x="6427545" y="4754153"/>
            <a:ext cx="10295" cy="1163743"/>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4" name="직선 연결선 113">
            <a:extLst>
              <a:ext uri="{FF2B5EF4-FFF2-40B4-BE49-F238E27FC236}">
                <a16:creationId xmlns:a16="http://schemas.microsoft.com/office/drawing/2014/main" id="{56C1654A-087E-46B5-96E1-812260BB54E4}"/>
              </a:ext>
            </a:extLst>
          </p:cNvPr>
          <p:cNvCxnSpPr>
            <a:cxnSpLocks/>
            <a:stCxn id="160" idx="2"/>
            <a:endCxn id="150" idx="0"/>
          </p:cNvCxnSpPr>
          <p:nvPr/>
        </p:nvCxnSpPr>
        <p:spPr>
          <a:xfrm>
            <a:off x="5594591" y="4584317"/>
            <a:ext cx="0" cy="134166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5" name="직선 연결선 114">
            <a:extLst>
              <a:ext uri="{FF2B5EF4-FFF2-40B4-BE49-F238E27FC236}">
                <a16:creationId xmlns:a16="http://schemas.microsoft.com/office/drawing/2014/main" id="{A992585A-92D4-4C84-8110-CF2DF8256592}"/>
              </a:ext>
            </a:extLst>
          </p:cNvPr>
          <p:cNvCxnSpPr>
            <a:cxnSpLocks/>
            <a:stCxn id="158" idx="2"/>
            <a:endCxn id="152" idx="0"/>
          </p:cNvCxnSpPr>
          <p:nvPr/>
        </p:nvCxnSpPr>
        <p:spPr>
          <a:xfrm>
            <a:off x="4796497" y="4738256"/>
            <a:ext cx="1" cy="1182607"/>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6" name="직선 연결선 115">
            <a:extLst>
              <a:ext uri="{FF2B5EF4-FFF2-40B4-BE49-F238E27FC236}">
                <a16:creationId xmlns:a16="http://schemas.microsoft.com/office/drawing/2014/main" id="{966F6A8E-BFE4-4988-B24F-2AA1C7A5F942}"/>
              </a:ext>
            </a:extLst>
          </p:cNvPr>
          <p:cNvCxnSpPr>
            <a:cxnSpLocks/>
            <a:stCxn id="156" idx="2"/>
            <a:endCxn id="119" idx="0"/>
          </p:cNvCxnSpPr>
          <p:nvPr/>
        </p:nvCxnSpPr>
        <p:spPr>
          <a:xfrm>
            <a:off x="2990688" y="4847321"/>
            <a:ext cx="5789" cy="105833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7" name="직선 연결선 116">
            <a:extLst>
              <a:ext uri="{FF2B5EF4-FFF2-40B4-BE49-F238E27FC236}">
                <a16:creationId xmlns:a16="http://schemas.microsoft.com/office/drawing/2014/main" id="{8E259447-357A-4824-ABCC-9BE7D382D26E}"/>
              </a:ext>
            </a:extLst>
          </p:cNvPr>
          <p:cNvCxnSpPr>
            <a:cxnSpLocks/>
            <a:stCxn id="142" idx="2"/>
            <a:endCxn id="121" idx="0"/>
          </p:cNvCxnSpPr>
          <p:nvPr/>
        </p:nvCxnSpPr>
        <p:spPr>
          <a:xfrm>
            <a:off x="2022593" y="4600265"/>
            <a:ext cx="6252" cy="13053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8" name="직선 연결선 117">
            <a:extLst>
              <a:ext uri="{FF2B5EF4-FFF2-40B4-BE49-F238E27FC236}">
                <a16:creationId xmlns:a16="http://schemas.microsoft.com/office/drawing/2014/main" id="{FC7EE626-53DF-4BD7-946F-D7984D94E782}"/>
              </a:ext>
            </a:extLst>
          </p:cNvPr>
          <p:cNvCxnSpPr>
            <a:cxnSpLocks/>
            <a:stCxn id="145" idx="2"/>
            <a:endCxn id="143" idx="0"/>
          </p:cNvCxnSpPr>
          <p:nvPr/>
        </p:nvCxnSpPr>
        <p:spPr>
          <a:xfrm>
            <a:off x="926850" y="4744651"/>
            <a:ext cx="1137" cy="116387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941E3FA9-63CE-4F4C-8C69-21F4D5B1AD05}"/>
              </a:ext>
            </a:extLst>
          </p:cNvPr>
          <p:cNvSpPr txBox="1"/>
          <p:nvPr/>
        </p:nvSpPr>
        <p:spPr>
          <a:xfrm>
            <a:off x="2630030" y="5905657"/>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02/2022</a:t>
            </a:r>
            <a:endParaRPr lang="ko-KR" altLang="en-US" dirty="0">
              <a:latin typeface="Arial" panose="020B0604020202020204" pitchFamily="34" charset="0"/>
              <a:cs typeface="Arial" panose="020B0604020202020204" pitchFamily="34" charset="0"/>
            </a:endParaRPr>
          </a:p>
        </p:txBody>
      </p:sp>
      <p:sp>
        <p:nvSpPr>
          <p:cNvPr id="120" name="TextBox 119">
            <a:extLst>
              <a:ext uri="{FF2B5EF4-FFF2-40B4-BE49-F238E27FC236}">
                <a16:creationId xmlns:a16="http://schemas.microsoft.com/office/drawing/2014/main" id="{F7FFDEB0-6FDD-438C-AB3F-B4C6250AEA1E}"/>
              </a:ext>
            </a:extLst>
          </p:cNvPr>
          <p:cNvSpPr txBox="1"/>
          <p:nvPr/>
        </p:nvSpPr>
        <p:spPr>
          <a:xfrm>
            <a:off x="2176099" y="5658264"/>
            <a:ext cx="643125"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11/2021</a:t>
            </a:r>
            <a:endParaRPr lang="ko-KR" altLang="en-US" dirty="0">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id="{00ED8DC5-A123-4A18-BA53-D66BA46A6B93}"/>
              </a:ext>
            </a:extLst>
          </p:cNvPr>
          <p:cNvSpPr txBox="1"/>
          <p:nvPr/>
        </p:nvSpPr>
        <p:spPr>
          <a:xfrm>
            <a:off x="1662398" y="5905657"/>
            <a:ext cx="732894"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07/2021</a:t>
            </a:r>
            <a:endParaRPr lang="ko-KR" altLang="en-US" dirty="0">
              <a:latin typeface="Arial" panose="020B0604020202020204" pitchFamily="34" charset="0"/>
              <a:cs typeface="Arial" panose="020B0604020202020204" pitchFamily="34" charset="0"/>
            </a:endParaRPr>
          </a:p>
        </p:txBody>
      </p:sp>
      <p:sp>
        <p:nvSpPr>
          <p:cNvPr id="122" name="TextBox 121">
            <a:extLst>
              <a:ext uri="{FF2B5EF4-FFF2-40B4-BE49-F238E27FC236}">
                <a16:creationId xmlns:a16="http://schemas.microsoft.com/office/drawing/2014/main" id="{0BBEDE02-1786-48A2-88BD-07CFD9EA87CE}"/>
              </a:ext>
            </a:extLst>
          </p:cNvPr>
          <p:cNvSpPr txBox="1"/>
          <p:nvPr/>
        </p:nvSpPr>
        <p:spPr>
          <a:xfrm>
            <a:off x="1117619" y="5668112"/>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02/2021</a:t>
            </a:r>
            <a:endParaRPr lang="ko-KR" altLang="en-US" dirty="0">
              <a:latin typeface="Arial" panose="020B0604020202020204" pitchFamily="34" charset="0"/>
              <a:cs typeface="Arial" panose="020B0604020202020204" pitchFamily="34" charset="0"/>
            </a:endParaRPr>
          </a:p>
        </p:txBody>
      </p:sp>
      <p:sp>
        <p:nvSpPr>
          <p:cNvPr id="123" name="타원 122">
            <a:extLst>
              <a:ext uri="{FF2B5EF4-FFF2-40B4-BE49-F238E27FC236}">
                <a16:creationId xmlns:a16="http://schemas.microsoft.com/office/drawing/2014/main" id="{2823E7A6-BF9C-4925-9065-A490F6CD8AFD}"/>
              </a:ext>
            </a:extLst>
          </p:cNvPr>
          <p:cNvSpPr/>
          <p:nvPr/>
        </p:nvSpPr>
        <p:spPr>
          <a:xfrm>
            <a:off x="294616" y="5477594"/>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anose="020B0604020202020204" pitchFamily="34" charset="0"/>
              <a:cs typeface="Arial" panose="020B0604020202020204" pitchFamily="34" charset="0"/>
            </a:endParaRPr>
          </a:p>
        </p:txBody>
      </p:sp>
      <p:sp>
        <p:nvSpPr>
          <p:cNvPr id="124" name="TextBox 123">
            <a:extLst>
              <a:ext uri="{FF2B5EF4-FFF2-40B4-BE49-F238E27FC236}">
                <a16:creationId xmlns:a16="http://schemas.microsoft.com/office/drawing/2014/main" id="{6FD75276-00A5-4C7C-99CD-E3CBF7DC5CE1}"/>
              </a:ext>
            </a:extLst>
          </p:cNvPr>
          <p:cNvSpPr txBox="1"/>
          <p:nvPr/>
        </p:nvSpPr>
        <p:spPr>
          <a:xfrm>
            <a:off x="28802" y="5061593"/>
            <a:ext cx="676787" cy="400110"/>
          </a:xfrm>
          <a:prstGeom prst="rect">
            <a:avLst/>
          </a:prstGeom>
          <a:noFill/>
        </p:spPr>
        <p:txBody>
          <a:bodyPr wrap="non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PAR</a:t>
            </a:r>
          </a:p>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Approve</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25" name="TextBox 124">
            <a:extLst>
              <a:ext uri="{FF2B5EF4-FFF2-40B4-BE49-F238E27FC236}">
                <a16:creationId xmlns:a16="http://schemas.microsoft.com/office/drawing/2014/main" id="{79EE64F1-E025-4C22-8030-38E0AF8A44D8}"/>
              </a:ext>
            </a:extLst>
          </p:cNvPr>
          <p:cNvSpPr txBox="1"/>
          <p:nvPr/>
        </p:nvSpPr>
        <p:spPr>
          <a:xfrm>
            <a:off x="39630" y="5667435"/>
            <a:ext cx="643125" cy="246221"/>
          </a:xfrm>
          <a:prstGeom prst="rect">
            <a:avLst/>
          </a:prstGeom>
          <a:noFill/>
        </p:spPr>
        <p:txBody>
          <a:bodyPr wrap="none" rtlCol="0">
            <a:spAutoFit/>
          </a:bodyPr>
          <a:lstStyle/>
          <a:p>
            <a:pPr algn="ctr"/>
            <a:r>
              <a:rPr lang="en-US" altLang="ko-KR" sz="1000" dirty="0">
                <a:latin typeface="Arial" panose="020B0604020202020204" pitchFamily="34" charset="0"/>
                <a:cs typeface="Arial" panose="020B0604020202020204" pitchFamily="34" charset="0"/>
              </a:rPr>
              <a:t>12/2020</a:t>
            </a:r>
            <a:endParaRPr lang="ko-KR" altLang="en-US" sz="1000" dirty="0">
              <a:latin typeface="Arial" panose="020B0604020202020204" pitchFamily="34" charset="0"/>
              <a:cs typeface="Arial" panose="020B0604020202020204" pitchFamily="34" charset="0"/>
            </a:endParaRPr>
          </a:p>
        </p:txBody>
      </p:sp>
      <p:cxnSp>
        <p:nvCxnSpPr>
          <p:cNvPr id="126" name="직선 화살표 연결선 125">
            <a:extLst>
              <a:ext uri="{FF2B5EF4-FFF2-40B4-BE49-F238E27FC236}">
                <a16:creationId xmlns:a16="http://schemas.microsoft.com/office/drawing/2014/main" id="{C4B94939-03CF-401E-B815-24ABC5FACC8A}"/>
              </a:ext>
            </a:extLst>
          </p:cNvPr>
          <p:cNvCxnSpPr>
            <a:cxnSpLocks/>
            <a:stCxn id="123" idx="6"/>
            <a:endCxn id="127" idx="2"/>
          </p:cNvCxnSpPr>
          <p:nvPr/>
        </p:nvCxnSpPr>
        <p:spPr>
          <a:xfrm>
            <a:off x="466894" y="5563733"/>
            <a:ext cx="8389838" cy="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7" name="타원 126">
            <a:extLst>
              <a:ext uri="{FF2B5EF4-FFF2-40B4-BE49-F238E27FC236}">
                <a16:creationId xmlns:a16="http://schemas.microsoft.com/office/drawing/2014/main" id="{AC886319-B17A-46D2-B0E0-97F70699E9EC}"/>
              </a:ext>
            </a:extLst>
          </p:cNvPr>
          <p:cNvSpPr/>
          <p:nvPr/>
        </p:nvSpPr>
        <p:spPr>
          <a:xfrm>
            <a:off x="8856732" y="5477645"/>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anose="020B0604020202020204" pitchFamily="34" charset="0"/>
              <a:cs typeface="Arial" panose="020B0604020202020204" pitchFamily="34" charset="0"/>
            </a:endParaRPr>
          </a:p>
        </p:txBody>
      </p:sp>
      <p:cxnSp>
        <p:nvCxnSpPr>
          <p:cNvPr id="128" name="직선 연결선 127">
            <a:extLst>
              <a:ext uri="{FF2B5EF4-FFF2-40B4-BE49-F238E27FC236}">
                <a16:creationId xmlns:a16="http://schemas.microsoft.com/office/drawing/2014/main" id="{A3829F59-B090-40C0-8985-C3182E238B42}"/>
              </a:ext>
            </a:extLst>
          </p:cNvPr>
          <p:cNvCxnSpPr/>
          <p:nvPr/>
        </p:nvCxnSpPr>
        <p:spPr>
          <a:xfrm>
            <a:off x="7761021"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직선 연결선 128">
            <a:extLst>
              <a:ext uri="{FF2B5EF4-FFF2-40B4-BE49-F238E27FC236}">
                <a16:creationId xmlns:a16="http://schemas.microsoft.com/office/drawing/2014/main" id="{91783FEE-8675-4B21-B0BF-0232998C3097}"/>
              </a:ext>
            </a:extLst>
          </p:cNvPr>
          <p:cNvCxnSpPr/>
          <p:nvPr/>
        </p:nvCxnSpPr>
        <p:spPr>
          <a:xfrm>
            <a:off x="7282848"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직선 연결선 129">
            <a:extLst>
              <a:ext uri="{FF2B5EF4-FFF2-40B4-BE49-F238E27FC236}">
                <a16:creationId xmlns:a16="http://schemas.microsoft.com/office/drawing/2014/main" id="{5A880FCB-F76B-4920-94C0-9D6F458B7464}"/>
              </a:ext>
            </a:extLst>
          </p:cNvPr>
          <p:cNvCxnSpPr/>
          <p:nvPr/>
        </p:nvCxnSpPr>
        <p:spPr>
          <a:xfrm>
            <a:off x="6851264" y="547273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직선 연결선 130">
            <a:extLst>
              <a:ext uri="{FF2B5EF4-FFF2-40B4-BE49-F238E27FC236}">
                <a16:creationId xmlns:a16="http://schemas.microsoft.com/office/drawing/2014/main" id="{D23B904D-2BBB-4544-B451-2E19B7208CAF}"/>
              </a:ext>
            </a:extLst>
          </p:cNvPr>
          <p:cNvCxnSpPr/>
          <p:nvPr/>
        </p:nvCxnSpPr>
        <p:spPr>
          <a:xfrm>
            <a:off x="6427688" y="5508171"/>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직선 연결선 131">
            <a:extLst>
              <a:ext uri="{FF2B5EF4-FFF2-40B4-BE49-F238E27FC236}">
                <a16:creationId xmlns:a16="http://schemas.microsoft.com/office/drawing/2014/main" id="{EB54B771-3673-4778-95CE-01953B5AE692}"/>
              </a:ext>
            </a:extLst>
          </p:cNvPr>
          <p:cNvCxnSpPr/>
          <p:nvPr/>
        </p:nvCxnSpPr>
        <p:spPr>
          <a:xfrm>
            <a:off x="6009402"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직선 연결선 132">
            <a:extLst>
              <a:ext uri="{FF2B5EF4-FFF2-40B4-BE49-F238E27FC236}">
                <a16:creationId xmlns:a16="http://schemas.microsoft.com/office/drawing/2014/main" id="{9B6B9B37-F2C5-4B8D-BD59-A1AC058A0A28}"/>
              </a:ext>
            </a:extLst>
          </p:cNvPr>
          <p:cNvCxnSpPr/>
          <p:nvPr/>
        </p:nvCxnSpPr>
        <p:spPr>
          <a:xfrm>
            <a:off x="5591670"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직선 연결선 133">
            <a:extLst>
              <a:ext uri="{FF2B5EF4-FFF2-40B4-BE49-F238E27FC236}">
                <a16:creationId xmlns:a16="http://schemas.microsoft.com/office/drawing/2014/main" id="{4C63DEF6-F2F7-48E9-98F9-79926026820D}"/>
              </a:ext>
            </a:extLst>
          </p:cNvPr>
          <p:cNvCxnSpPr/>
          <p:nvPr/>
        </p:nvCxnSpPr>
        <p:spPr>
          <a:xfrm>
            <a:off x="5165280"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5" name="직선 연결선 134">
            <a:extLst>
              <a:ext uri="{FF2B5EF4-FFF2-40B4-BE49-F238E27FC236}">
                <a16:creationId xmlns:a16="http://schemas.microsoft.com/office/drawing/2014/main" id="{64C8422A-2D8B-4D09-B99B-4FB2ED3EFFD1}"/>
              </a:ext>
            </a:extLst>
          </p:cNvPr>
          <p:cNvCxnSpPr/>
          <p:nvPr/>
        </p:nvCxnSpPr>
        <p:spPr>
          <a:xfrm>
            <a:off x="4796498"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직선 연결선 135">
            <a:extLst>
              <a:ext uri="{FF2B5EF4-FFF2-40B4-BE49-F238E27FC236}">
                <a16:creationId xmlns:a16="http://schemas.microsoft.com/office/drawing/2014/main" id="{0473C21C-97BC-4290-BF9B-89FEC93F0F37}"/>
              </a:ext>
            </a:extLst>
          </p:cNvPr>
          <p:cNvCxnSpPr/>
          <p:nvPr/>
        </p:nvCxnSpPr>
        <p:spPr>
          <a:xfrm>
            <a:off x="4415497"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직선 연결선 136">
            <a:extLst>
              <a:ext uri="{FF2B5EF4-FFF2-40B4-BE49-F238E27FC236}">
                <a16:creationId xmlns:a16="http://schemas.microsoft.com/office/drawing/2014/main" id="{8C9BE8CF-8716-4B2A-A795-4106759B2959}"/>
              </a:ext>
            </a:extLst>
          </p:cNvPr>
          <p:cNvCxnSpPr/>
          <p:nvPr/>
        </p:nvCxnSpPr>
        <p:spPr>
          <a:xfrm>
            <a:off x="2990688"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직선 연결선 137">
            <a:extLst>
              <a:ext uri="{FF2B5EF4-FFF2-40B4-BE49-F238E27FC236}">
                <a16:creationId xmlns:a16="http://schemas.microsoft.com/office/drawing/2014/main" id="{53BD4389-0E1D-4E5D-BA25-62451AD0D9E5}"/>
              </a:ext>
            </a:extLst>
          </p:cNvPr>
          <p:cNvCxnSpPr/>
          <p:nvPr/>
        </p:nvCxnSpPr>
        <p:spPr>
          <a:xfrm>
            <a:off x="2471629" y="5495157"/>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직선 연결선 138">
            <a:extLst>
              <a:ext uri="{FF2B5EF4-FFF2-40B4-BE49-F238E27FC236}">
                <a16:creationId xmlns:a16="http://schemas.microsoft.com/office/drawing/2014/main" id="{F62847B0-CC3C-44CD-8951-AFD8205C65E2}"/>
              </a:ext>
            </a:extLst>
          </p:cNvPr>
          <p:cNvCxnSpPr/>
          <p:nvPr/>
        </p:nvCxnSpPr>
        <p:spPr>
          <a:xfrm>
            <a:off x="2022593"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직선 연결선 139">
            <a:extLst>
              <a:ext uri="{FF2B5EF4-FFF2-40B4-BE49-F238E27FC236}">
                <a16:creationId xmlns:a16="http://schemas.microsoft.com/office/drawing/2014/main" id="{69CB3739-9383-4F2A-B16F-0E674068CAB8}"/>
              </a:ext>
            </a:extLst>
          </p:cNvPr>
          <p:cNvCxnSpPr/>
          <p:nvPr/>
        </p:nvCxnSpPr>
        <p:spPr>
          <a:xfrm>
            <a:off x="1450679" y="547472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TextBox 140">
            <a:extLst>
              <a:ext uri="{FF2B5EF4-FFF2-40B4-BE49-F238E27FC236}">
                <a16:creationId xmlns:a16="http://schemas.microsoft.com/office/drawing/2014/main" id="{345C8A6E-9EAC-4504-8601-F70BB9A4D20C}"/>
              </a:ext>
            </a:extLst>
          </p:cNvPr>
          <p:cNvSpPr txBox="1"/>
          <p:nvPr/>
        </p:nvSpPr>
        <p:spPr>
          <a:xfrm>
            <a:off x="1043172" y="5030747"/>
            <a:ext cx="80544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Terms &amp; Definition</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2" name="TextBox 141">
            <a:extLst>
              <a:ext uri="{FF2B5EF4-FFF2-40B4-BE49-F238E27FC236}">
                <a16:creationId xmlns:a16="http://schemas.microsoft.com/office/drawing/2014/main" id="{85A49EA1-67C5-4050-BEAA-61E461CC5587}"/>
              </a:ext>
            </a:extLst>
          </p:cNvPr>
          <p:cNvSpPr txBox="1"/>
          <p:nvPr/>
        </p:nvSpPr>
        <p:spPr>
          <a:xfrm>
            <a:off x="1585352" y="4200155"/>
            <a:ext cx="87448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Disaster Scenario</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3" name="TextBox 142">
            <a:extLst>
              <a:ext uri="{FF2B5EF4-FFF2-40B4-BE49-F238E27FC236}">
                <a16:creationId xmlns:a16="http://schemas.microsoft.com/office/drawing/2014/main" id="{08752898-1273-445F-85DA-CA0E1A833BE6}"/>
              </a:ext>
            </a:extLst>
          </p:cNvPr>
          <p:cNvSpPr txBox="1"/>
          <p:nvPr/>
        </p:nvSpPr>
        <p:spPr>
          <a:xfrm>
            <a:off x="561540" y="5908526"/>
            <a:ext cx="732893" cy="246221"/>
          </a:xfrm>
          <a:prstGeom prst="rect">
            <a:avLst/>
          </a:prstGeom>
          <a:noFill/>
        </p:spPr>
        <p:txBody>
          <a:bodyPr wrap="square" rtlCol="0">
            <a:spAutoFit/>
          </a:bodyPr>
          <a:lstStyle/>
          <a:p>
            <a:pPr algn="ctr"/>
            <a:r>
              <a:rPr lang="en-US" altLang="ko-KR" sz="1000" dirty="0">
                <a:latin typeface="Arial" panose="020B0604020202020204" pitchFamily="34" charset="0"/>
                <a:cs typeface="Arial" panose="020B0604020202020204" pitchFamily="34" charset="0"/>
              </a:rPr>
              <a:t>02/2021</a:t>
            </a:r>
            <a:endParaRPr lang="ko-KR" altLang="en-US" sz="1000" dirty="0">
              <a:latin typeface="Arial" panose="020B0604020202020204" pitchFamily="34" charset="0"/>
              <a:cs typeface="Arial" panose="020B0604020202020204" pitchFamily="34" charset="0"/>
            </a:endParaRPr>
          </a:p>
        </p:txBody>
      </p:sp>
      <p:cxnSp>
        <p:nvCxnSpPr>
          <p:cNvPr id="144" name="직선 연결선 143">
            <a:extLst>
              <a:ext uri="{FF2B5EF4-FFF2-40B4-BE49-F238E27FC236}">
                <a16:creationId xmlns:a16="http://schemas.microsoft.com/office/drawing/2014/main" id="{CD23AAE3-8683-4397-AA4C-8192746C8EEB}"/>
              </a:ext>
            </a:extLst>
          </p:cNvPr>
          <p:cNvCxnSpPr>
            <a:cxnSpLocks/>
          </p:cNvCxnSpPr>
          <p:nvPr/>
        </p:nvCxnSpPr>
        <p:spPr>
          <a:xfrm>
            <a:off x="930217"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A71B19DA-1E16-4E66-9703-980C7EE4E493}"/>
              </a:ext>
            </a:extLst>
          </p:cNvPr>
          <p:cNvSpPr txBox="1"/>
          <p:nvPr/>
        </p:nvSpPr>
        <p:spPr>
          <a:xfrm>
            <a:off x="390760" y="4190653"/>
            <a:ext cx="1072180" cy="553998"/>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Setup a standardization plan</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6" name="TextBox 145">
            <a:extLst>
              <a:ext uri="{FF2B5EF4-FFF2-40B4-BE49-F238E27FC236}">
                <a16:creationId xmlns:a16="http://schemas.microsoft.com/office/drawing/2014/main" id="{069D2F90-DDDD-4F32-977D-0A5E66891306}"/>
              </a:ext>
            </a:extLst>
          </p:cNvPr>
          <p:cNvSpPr txBox="1"/>
          <p:nvPr/>
        </p:nvSpPr>
        <p:spPr>
          <a:xfrm>
            <a:off x="4089903" y="5671675"/>
            <a:ext cx="643125"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09/2022</a:t>
            </a:r>
            <a:endParaRPr lang="ko-KR" altLang="en-US" dirty="0">
              <a:latin typeface="Arial" panose="020B0604020202020204" pitchFamily="34" charset="0"/>
              <a:cs typeface="Arial" panose="020B0604020202020204" pitchFamily="34" charset="0"/>
            </a:endParaRPr>
          </a:p>
        </p:txBody>
      </p:sp>
      <p:sp>
        <p:nvSpPr>
          <p:cNvPr id="147" name="TextBox 146">
            <a:extLst>
              <a:ext uri="{FF2B5EF4-FFF2-40B4-BE49-F238E27FC236}">
                <a16:creationId xmlns:a16="http://schemas.microsoft.com/office/drawing/2014/main" id="{484EB139-BF2D-4910-9665-A26060F5EF5F}"/>
              </a:ext>
            </a:extLst>
          </p:cNvPr>
          <p:cNvSpPr txBox="1"/>
          <p:nvPr/>
        </p:nvSpPr>
        <p:spPr>
          <a:xfrm>
            <a:off x="2110087" y="5061593"/>
            <a:ext cx="730134"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Sensor data</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8" name="TextBox 147">
            <a:extLst>
              <a:ext uri="{FF2B5EF4-FFF2-40B4-BE49-F238E27FC236}">
                <a16:creationId xmlns:a16="http://schemas.microsoft.com/office/drawing/2014/main" id="{BCE82EA5-03B7-4FB8-88BA-BAF05908AF59}"/>
              </a:ext>
            </a:extLst>
          </p:cNvPr>
          <p:cNvSpPr txBox="1"/>
          <p:nvPr/>
        </p:nvSpPr>
        <p:spPr>
          <a:xfrm>
            <a:off x="6061098" y="5917896"/>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08/2023</a:t>
            </a:r>
            <a:endParaRPr lang="ko-KR" altLang="en-US" dirty="0">
              <a:latin typeface="Arial" panose="020B0604020202020204" pitchFamily="34" charset="0"/>
              <a:cs typeface="Arial" panose="020B0604020202020204" pitchFamily="34" charset="0"/>
            </a:endParaRPr>
          </a:p>
        </p:txBody>
      </p:sp>
      <p:sp>
        <p:nvSpPr>
          <p:cNvPr id="149" name="TextBox 148">
            <a:extLst>
              <a:ext uri="{FF2B5EF4-FFF2-40B4-BE49-F238E27FC236}">
                <a16:creationId xmlns:a16="http://schemas.microsoft.com/office/drawing/2014/main" id="{52E9F04C-A77B-4D53-ABE1-FF1EEF993BB5}"/>
              </a:ext>
            </a:extLst>
          </p:cNvPr>
          <p:cNvSpPr txBox="1"/>
          <p:nvPr/>
        </p:nvSpPr>
        <p:spPr>
          <a:xfrm>
            <a:off x="5704459" y="5670601"/>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04/2023</a:t>
            </a:r>
            <a:endParaRPr lang="ko-KR" altLang="en-US" dirty="0">
              <a:latin typeface="Arial" panose="020B0604020202020204" pitchFamily="34" charset="0"/>
              <a:cs typeface="Arial" panose="020B0604020202020204" pitchFamily="34" charset="0"/>
            </a:endParaRPr>
          </a:p>
        </p:txBody>
      </p:sp>
      <p:sp>
        <p:nvSpPr>
          <p:cNvPr id="150" name="TextBox 149">
            <a:extLst>
              <a:ext uri="{FF2B5EF4-FFF2-40B4-BE49-F238E27FC236}">
                <a16:creationId xmlns:a16="http://schemas.microsoft.com/office/drawing/2014/main" id="{7160FA84-C0CC-4450-B522-EB8B93B0D914}"/>
              </a:ext>
            </a:extLst>
          </p:cNvPr>
          <p:cNvSpPr txBox="1"/>
          <p:nvPr/>
        </p:nvSpPr>
        <p:spPr>
          <a:xfrm>
            <a:off x="5228144" y="5925979"/>
            <a:ext cx="732894"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02/2023</a:t>
            </a:r>
            <a:endParaRPr lang="ko-KR" altLang="en-US" dirty="0">
              <a:latin typeface="Arial" panose="020B0604020202020204" pitchFamily="34" charset="0"/>
              <a:cs typeface="Arial" panose="020B0604020202020204" pitchFamily="34" charset="0"/>
            </a:endParaRPr>
          </a:p>
        </p:txBody>
      </p:sp>
      <p:sp>
        <p:nvSpPr>
          <p:cNvPr id="151" name="TextBox 150">
            <a:extLst>
              <a:ext uri="{FF2B5EF4-FFF2-40B4-BE49-F238E27FC236}">
                <a16:creationId xmlns:a16="http://schemas.microsoft.com/office/drawing/2014/main" id="{5B0A7726-22A8-456C-8475-F78243B876D6}"/>
              </a:ext>
            </a:extLst>
          </p:cNvPr>
          <p:cNvSpPr txBox="1"/>
          <p:nvPr/>
        </p:nvSpPr>
        <p:spPr>
          <a:xfrm>
            <a:off x="4846907" y="5680449"/>
            <a:ext cx="643125"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11/2022</a:t>
            </a:r>
            <a:endParaRPr lang="ko-KR" altLang="en-US" dirty="0">
              <a:latin typeface="Arial" panose="020B0604020202020204" pitchFamily="34" charset="0"/>
              <a:cs typeface="Arial" panose="020B0604020202020204" pitchFamily="34" charset="0"/>
            </a:endParaRPr>
          </a:p>
        </p:txBody>
      </p:sp>
      <p:sp>
        <p:nvSpPr>
          <p:cNvPr id="152" name="TextBox 151">
            <a:extLst>
              <a:ext uri="{FF2B5EF4-FFF2-40B4-BE49-F238E27FC236}">
                <a16:creationId xmlns:a16="http://schemas.microsoft.com/office/drawing/2014/main" id="{7D851E41-018C-42CA-9328-77167D526815}"/>
              </a:ext>
            </a:extLst>
          </p:cNvPr>
          <p:cNvSpPr txBox="1"/>
          <p:nvPr/>
        </p:nvSpPr>
        <p:spPr>
          <a:xfrm>
            <a:off x="4430051" y="5920863"/>
            <a:ext cx="732893" cy="246221"/>
          </a:xfrm>
          <a:prstGeom prst="rect">
            <a:avLst/>
          </a:prstGeom>
          <a:noFill/>
        </p:spPr>
        <p:txBody>
          <a:bodyPr wrap="square" rtlCol="0">
            <a:spAutoFit/>
          </a:bodyPr>
          <a:lstStyle/>
          <a:p>
            <a:pPr algn="ctr"/>
            <a:r>
              <a:rPr lang="en-US" altLang="ko-KR" sz="1000" dirty="0">
                <a:latin typeface="Arial" panose="020B0604020202020204" pitchFamily="34" charset="0"/>
                <a:cs typeface="Arial" panose="020B0604020202020204" pitchFamily="34" charset="0"/>
              </a:rPr>
              <a:t>10/2022</a:t>
            </a:r>
            <a:endParaRPr lang="ko-KR" altLang="en-US" sz="1000" dirty="0">
              <a:latin typeface="Arial" panose="020B0604020202020204" pitchFamily="34" charset="0"/>
              <a:cs typeface="Arial" panose="020B0604020202020204" pitchFamily="34" charset="0"/>
            </a:endParaRPr>
          </a:p>
        </p:txBody>
      </p:sp>
      <p:sp>
        <p:nvSpPr>
          <p:cNvPr id="153" name="TextBox 152">
            <a:extLst>
              <a:ext uri="{FF2B5EF4-FFF2-40B4-BE49-F238E27FC236}">
                <a16:creationId xmlns:a16="http://schemas.microsoft.com/office/drawing/2014/main" id="{7E3B9FCC-894F-4C42-A66C-B3BE8B4011AD}"/>
              </a:ext>
            </a:extLst>
          </p:cNvPr>
          <p:cNvSpPr txBox="1"/>
          <p:nvPr/>
        </p:nvSpPr>
        <p:spPr>
          <a:xfrm>
            <a:off x="6523383" y="5680545"/>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09/2023</a:t>
            </a:r>
            <a:endParaRPr lang="ko-KR" altLang="en-US" dirty="0">
              <a:latin typeface="Arial" panose="020B0604020202020204" pitchFamily="34" charset="0"/>
              <a:cs typeface="Arial" panose="020B0604020202020204" pitchFamily="34" charset="0"/>
            </a:endParaRPr>
          </a:p>
        </p:txBody>
      </p:sp>
      <p:sp>
        <p:nvSpPr>
          <p:cNvPr id="154" name="TextBox 153">
            <a:extLst>
              <a:ext uri="{FF2B5EF4-FFF2-40B4-BE49-F238E27FC236}">
                <a16:creationId xmlns:a16="http://schemas.microsoft.com/office/drawing/2014/main" id="{8F2367FA-CAC4-4490-97CD-D382AB6E1614}"/>
              </a:ext>
            </a:extLst>
          </p:cNvPr>
          <p:cNvSpPr txBox="1"/>
          <p:nvPr/>
        </p:nvSpPr>
        <p:spPr>
          <a:xfrm>
            <a:off x="6910137" y="5913656"/>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10/2023</a:t>
            </a:r>
            <a:endParaRPr lang="ko-KR" altLang="en-US" dirty="0">
              <a:latin typeface="Arial" panose="020B0604020202020204" pitchFamily="34" charset="0"/>
              <a:cs typeface="Arial" panose="020B0604020202020204" pitchFamily="34" charset="0"/>
            </a:endParaRPr>
          </a:p>
        </p:txBody>
      </p:sp>
      <p:sp>
        <p:nvSpPr>
          <p:cNvPr id="155" name="TextBox 154">
            <a:extLst>
              <a:ext uri="{FF2B5EF4-FFF2-40B4-BE49-F238E27FC236}">
                <a16:creationId xmlns:a16="http://schemas.microsoft.com/office/drawing/2014/main" id="{AACD8150-94CC-4E1D-BB23-263B48B0C90A}"/>
              </a:ext>
            </a:extLst>
          </p:cNvPr>
          <p:cNvSpPr txBox="1"/>
          <p:nvPr/>
        </p:nvSpPr>
        <p:spPr>
          <a:xfrm>
            <a:off x="7443537" y="5676800"/>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01/2024</a:t>
            </a:r>
            <a:endParaRPr lang="ko-KR" altLang="en-US" dirty="0">
              <a:latin typeface="Arial" panose="020B0604020202020204" pitchFamily="34" charset="0"/>
              <a:cs typeface="Arial" panose="020B0604020202020204" pitchFamily="34" charset="0"/>
            </a:endParaRPr>
          </a:p>
        </p:txBody>
      </p:sp>
      <p:sp>
        <p:nvSpPr>
          <p:cNvPr id="156" name="TextBox 155">
            <a:extLst>
              <a:ext uri="{FF2B5EF4-FFF2-40B4-BE49-F238E27FC236}">
                <a16:creationId xmlns:a16="http://schemas.microsoft.com/office/drawing/2014/main" id="{BA341669-7C2F-4A80-A39E-5825C8758CB2}"/>
              </a:ext>
            </a:extLst>
          </p:cNvPr>
          <p:cNvSpPr txBox="1"/>
          <p:nvPr/>
        </p:nvSpPr>
        <p:spPr>
          <a:xfrm>
            <a:off x="2553447" y="4139435"/>
            <a:ext cx="874481" cy="707886"/>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Situation Judgment &amp; Control System</a:t>
            </a:r>
          </a:p>
        </p:txBody>
      </p:sp>
      <p:sp>
        <p:nvSpPr>
          <p:cNvPr id="157" name="TextBox 156">
            <a:extLst>
              <a:ext uri="{FF2B5EF4-FFF2-40B4-BE49-F238E27FC236}">
                <a16:creationId xmlns:a16="http://schemas.microsoft.com/office/drawing/2014/main" id="{D23071CC-31AA-4D64-969C-06118241ED0F}"/>
              </a:ext>
            </a:extLst>
          </p:cNvPr>
          <p:cNvSpPr txBox="1"/>
          <p:nvPr/>
        </p:nvSpPr>
        <p:spPr>
          <a:xfrm>
            <a:off x="3978256" y="5054340"/>
            <a:ext cx="87448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Draft Writing</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58" name="TextBox 157">
            <a:extLst>
              <a:ext uri="{FF2B5EF4-FFF2-40B4-BE49-F238E27FC236}">
                <a16:creationId xmlns:a16="http://schemas.microsoft.com/office/drawing/2014/main" id="{B79812C5-0717-47A2-A167-C0BE044211E8}"/>
              </a:ext>
            </a:extLst>
          </p:cNvPr>
          <p:cNvSpPr txBox="1"/>
          <p:nvPr/>
        </p:nvSpPr>
        <p:spPr>
          <a:xfrm>
            <a:off x="4359256" y="4184258"/>
            <a:ext cx="874481" cy="553998"/>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1</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st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sp>
        <p:nvSpPr>
          <p:cNvPr id="159" name="TextBox 158">
            <a:extLst>
              <a:ext uri="{FF2B5EF4-FFF2-40B4-BE49-F238E27FC236}">
                <a16:creationId xmlns:a16="http://schemas.microsoft.com/office/drawing/2014/main" id="{9AFE62BC-F456-473A-B0F3-EB1366B05AAA}"/>
              </a:ext>
            </a:extLst>
          </p:cNvPr>
          <p:cNvSpPr txBox="1"/>
          <p:nvPr/>
        </p:nvSpPr>
        <p:spPr>
          <a:xfrm>
            <a:off x="4700337" y="4961020"/>
            <a:ext cx="874481" cy="553998"/>
          </a:xfrm>
          <a:prstGeom prst="rect">
            <a:avLst/>
          </a:prstGeom>
          <a:noFill/>
        </p:spPr>
        <p:txBody>
          <a:bodyPr wrap="squar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WG 1</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st</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0" name="TextBox 159">
            <a:extLst>
              <a:ext uri="{FF2B5EF4-FFF2-40B4-BE49-F238E27FC236}">
                <a16:creationId xmlns:a16="http://schemas.microsoft.com/office/drawing/2014/main" id="{51E6CDA5-BD11-4257-8306-296C0E49A04A}"/>
              </a:ext>
            </a:extLst>
          </p:cNvPr>
          <p:cNvSpPr txBox="1"/>
          <p:nvPr/>
        </p:nvSpPr>
        <p:spPr>
          <a:xfrm>
            <a:off x="5157350" y="4030319"/>
            <a:ext cx="874481" cy="553998"/>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2</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nd</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sp>
        <p:nvSpPr>
          <p:cNvPr id="161" name="TextBox 160">
            <a:extLst>
              <a:ext uri="{FF2B5EF4-FFF2-40B4-BE49-F238E27FC236}">
                <a16:creationId xmlns:a16="http://schemas.microsoft.com/office/drawing/2014/main" id="{DB496BA5-B978-44B4-B94C-C151178BF0FC}"/>
              </a:ext>
            </a:extLst>
          </p:cNvPr>
          <p:cNvSpPr txBox="1"/>
          <p:nvPr/>
        </p:nvSpPr>
        <p:spPr>
          <a:xfrm>
            <a:off x="5524483" y="5030413"/>
            <a:ext cx="936475" cy="400110"/>
          </a:xfrm>
          <a:prstGeom prst="rect">
            <a:avLst/>
          </a:prstGeom>
          <a:noFill/>
        </p:spPr>
        <p:txBody>
          <a:bodyPr wrap="non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WG 2</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nd</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2" name="TextBox 161">
            <a:extLst>
              <a:ext uri="{FF2B5EF4-FFF2-40B4-BE49-F238E27FC236}">
                <a16:creationId xmlns:a16="http://schemas.microsoft.com/office/drawing/2014/main" id="{9DDF9146-87AE-43E4-A023-0956321640A5}"/>
              </a:ext>
            </a:extLst>
          </p:cNvPr>
          <p:cNvSpPr txBox="1"/>
          <p:nvPr/>
        </p:nvSpPr>
        <p:spPr>
          <a:xfrm>
            <a:off x="6003758" y="4200155"/>
            <a:ext cx="868163" cy="553998"/>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3</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rd</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SA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sp>
        <p:nvSpPr>
          <p:cNvPr id="163" name="TextBox 162">
            <a:extLst>
              <a:ext uri="{FF2B5EF4-FFF2-40B4-BE49-F238E27FC236}">
                <a16:creationId xmlns:a16="http://schemas.microsoft.com/office/drawing/2014/main" id="{D2545F20-8C00-4434-96E5-30E7EBDEA09D}"/>
              </a:ext>
            </a:extLst>
          </p:cNvPr>
          <p:cNvSpPr txBox="1"/>
          <p:nvPr/>
        </p:nvSpPr>
        <p:spPr>
          <a:xfrm>
            <a:off x="6188242" y="3134910"/>
            <a:ext cx="1303340" cy="861774"/>
          </a:xfrm>
          <a:prstGeom prst="rect">
            <a:avLst/>
          </a:prstGeom>
          <a:noFill/>
        </p:spPr>
        <p:txBody>
          <a:bodyPr wrap="square" rtlCol="0">
            <a:spAutoFit/>
          </a:bodyPr>
          <a:lstStyle>
            <a:defPPr>
              <a:defRPr lang="en-US"/>
            </a:defPPr>
            <a:lvl1pPr algn="ctr">
              <a:defRPr sz="1000">
                <a:solidFill>
                  <a:srgbClr val="0070C0"/>
                </a:solidFill>
                <a:latin typeface="맑은 고딕" panose="020B0503020000020004" pitchFamily="50" charset="-127"/>
                <a:ea typeface="맑은 고딕" panose="020B0503020000020004" pitchFamily="50" charset="-127"/>
              </a:defRPr>
            </a:lvl1pPr>
          </a:lstStyle>
          <a:p>
            <a:r>
              <a:rPr lang="en-US" altLang="ko-KR" dirty="0">
                <a:latin typeface="Arial" panose="020B0604020202020204" pitchFamily="34" charset="0"/>
                <a:cs typeface="Arial" panose="020B0604020202020204" pitchFamily="34" charset="0"/>
              </a:rPr>
              <a:t>Open SA Ballot Invitation</a:t>
            </a:r>
          </a:p>
          <a:p>
            <a:r>
              <a:rPr lang="en-US" altLang="ko-KR" dirty="0">
                <a:latin typeface="Arial" panose="020B0604020202020204" pitchFamily="34" charset="0"/>
                <a:cs typeface="Arial" panose="020B0604020202020204" pitchFamily="34" charset="0"/>
              </a:rPr>
              <a:t>Mandatory Editorial Coordination submission</a:t>
            </a:r>
            <a:endParaRPr lang="ko-KR" altLang="en-US" dirty="0">
              <a:latin typeface="Arial" panose="020B0604020202020204" pitchFamily="34" charset="0"/>
              <a:cs typeface="Arial" panose="020B0604020202020204" pitchFamily="34" charset="0"/>
            </a:endParaRPr>
          </a:p>
        </p:txBody>
      </p:sp>
      <p:sp>
        <p:nvSpPr>
          <p:cNvPr id="164" name="TextBox 163">
            <a:extLst>
              <a:ext uri="{FF2B5EF4-FFF2-40B4-BE49-F238E27FC236}">
                <a16:creationId xmlns:a16="http://schemas.microsoft.com/office/drawing/2014/main" id="{96FB8FC6-DDF6-4C8D-B786-6A5DBA2BE384}"/>
              </a:ext>
            </a:extLst>
          </p:cNvPr>
          <p:cNvSpPr txBox="1"/>
          <p:nvPr/>
        </p:nvSpPr>
        <p:spPr>
          <a:xfrm>
            <a:off x="7011976" y="4841397"/>
            <a:ext cx="545342" cy="553998"/>
          </a:xfrm>
          <a:prstGeom prst="rect">
            <a:avLst/>
          </a:prstGeom>
          <a:noFill/>
        </p:spPr>
        <p:txBody>
          <a:bodyPr wrap="non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Start</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1</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st</a:t>
            </a: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 SA</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5" name="직사각형 164">
            <a:extLst>
              <a:ext uri="{FF2B5EF4-FFF2-40B4-BE49-F238E27FC236}">
                <a16:creationId xmlns:a16="http://schemas.microsoft.com/office/drawing/2014/main" id="{0D9953E9-51F6-4427-84BD-1DDBF1278B7D}"/>
              </a:ext>
            </a:extLst>
          </p:cNvPr>
          <p:cNvSpPr/>
          <p:nvPr/>
        </p:nvSpPr>
        <p:spPr>
          <a:xfrm>
            <a:off x="7371808" y="4189749"/>
            <a:ext cx="909929" cy="400110"/>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4</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th</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SA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cxnSp>
        <p:nvCxnSpPr>
          <p:cNvPr id="166" name="직선 연결선 165">
            <a:extLst>
              <a:ext uri="{FF2B5EF4-FFF2-40B4-BE49-F238E27FC236}">
                <a16:creationId xmlns:a16="http://schemas.microsoft.com/office/drawing/2014/main" id="{879AA461-B3C1-457A-8D4D-AC46020D11E6}"/>
              </a:ext>
            </a:extLst>
          </p:cNvPr>
          <p:cNvCxnSpPr>
            <a:cxnSpLocks/>
            <a:stCxn id="168" idx="2"/>
          </p:cNvCxnSpPr>
          <p:nvPr/>
        </p:nvCxnSpPr>
        <p:spPr>
          <a:xfrm flipH="1">
            <a:off x="8212029" y="5395395"/>
            <a:ext cx="8062" cy="51826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67" name="직선 연결선 166">
            <a:extLst>
              <a:ext uri="{FF2B5EF4-FFF2-40B4-BE49-F238E27FC236}">
                <a16:creationId xmlns:a16="http://schemas.microsoft.com/office/drawing/2014/main" id="{0451E8E6-8C86-49B1-AB3D-55E09F657EFE}"/>
              </a:ext>
            </a:extLst>
          </p:cNvPr>
          <p:cNvCxnSpPr/>
          <p:nvPr/>
        </p:nvCxnSpPr>
        <p:spPr>
          <a:xfrm>
            <a:off x="8218292"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297F59FC-2FC9-4867-AA43-9A92FB1D6B86}"/>
              </a:ext>
            </a:extLst>
          </p:cNvPr>
          <p:cNvSpPr txBox="1"/>
          <p:nvPr/>
        </p:nvSpPr>
        <p:spPr>
          <a:xfrm>
            <a:off x="7935397" y="4841397"/>
            <a:ext cx="569388" cy="553998"/>
          </a:xfrm>
          <a:prstGeom prst="rect">
            <a:avLst/>
          </a:prstGeom>
          <a:noFill/>
        </p:spPr>
        <p:txBody>
          <a:bodyPr wrap="non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Start</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2</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nd</a:t>
            </a: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 SA</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9" name="TextBox 168">
            <a:extLst>
              <a:ext uri="{FF2B5EF4-FFF2-40B4-BE49-F238E27FC236}">
                <a16:creationId xmlns:a16="http://schemas.microsoft.com/office/drawing/2014/main" id="{E243008E-CBC3-4692-9D53-CA792AB17511}"/>
              </a:ext>
            </a:extLst>
          </p:cNvPr>
          <p:cNvSpPr txBox="1"/>
          <p:nvPr/>
        </p:nvSpPr>
        <p:spPr>
          <a:xfrm>
            <a:off x="7853644" y="5904485"/>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03/2024</a:t>
            </a:r>
            <a:endParaRPr lang="ko-KR" altLang="en-US" dirty="0">
              <a:latin typeface="Arial" panose="020B0604020202020204" pitchFamily="34" charset="0"/>
              <a:cs typeface="Arial" panose="020B0604020202020204" pitchFamily="34" charset="0"/>
            </a:endParaRPr>
          </a:p>
        </p:txBody>
      </p:sp>
      <p:cxnSp>
        <p:nvCxnSpPr>
          <p:cNvPr id="170" name="직선 연결선 169">
            <a:extLst>
              <a:ext uri="{FF2B5EF4-FFF2-40B4-BE49-F238E27FC236}">
                <a16:creationId xmlns:a16="http://schemas.microsoft.com/office/drawing/2014/main" id="{D215F85D-1413-4B8E-91ED-DE93C72AF64F}"/>
              </a:ext>
            </a:extLst>
          </p:cNvPr>
          <p:cNvCxnSpPr>
            <a:cxnSpLocks/>
            <a:stCxn id="173" idx="2"/>
            <a:endCxn id="172" idx="0"/>
          </p:cNvCxnSpPr>
          <p:nvPr/>
        </p:nvCxnSpPr>
        <p:spPr>
          <a:xfrm>
            <a:off x="8660502" y="4908041"/>
            <a:ext cx="4079" cy="77916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71" name="직선 연결선 170">
            <a:extLst>
              <a:ext uri="{FF2B5EF4-FFF2-40B4-BE49-F238E27FC236}">
                <a16:creationId xmlns:a16="http://schemas.microsoft.com/office/drawing/2014/main" id="{00C89216-DE0D-4ED5-AB57-728B6E4D07E9}"/>
              </a:ext>
            </a:extLst>
          </p:cNvPr>
          <p:cNvCxnSpPr/>
          <p:nvPr/>
        </p:nvCxnSpPr>
        <p:spPr>
          <a:xfrm>
            <a:off x="8660502" y="5496392"/>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TextBox 171">
            <a:extLst>
              <a:ext uri="{FF2B5EF4-FFF2-40B4-BE49-F238E27FC236}">
                <a16:creationId xmlns:a16="http://schemas.microsoft.com/office/drawing/2014/main" id="{2B325EC5-8C32-4438-9925-CF921FA3B28D}"/>
              </a:ext>
            </a:extLst>
          </p:cNvPr>
          <p:cNvSpPr txBox="1"/>
          <p:nvPr/>
        </p:nvSpPr>
        <p:spPr>
          <a:xfrm>
            <a:off x="8343018" y="5687206"/>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08/2024</a:t>
            </a:r>
            <a:endParaRPr lang="ko-KR" altLang="en-US" dirty="0">
              <a:latin typeface="Arial" panose="020B0604020202020204" pitchFamily="34" charset="0"/>
              <a:cs typeface="Arial" panose="020B0604020202020204" pitchFamily="34" charset="0"/>
            </a:endParaRPr>
          </a:p>
        </p:txBody>
      </p:sp>
      <p:sp>
        <p:nvSpPr>
          <p:cNvPr id="173" name="직사각형 172">
            <a:extLst>
              <a:ext uri="{FF2B5EF4-FFF2-40B4-BE49-F238E27FC236}">
                <a16:creationId xmlns:a16="http://schemas.microsoft.com/office/drawing/2014/main" id="{2D351D6A-3BC0-4489-B381-B657FAE7FC22}"/>
              </a:ext>
            </a:extLst>
          </p:cNvPr>
          <p:cNvSpPr/>
          <p:nvPr/>
        </p:nvSpPr>
        <p:spPr>
          <a:xfrm>
            <a:off x="8205537" y="4200155"/>
            <a:ext cx="909929" cy="707886"/>
          </a:xfrm>
          <a:prstGeom prst="rect">
            <a:avLst/>
          </a:prstGeom>
          <a:noFill/>
        </p:spPr>
        <p:txBody>
          <a:bodyPr wrap="square" rtlCol="0">
            <a:spAutoFit/>
          </a:bodyPr>
          <a:lstStyle/>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Final</a:t>
            </a:r>
          </a:p>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Approve</a:t>
            </a:r>
          </a:p>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&amp;</a:t>
            </a:r>
          </a:p>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Published</a:t>
            </a:r>
            <a:endParaRPr lang="ko-KR" altLang="en-US" sz="1000" b="1" dirty="0">
              <a:solidFill>
                <a:srgbClr val="FF0000"/>
              </a:solidFill>
              <a:latin typeface="Arial" panose="020B0604020202020204" pitchFamily="34" charset="0"/>
              <a:ea typeface="맑은 고딕" panose="020B0503020000020004" pitchFamily="50" charset="-127"/>
              <a:cs typeface="Arial" panose="020B0604020202020204" pitchFamily="34" charset="0"/>
            </a:endParaRPr>
          </a:p>
        </p:txBody>
      </p:sp>
      <p:cxnSp>
        <p:nvCxnSpPr>
          <p:cNvPr id="174" name="직선 연결선 173">
            <a:extLst>
              <a:ext uri="{FF2B5EF4-FFF2-40B4-BE49-F238E27FC236}">
                <a16:creationId xmlns:a16="http://schemas.microsoft.com/office/drawing/2014/main" id="{C1766D0A-63FF-407A-9BD8-DB35816DFAB4}"/>
              </a:ext>
            </a:extLst>
          </p:cNvPr>
          <p:cNvCxnSpPr>
            <a:cxnSpLocks/>
            <a:stCxn id="180" idx="2"/>
            <a:endCxn id="175" idx="0"/>
          </p:cNvCxnSpPr>
          <p:nvPr/>
        </p:nvCxnSpPr>
        <p:spPr>
          <a:xfrm>
            <a:off x="3944947" y="4589436"/>
            <a:ext cx="6261" cy="130064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5" name="TextBox 174">
            <a:extLst>
              <a:ext uri="{FF2B5EF4-FFF2-40B4-BE49-F238E27FC236}">
                <a16:creationId xmlns:a16="http://schemas.microsoft.com/office/drawing/2014/main" id="{E5F81A8C-F4BE-490E-A410-760A98C0FF47}"/>
              </a:ext>
            </a:extLst>
          </p:cNvPr>
          <p:cNvSpPr txBox="1"/>
          <p:nvPr/>
        </p:nvSpPr>
        <p:spPr>
          <a:xfrm>
            <a:off x="3584761" y="5890076"/>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07/2022</a:t>
            </a:r>
            <a:endParaRPr lang="ko-KR" altLang="en-US" dirty="0">
              <a:latin typeface="Arial" panose="020B0604020202020204" pitchFamily="34" charset="0"/>
              <a:cs typeface="Arial" panose="020B0604020202020204" pitchFamily="34" charset="0"/>
            </a:endParaRPr>
          </a:p>
        </p:txBody>
      </p:sp>
      <p:sp>
        <p:nvSpPr>
          <p:cNvPr id="176" name="TextBox 175">
            <a:extLst>
              <a:ext uri="{FF2B5EF4-FFF2-40B4-BE49-F238E27FC236}">
                <a16:creationId xmlns:a16="http://schemas.microsoft.com/office/drawing/2014/main" id="{806AA26C-FC29-400C-920A-3996F2D0736F}"/>
              </a:ext>
            </a:extLst>
          </p:cNvPr>
          <p:cNvSpPr txBox="1"/>
          <p:nvPr/>
        </p:nvSpPr>
        <p:spPr>
          <a:xfrm>
            <a:off x="3194998" y="5642683"/>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04/2022</a:t>
            </a:r>
            <a:endParaRPr lang="ko-KR" altLang="en-US" dirty="0">
              <a:latin typeface="Arial" panose="020B0604020202020204" pitchFamily="34" charset="0"/>
              <a:cs typeface="Arial" panose="020B0604020202020204" pitchFamily="34" charset="0"/>
            </a:endParaRPr>
          </a:p>
        </p:txBody>
      </p:sp>
      <p:cxnSp>
        <p:nvCxnSpPr>
          <p:cNvPr id="177" name="직선 연결선 176">
            <a:extLst>
              <a:ext uri="{FF2B5EF4-FFF2-40B4-BE49-F238E27FC236}">
                <a16:creationId xmlns:a16="http://schemas.microsoft.com/office/drawing/2014/main" id="{D2D49CDE-6B1D-4AA6-AB4E-398115D07D6F}"/>
              </a:ext>
            </a:extLst>
          </p:cNvPr>
          <p:cNvCxnSpPr/>
          <p:nvPr/>
        </p:nvCxnSpPr>
        <p:spPr>
          <a:xfrm>
            <a:off x="3945419" y="5470405"/>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직선 연결선 177">
            <a:extLst>
              <a:ext uri="{FF2B5EF4-FFF2-40B4-BE49-F238E27FC236}">
                <a16:creationId xmlns:a16="http://schemas.microsoft.com/office/drawing/2014/main" id="{5E1ACB9B-6682-4554-93CC-91591558E8F4}"/>
              </a:ext>
            </a:extLst>
          </p:cNvPr>
          <p:cNvCxnSpPr/>
          <p:nvPr/>
        </p:nvCxnSpPr>
        <p:spPr>
          <a:xfrm>
            <a:off x="3490528" y="54795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9C656ADC-0A70-4DDE-B260-C0EE4CA91FEC}"/>
              </a:ext>
            </a:extLst>
          </p:cNvPr>
          <p:cNvSpPr txBox="1"/>
          <p:nvPr/>
        </p:nvSpPr>
        <p:spPr>
          <a:xfrm>
            <a:off x="3047783" y="4933460"/>
            <a:ext cx="910700" cy="553998"/>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Virtual Object Generation</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80" name="TextBox 179">
            <a:extLst>
              <a:ext uri="{FF2B5EF4-FFF2-40B4-BE49-F238E27FC236}">
                <a16:creationId xmlns:a16="http://schemas.microsoft.com/office/drawing/2014/main" id="{6A8ECF9D-E929-4C32-A521-7D09D3898E4B}"/>
              </a:ext>
            </a:extLst>
          </p:cNvPr>
          <p:cNvSpPr txBox="1"/>
          <p:nvPr/>
        </p:nvSpPr>
        <p:spPr>
          <a:xfrm>
            <a:off x="3507706" y="4189326"/>
            <a:ext cx="87448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IoT control Server</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81" name="TextBox 180">
            <a:extLst>
              <a:ext uri="{FF2B5EF4-FFF2-40B4-BE49-F238E27FC236}">
                <a16:creationId xmlns:a16="http://schemas.microsoft.com/office/drawing/2014/main" id="{65AD0E41-CBA6-43B0-8241-2EC5B751EB08}"/>
              </a:ext>
            </a:extLst>
          </p:cNvPr>
          <p:cNvSpPr txBox="1"/>
          <p:nvPr/>
        </p:nvSpPr>
        <p:spPr>
          <a:xfrm>
            <a:off x="3584761" y="3610774"/>
            <a:ext cx="734317" cy="400110"/>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Actuator Control</a:t>
            </a:r>
            <a:endParaRPr kumimoji="0" lang="ko-KR" altLang="en-US"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cxnSp>
        <p:nvCxnSpPr>
          <p:cNvPr id="182" name="직선 화살표 연결선 181">
            <a:extLst>
              <a:ext uri="{FF2B5EF4-FFF2-40B4-BE49-F238E27FC236}">
                <a16:creationId xmlns:a16="http://schemas.microsoft.com/office/drawing/2014/main" id="{6B8F6166-4613-47AE-9B40-B6459FEE838C}"/>
              </a:ext>
            </a:extLst>
          </p:cNvPr>
          <p:cNvCxnSpPr>
            <a:stCxn id="181" idx="2"/>
            <a:endCxn id="180" idx="0"/>
          </p:cNvCxnSpPr>
          <p:nvPr/>
        </p:nvCxnSpPr>
        <p:spPr>
          <a:xfrm flipH="1">
            <a:off x="3944947" y="4010884"/>
            <a:ext cx="6973" cy="178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3" name="TextBox 182">
            <a:extLst>
              <a:ext uri="{FF2B5EF4-FFF2-40B4-BE49-F238E27FC236}">
                <a16:creationId xmlns:a16="http://schemas.microsoft.com/office/drawing/2014/main" id="{B4DA4B6E-42BD-4A02-A211-6B22EA0DCDFD}"/>
              </a:ext>
            </a:extLst>
          </p:cNvPr>
          <p:cNvSpPr txBox="1"/>
          <p:nvPr/>
        </p:nvSpPr>
        <p:spPr>
          <a:xfrm>
            <a:off x="1590385" y="3608593"/>
            <a:ext cx="864074" cy="400110"/>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Use Cases</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ko-KR" sz="1000" dirty="0">
                <a:solidFill>
                  <a:prstClr val="black"/>
                </a:solidFill>
                <a:latin typeface="Arial" panose="020B0604020202020204" pitchFamily="34" charset="0"/>
                <a:ea typeface="맑은 고딕" panose="020B0503020000020004" pitchFamily="50" charset="-127"/>
                <a:cs typeface="Arial" panose="020B0604020202020204" pitchFamily="34" charset="0"/>
              </a:rPr>
              <a:t>Generation</a:t>
            </a:r>
            <a:endParaRPr kumimoji="0" lang="ko-KR" altLang="en-US"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cxnSp>
        <p:nvCxnSpPr>
          <p:cNvPr id="184" name="직선 화살표 연결선 183">
            <a:extLst>
              <a:ext uri="{FF2B5EF4-FFF2-40B4-BE49-F238E27FC236}">
                <a16:creationId xmlns:a16="http://schemas.microsoft.com/office/drawing/2014/main" id="{4FCC7333-B806-455B-BAE1-1E671BF04778}"/>
              </a:ext>
            </a:extLst>
          </p:cNvPr>
          <p:cNvCxnSpPr>
            <a:cxnSpLocks/>
            <a:stCxn id="183" idx="2"/>
            <a:endCxn id="142" idx="0"/>
          </p:cNvCxnSpPr>
          <p:nvPr/>
        </p:nvCxnSpPr>
        <p:spPr>
          <a:xfrm>
            <a:off x="2022422" y="4008703"/>
            <a:ext cx="171" cy="1914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54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2022</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
        <p:nvSpPr>
          <p:cNvPr id="8" name="직사각형 7">
            <a:extLst>
              <a:ext uri="{FF2B5EF4-FFF2-40B4-BE49-F238E27FC236}">
                <a16:creationId xmlns:a16="http://schemas.microsoft.com/office/drawing/2014/main" id="{9A2E1863-518B-40C3-A337-20AE9D7DA1F6}"/>
              </a:ext>
            </a:extLst>
          </p:cNvPr>
          <p:cNvSpPr/>
          <p:nvPr/>
        </p:nvSpPr>
        <p:spPr>
          <a:xfrm>
            <a:off x="457200" y="838200"/>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 </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
        <p:nvSpPr>
          <p:cNvPr id="9" name="직사각형 8">
            <a:extLst>
              <a:ext uri="{FF2B5EF4-FFF2-40B4-BE49-F238E27FC236}">
                <a16:creationId xmlns:a16="http://schemas.microsoft.com/office/drawing/2014/main" id="{DEF65DEE-6656-461B-ACF9-6B34EA9DF176}"/>
              </a:ext>
            </a:extLst>
          </p:cNvPr>
          <p:cNvSpPr/>
          <p:nvPr/>
        </p:nvSpPr>
        <p:spPr>
          <a:xfrm>
            <a:off x="304800" y="2772643"/>
            <a:ext cx="8458200" cy="2241960"/>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June 27 - July 1, IEEE-SA Office, 17th Floor, 3rd Park Ave. New York City, New York 10016</a:t>
            </a:r>
          </a:p>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 17-21, Gangnam 2nd </a:t>
            </a:r>
            <a:r>
              <a:rPr lang="en-US" altLang="ko-KR" sz="2400" b="1" kern="0" dirty="0" err="1">
                <a:solidFill>
                  <a:srgbClr val="3333CC"/>
                </a:solidFill>
                <a:latin typeface="Times New Roman"/>
              </a:rPr>
              <a:t>ToZ</a:t>
            </a:r>
            <a:r>
              <a:rPr lang="en-US" altLang="ko-KR" sz="2400" b="1" kern="0" dirty="0">
                <a:solidFill>
                  <a:srgbClr val="3333CC"/>
                </a:solidFill>
                <a:latin typeface="Times New Roman"/>
              </a:rPr>
              <a:t> meeting room, </a:t>
            </a:r>
            <a:r>
              <a:rPr lang="en-US" altLang="ko-KR" sz="2400" b="1" kern="0" dirty="0" err="1">
                <a:solidFill>
                  <a:srgbClr val="3333CC"/>
                </a:solidFill>
                <a:latin typeface="Times New Roman"/>
              </a:rPr>
              <a:t>Baekam</a:t>
            </a:r>
            <a:r>
              <a:rPr lang="en-US" altLang="ko-KR" sz="2400" b="1" kern="0" dirty="0">
                <a:solidFill>
                  <a:srgbClr val="3333CC"/>
                </a:solidFill>
                <a:latin typeface="Times New Roman"/>
              </a:rPr>
              <a:t> Bldg. 459 </a:t>
            </a:r>
            <a:r>
              <a:rPr lang="en-US" altLang="ko-KR" sz="2400" b="1" kern="0" dirty="0" err="1">
                <a:solidFill>
                  <a:srgbClr val="3333CC"/>
                </a:solidFill>
                <a:latin typeface="Times New Roman"/>
              </a:rPr>
              <a:t>Gangnamdaero</a:t>
            </a:r>
            <a:r>
              <a:rPr lang="en-US" altLang="ko-KR" sz="2400" b="1" kern="0" dirty="0">
                <a:solidFill>
                  <a:srgbClr val="3333CC"/>
                </a:solidFill>
                <a:latin typeface="Times New Roman"/>
              </a:rPr>
              <a:t> </a:t>
            </a:r>
            <a:r>
              <a:rPr lang="en-US" altLang="ko-KR" sz="2400" b="1" kern="0" dirty="0" err="1">
                <a:solidFill>
                  <a:srgbClr val="3333CC"/>
                </a:solidFill>
                <a:latin typeface="Times New Roman"/>
              </a:rPr>
              <a:t>Seocho-gu</a:t>
            </a:r>
            <a:r>
              <a:rPr lang="en-US" altLang="ko-KR" sz="2400" b="1" kern="0" dirty="0">
                <a:solidFill>
                  <a:srgbClr val="3333CC"/>
                </a:solidFill>
                <a:latin typeface="Times New Roman"/>
              </a:rPr>
              <a:t>, Seoul, Korea</a:t>
            </a:r>
          </a:p>
        </p:txBody>
      </p:sp>
    </p:spTree>
    <p:extLst>
      <p:ext uri="{BB962C8B-B14F-4D97-AF65-F5344CB8AC3E}">
        <p14:creationId xmlns:p14="http://schemas.microsoft.com/office/powerpoint/2010/main" val="1005823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2023</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21</a:t>
            </a:fld>
            <a:endParaRPr lang="en-US">
              <a:latin typeface="Myriad Pro" charset="0"/>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
        <p:nvSpPr>
          <p:cNvPr id="8" name="직사각형 7">
            <a:extLst>
              <a:ext uri="{FF2B5EF4-FFF2-40B4-BE49-F238E27FC236}">
                <a16:creationId xmlns:a16="http://schemas.microsoft.com/office/drawing/2014/main" id="{9A2E1863-518B-40C3-A337-20AE9D7DA1F6}"/>
              </a:ext>
            </a:extLst>
          </p:cNvPr>
          <p:cNvSpPr/>
          <p:nvPr/>
        </p:nvSpPr>
        <p:spPr>
          <a:xfrm>
            <a:off x="457200" y="838200"/>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 </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
        <p:nvSpPr>
          <p:cNvPr id="9" name="직사각형 8">
            <a:extLst>
              <a:ext uri="{FF2B5EF4-FFF2-40B4-BE49-F238E27FC236}">
                <a16:creationId xmlns:a16="http://schemas.microsoft.com/office/drawing/2014/main" id="{DEF65DEE-6656-461B-ACF9-6B34EA9DF176}"/>
              </a:ext>
            </a:extLst>
          </p:cNvPr>
          <p:cNvSpPr/>
          <p:nvPr/>
        </p:nvSpPr>
        <p:spPr>
          <a:xfrm>
            <a:off x="304800" y="2772643"/>
            <a:ext cx="8458200" cy="1687963"/>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June</a:t>
            </a:r>
          </a:p>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a:t>
            </a:r>
          </a:p>
        </p:txBody>
      </p:sp>
    </p:spTree>
    <p:extLst>
      <p:ext uri="{BB962C8B-B14F-4D97-AF65-F5344CB8AC3E}">
        <p14:creationId xmlns:p14="http://schemas.microsoft.com/office/powerpoint/2010/main" val="212110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1248791"/>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Session #9 WG 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2022-</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02</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Sangkwon Peter Jeong</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Kyoungro</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Yoon</a:t>
                      </a:r>
                      <a:endPar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Konkuk</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University</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5177 3768</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yoonk@konkuk.ac.kr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Sangkwon Peter Jeong</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2888</a:t>
            </a:r>
            <a:br>
              <a:rPr lang="en-GB" altLang="ko-KR" sz="1800" dirty="0"/>
            </a:br>
            <a:r>
              <a:rPr lang="en-US" altLang="ko-KR" sz="1800" dirty="0"/>
              <a:t>Interfacing Cyber and Physical World Working Group</a:t>
            </a:r>
            <a:br>
              <a:rPr lang="en-US" altLang="ko-KR" sz="1800" dirty="0"/>
            </a:br>
            <a:r>
              <a:rPr lang="en-US" altLang="ko-KR" sz="1800" dirty="0" err="1"/>
              <a:t>Kyoungro</a:t>
            </a:r>
            <a:r>
              <a:rPr lang="en-US" altLang="ko-KR" sz="1800" dirty="0"/>
              <a:t> Yoon, yoonk@konkuk.ac.kr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dirty="0"/>
              <a:t>2888-22-0003-00-0000-Session #9 WG Opening Plenary</a:t>
            </a:r>
          </a:p>
        </p:txBody>
      </p:sp>
      <p:sp>
        <p:nvSpPr>
          <p:cNvPr id="5" name="Text Box 47">
            <a:extLst>
              <a:ext uri="{FF2B5EF4-FFF2-40B4-BE49-F238E27FC236}">
                <a16:creationId xmlns:a16="http://schemas.microsoft.com/office/drawing/2014/main" id="{AFBF47BE-A7D7-480C-8A23-C769FDD2118E}"/>
              </a:ext>
            </a:extLst>
          </p:cNvPr>
          <p:cNvSpPr txBox="1">
            <a:spLocks noChangeArrowheads="1"/>
          </p:cNvSpPr>
          <p:nvPr/>
        </p:nvSpPr>
        <p:spPr bwMode="auto">
          <a:xfrm>
            <a:off x="195261" y="5152022"/>
            <a:ext cx="8753475" cy="954107"/>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Ora</a:t>
            </a:r>
            <a:r>
              <a:rPr lang="ko-KR" altLang="en-US" sz="1400" b="1" dirty="0">
                <a:solidFill>
                  <a:srgbClr val="000000"/>
                </a:solidFill>
                <a:latin typeface="Times New Roman" pitchFamily="18" charset="0"/>
                <a:ea typeface="+mn-ea"/>
                <a:cs typeface="+mn-cs"/>
              </a:rPr>
              <a:t> </a:t>
            </a:r>
            <a:r>
              <a:rPr lang="en-US" altLang="ko-KR" sz="1400" b="1" dirty="0">
                <a:solidFill>
                  <a:srgbClr val="000000"/>
                </a:solidFill>
                <a:latin typeface="Times New Roman" pitchFamily="18" charset="0"/>
                <a:ea typeface="+mn-ea"/>
                <a:cs typeface="+mn-cs"/>
              </a:rPr>
              <a:t>Hall,</a:t>
            </a:r>
            <a:r>
              <a:rPr lang="ko-KR" altLang="en-US" sz="1400" b="1" dirty="0">
                <a:solidFill>
                  <a:srgbClr val="000000"/>
                </a:solidFill>
                <a:latin typeface="Times New Roman" pitchFamily="18" charset="0"/>
                <a:ea typeface="+mn-ea"/>
                <a:cs typeface="+mn-cs"/>
              </a:rPr>
              <a:t> </a:t>
            </a:r>
            <a:r>
              <a:rPr lang="en-US" altLang="ko-KR" sz="1400" b="1" dirty="0">
                <a:solidFill>
                  <a:srgbClr val="000000"/>
                </a:solidFill>
                <a:latin typeface="Times New Roman" pitchFamily="18" charset="0"/>
                <a:ea typeface="+mn-ea"/>
                <a:cs typeface="+mn-cs"/>
              </a:rPr>
              <a:t>Ramada</a:t>
            </a:r>
            <a:r>
              <a:rPr lang="ko-KR" altLang="en-US" sz="1400" b="1" dirty="0">
                <a:solidFill>
                  <a:srgbClr val="000000"/>
                </a:solidFill>
                <a:latin typeface="Times New Roman" pitchFamily="18" charset="0"/>
                <a:ea typeface="+mn-ea"/>
                <a:cs typeface="+mn-cs"/>
              </a:rPr>
              <a:t> </a:t>
            </a:r>
            <a:r>
              <a:rPr lang="en-US" altLang="ko-KR" sz="1400" b="1" dirty="0">
                <a:solidFill>
                  <a:srgbClr val="000000"/>
                </a:solidFill>
                <a:latin typeface="Times New Roman" pitchFamily="18" charset="0"/>
                <a:ea typeface="+mn-ea"/>
                <a:cs typeface="+mn-cs"/>
              </a:rPr>
              <a:t>Plaza</a:t>
            </a:r>
            <a:r>
              <a:rPr lang="ko-KR" altLang="en-US" sz="1400" b="1" dirty="0">
                <a:solidFill>
                  <a:srgbClr val="000000"/>
                </a:solidFill>
                <a:latin typeface="Times New Roman" pitchFamily="18" charset="0"/>
                <a:ea typeface="+mn-ea"/>
                <a:cs typeface="+mn-cs"/>
              </a:rPr>
              <a:t> </a:t>
            </a:r>
            <a:r>
              <a:rPr lang="en-US" altLang="ko-KR" sz="1400" b="1" dirty="0" err="1">
                <a:solidFill>
                  <a:srgbClr val="000000"/>
                </a:solidFill>
                <a:latin typeface="Times New Roman" pitchFamily="18" charset="0"/>
                <a:ea typeface="+mn-ea"/>
                <a:cs typeface="+mn-cs"/>
              </a:rPr>
              <a:t>Jeju</a:t>
            </a:r>
            <a:r>
              <a:rPr lang="ko-KR" altLang="en-US" sz="1400" b="1" dirty="0">
                <a:solidFill>
                  <a:srgbClr val="000000"/>
                </a:solidFill>
                <a:latin typeface="Times New Roman" pitchFamily="18" charset="0"/>
                <a:ea typeface="+mn-ea"/>
                <a:cs typeface="+mn-cs"/>
              </a:rPr>
              <a:t> </a:t>
            </a:r>
            <a:r>
              <a:rPr lang="en-US" altLang="ko-KR" sz="1400" b="1" dirty="0">
                <a:solidFill>
                  <a:srgbClr val="000000"/>
                </a:solidFill>
                <a:latin typeface="Times New Roman" pitchFamily="18" charset="0"/>
                <a:ea typeface="+mn-ea"/>
                <a:cs typeface="+mn-cs"/>
              </a:rPr>
              <a:t>Hotel</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Contact to Video </a:t>
            </a:r>
            <a:r>
              <a:rPr lang="en-US" altLang="ko-KR" sz="1400" b="1" dirty="0">
                <a:solidFill>
                  <a:srgbClr val="000000"/>
                </a:solidFill>
                <a:latin typeface="Times New Roman" panose="02020603050405020304" pitchFamily="18" charset="0"/>
                <a:ea typeface="+mn-ea"/>
                <a:cs typeface="Times New Roman" panose="02020603050405020304" pitchFamily="18" charset="0"/>
              </a:rPr>
              <a:t>Conference: </a:t>
            </a:r>
            <a:r>
              <a:rPr lang="en-US" altLang="ko-KR" sz="1400" b="1" dirty="0">
                <a:solidFill>
                  <a:srgbClr val="000000"/>
                </a:solidFill>
                <a:latin typeface="Times New Roman" panose="02020603050405020304" pitchFamily="18" charset="0"/>
                <a:ea typeface="+mn-ea"/>
                <a:cs typeface="Times New Roman" panose="02020603050405020304" pitchFamily="18" charset="0"/>
                <a:hlinkClick r:id="rId2"/>
              </a:rPr>
              <a:t>https://zoom.us/j/94431559385?pwd=Vk1iNGFRT0hPcVpORHJtVFE4WUgwZz09</a:t>
            </a:r>
            <a:r>
              <a:rPr lang="en-US" altLang="ko-KR" sz="1400" b="1" dirty="0">
                <a:solidFill>
                  <a:srgbClr val="000000"/>
                </a:solidFill>
                <a:latin typeface="Times New Roman" panose="02020603050405020304" pitchFamily="18" charset="0"/>
                <a:ea typeface="+mn-ea"/>
                <a:cs typeface="Times New Roman" panose="02020603050405020304" pitchFamily="18" charset="0"/>
              </a:rPr>
              <a:t> </a:t>
            </a:r>
          </a:p>
        </p:txBody>
      </p:sp>
      <p:graphicFrame>
        <p:nvGraphicFramePr>
          <p:cNvPr id="7" name="표 6">
            <a:extLst>
              <a:ext uri="{FF2B5EF4-FFF2-40B4-BE49-F238E27FC236}">
                <a16:creationId xmlns:a16="http://schemas.microsoft.com/office/drawing/2014/main" id="{9BDDD0F2-9893-42D1-8E23-6F25A76A46EE}"/>
              </a:ext>
            </a:extLst>
          </p:cNvPr>
          <p:cNvGraphicFramePr>
            <a:graphicFrameLocks noGrp="1"/>
          </p:cNvGraphicFramePr>
          <p:nvPr>
            <p:extLst>
              <p:ext uri="{D42A27DB-BD31-4B8C-83A1-F6EECF244321}">
                <p14:modId xmlns:p14="http://schemas.microsoft.com/office/powerpoint/2010/main" val="1672350427"/>
              </p:ext>
            </p:extLst>
          </p:nvPr>
        </p:nvGraphicFramePr>
        <p:xfrm>
          <a:off x="380999" y="977677"/>
          <a:ext cx="8382000" cy="3985172"/>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464354">
                  <a:extLst>
                    <a:ext uri="{9D8B030D-6E8A-4147-A177-3AD203B41FA5}">
                      <a16:colId xmlns:a16="http://schemas.microsoft.com/office/drawing/2014/main" val="1987718144"/>
                    </a:ext>
                  </a:extLst>
                </a:gridCol>
                <a:gridCol w="1464354">
                  <a:extLst>
                    <a:ext uri="{9D8B030D-6E8A-4147-A177-3AD203B41FA5}">
                      <a16:colId xmlns:a16="http://schemas.microsoft.com/office/drawing/2014/main" val="1701110979"/>
                    </a:ext>
                  </a:extLst>
                </a:gridCol>
                <a:gridCol w="1464354">
                  <a:extLst>
                    <a:ext uri="{9D8B030D-6E8A-4147-A177-3AD203B41FA5}">
                      <a16:colId xmlns:a16="http://schemas.microsoft.com/office/drawing/2014/main" val="2964742883"/>
                    </a:ext>
                  </a:extLst>
                </a:gridCol>
                <a:gridCol w="1464354">
                  <a:extLst>
                    <a:ext uri="{9D8B030D-6E8A-4147-A177-3AD203B41FA5}">
                      <a16:colId xmlns:a16="http://schemas.microsoft.com/office/drawing/2014/main" val="679344801"/>
                    </a:ext>
                  </a:extLst>
                </a:gridCol>
                <a:gridCol w="1464354">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February</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1</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4</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202</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2</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15, 2022</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16, 2022</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17, 2022</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18, 2022</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84287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Draft Review &amp; Writing)</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2888.5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84287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2888.6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84287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2888.5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 </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TGs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4287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2888.6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WG Closing Plenary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5DECCC13-A1F1-4723-AFDA-919A3C2CBB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5073" y="917309"/>
            <a:ext cx="3981727" cy="4452937"/>
          </a:xfrm>
          <a:prstGeom prst="rect">
            <a:avLst/>
          </a:prstGeom>
        </p:spPr>
      </p:pic>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4419600" cy="2777620"/>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https://imat.ieee.org/attendance</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
        <p:nvSpPr>
          <p:cNvPr id="10" name="직사각형 9">
            <a:extLst>
              <a:ext uri="{FF2B5EF4-FFF2-40B4-BE49-F238E27FC236}">
                <a16:creationId xmlns:a16="http://schemas.microsoft.com/office/drawing/2014/main" id="{8C9886D4-55D8-4A29-A380-3F20F342EE08}"/>
              </a:ext>
            </a:extLst>
          </p:cNvPr>
          <p:cNvSpPr/>
          <p:nvPr/>
        </p:nvSpPr>
        <p:spPr>
          <a:xfrm>
            <a:off x="4784250" y="4443534"/>
            <a:ext cx="3750150" cy="1785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2888 WG timeslots: 20</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10 timeslots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pic>
        <p:nvPicPr>
          <p:cNvPr id="7" name="그림 6">
            <a:extLst>
              <a:ext uri="{FF2B5EF4-FFF2-40B4-BE49-F238E27FC236}">
                <a16:creationId xmlns:a16="http://schemas.microsoft.com/office/drawing/2014/main" id="{00B55D51-5EB2-4988-A8B6-3713E59A40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2709763"/>
            <a:ext cx="4876800" cy="3373426"/>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95300" y="1066800"/>
            <a:ext cx="81534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2888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2888-</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a:t>
            </a:r>
            <a:r>
              <a:rPr lang="en-US" altLang="ko-KR" sz="2400" dirty="0">
                <a:latin typeface="Times New Roman" panose="02020603050405020304" pitchFamily="18" charset="0"/>
                <a:cs typeface="Times New Roman" panose="02020603050405020304" pitchFamily="18" charset="0"/>
              </a:rPr>
              <a:t>42</a:t>
            </a:r>
            <a:r>
              <a:rPr lang="en-US" sz="2400" dirty="0">
                <a:latin typeface="Times New Roman" panose="02020603050405020304" pitchFamily="18" charset="0"/>
                <a:cs typeface="Times New Roman" panose="02020603050405020304" pitchFamily="18" charset="0"/>
              </a:rPr>
              <a:t>-00-0000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Missing 3 out of last 4 meetings may result in loss of voting rights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 (ref. 4.3.2 WG P&amp;P)</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
        <p:nvSpPr>
          <p:cNvPr id="9" name="Rectangle 2">
            <a:extLst>
              <a:ext uri="{FF2B5EF4-FFF2-40B4-BE49-F238E27FC236}">
                <a16:creationId xmlns:a16="http://schemas.microsoft.com/office/drawing/2014/main" id="{C92F5E1B-BC08-4D75-A20A-513F081A09D2}"/>
              </a:ext>
            </a:extLst>
          </p:cNvPr>
          <p:cNvSpPr>
            <a:spLocks noGrp="1" noChangeArrowheads="1"/>
          </p:cNvSpPr>
          <p:nvPr>
            <p:ph type="title"/>
          </p:nvPr>
        </p:nvSpPr>
        <p:spPr>
          <a:xfrm>
            <a:off x="457200" y="153011"/>
            <a:ext cx="7772400" cy="609600"/>
          </a:xfrm>
        </p:spPr>
        <p:txBody>
          <a:bodyPr/>
          <a:lstStyle/>
          <a:p>
            <a:r>
              <a:rPr lang="en-US" dirty="0">
                <a:latin typeface="Arial" charset="0"/>
              </a:rPr>
              <a:t>Voting Membership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a:t>
            </a:r>
            <a:r>
              <a:rPr lang="en-US" altLang="ko-KR" sz="2000" kern="0" dirty="0">
                <a:latin typeface="Times New Roman" panose="02020603050405020304" pitchFamily="18" charset="0"/>
                <a:cs typeface="Times New Roman" panose="02020603050405020304" pitchFamily="18" charset="0"/>
              </a:rPr>
              <a:t> </a:t>
            </a:r>
            <a:r>
              <a:rPr lang="en-US" altLang="ko-KR" sz="2000" kern="0" dirty="0">
                <a:latin typeface="Times New Roman" panose="02020603050405020304" pitchFamily="18" charset="0"/>
                <a:cs typeface="Times New Roman" panose="02020603050405020304" pitchFamily="18" charset="0"/>
                <a:hlinkClick r:id="rId2"/>
              </a:rPr>
              <a:t>https://mentor.ieee.org/2888/documents</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WG Voting Member only: </a:t>
            </a:r>
            <a:r>
              <a:rPr lang="en-US" altLang="ko-KR" sz="2000" kern="0" dirty="0">
                <a:latin typeface="Times New Roman" panose="02020603050405020304" pitchFamily="18" charset="0"/>
                <a:cs typeface="Times New Roman" panose="02020603050405020304" pitchFamily="18" charset="0"/>
                <a:hlinkClick r:id="rId3"/>
              </a:rPr>
              <a:t>https://ieee-sa.imeetcentral.com/2888-wg/</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break: 10:30am – 11:00am</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break: 3:00pm – 3:30pm</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Time: 5:00pm –6:30pm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2888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2888 WG Chair is allowed to give verbal statements/interviews to the media on behalf of the IEEE 2888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2888-22-0003-00-0000-Session #9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6929</TotalTime>
  <Words>2509</Words>
  <Application>Microsoft Office PowerPoint</Application>
  <PresentationFormat>화면 슬라이드 쇼(4:3)</PresentationFormat>
  <Paragraphs>365</Paragraphs>
  <Slides>23</Slides>
  <Notes>3</Notes>
  <HiddenSlides>0</HiddenSlides>
  <MMClips>0</MMClips>
  <ScaleCrop>false</ScaleCrop>
  <HeadingPairs>
    <vt:vector size="6" baseType="variant">
      <vt:variant>
        <vt:lpstr>사용한 글꼴</vt:lpstr>
      </vt:variant>
      <vt:variant>
        <vt:i4>9</vt:i4>
      </vt:variant>
      <vt:variant>
        <vt:lpstr>테마</vt:lpstr>
      </vt:variant>
      <vt:variant>
        <vt:i4>3</vt:i4>
      </vt:variant>
      <vt:variant>
        <vt:lpstr>슬라이드 제목</vt:lpstr>
      </vt:variant>
      <vt:variant>
        <vt:i4>23</vt:i4>
      </vt:variant>
    </vt:vector>
  </HeadingPairs>
  <TitlesOfParts>
    <vt:vector size="35" baseType="lpstr">
      <vt:lpstr>Monotype Sorts</vt:lpstr>
      <vt:lpstr>Montserrat-Bold</vt: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2888 Interfacing Cyber and Physical World Working Group Kyoungro Yoon, yoonk@konkuk.ac.kr</vt:lpstr>
      <vt:lpstr>Session Time and Location</vt:lpstr>
      <vt:lpstr>Attendance</vt:lpstr>
      <vt:lpstr>Attendance</vt:lpstr>
      <vt:lpstr>Voting Membership</vt:lpstr>
      <vt:lpstr>Miscellaneous Meeting Logistics</vt:lpstr>
      <vt:lpstr>Registration and Media Recording</vt:lpstr>
      <vt:lpstr>Membership &amp; Anti-Trust</vt:lpstr>
      <vt:lpstr>Participants have a duty to inform the IEEE</vt:lpstr>
      <vt:lpstr>Ways to inform IEEE</vt:lpstr>
      <vt:lpstr>Other guidelines for IEEE WG meetings</vt:lpstr>
      <vt:lpstr>Patent-related information</vt:lpstr>
      <vt:lpstr>IEEE SA COPYRIGHT POLICY</vt:lpstr>
      <vt:lpstr>IEEE SA COPYRIGHT POLICY</vt:lpstr>
      <vt:lpstr>Copyright</vt:lpstr>
      <vt:lpstr>Objectives for the February Meeting</vt:lpstr>
      <vt:lpstr>Development Timeline for IEEE 2888.1</vt:lpstr>
      <vt:lpstr>Development Timeline for IEEE 2888.2/3/4</vt:lpstr>
      <vt:lpstr>Future Sessions – 2022</vt:lpstr>
      <vt:lpstr>Future Sessions – 2023</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Peter Jeong</dc:creator>
  <cp:lastModifiedBy>Jeong Sangkwon</cp:lastModifiedBy>
  <cp:revision>304</cp:revision>
  <dcterms:created xsi:type="dcterms:W3CDTF">2014-10-13T13:02:20Z</dcterms:created>
  <dcterms:modified xsi:type="dcterms:W3CDTF">2022-02-12T16:37:22Z</dcterms:modified>
</cp:coreProperties>
</file>