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12" r:id="rId3"/>
  </p:sldMasterIdLst>
  <p:notesMasterIdLst>
    <p:notesMasterId r:id="rId16"/>
  </p:notesMasterIdLst>
  <p:handoutMasterIdLst>
    <p:handoutMasterId r:id="rId17"/>
  </p:handoutMasterIdLst>
  <p:sldIdLst>
    <p:sldId id="325" r:id="rId4"/>
    <p:sldId id="365" r:id="rId5"/>
    <p:sldId id="366" r:id="rId6"/>
    <p:sldId id="328" r:id="rId7"/>
    <p:sldId id="367" r:id="rId8"/>
    <p:sldId id="368" r:id="rId9"/>
    <p:sldId id="369" r:id="rId10"/>
    <p:sldId id="370" r:id="rId11"/>
    <p:sldId id="372" r:id="rId12"/>
    <p:sldId id="371" r:id="rId13"/>
    <p:sldId id="352" r:id="rId14"/>
    <p:sldId id="356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  <a:srgbClr val="FDC82F"/>
    <a:srgbClr val="009FDA"/>
    <a:srgbClr val="001FA1"/>
    <a:srgbClr val="0066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82"/>
    <p:restoredTop sz="94669"/>
  </p:normalViewPr>
  <p:slideViewPr>
    <p:cSldViewPr>
      <p:cViewPr varScale="1">
        <p:scale>
          <a:sx n="105" d="100"/>
          <a:sy n="105" d="100"/>
        </p:scale>
        <p:origin x="154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2888-21-0051-00-0001-Session #7 2888.1 TG Meeting Summary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2888-21-0051-00-0001-Session #7 2888.1 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2888-21-0051-00-0001-Session #7 2888.1 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2888-21-0051-00-0001-Session #7 2888.1 TG Meeting Summary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pic>
        <p:nvPicPr>
          <p:cNvPr id="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5562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2888-21-0051-00-0001-Session #7 2888.1 TG Meeting Summary</a:t>
            </a:r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2888-21-0051-00-0001-Session #7 2888.1 TG Meeting Summary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2888-21-0051-00-0001-Session #7 2888.1 TG Meeting Summary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2888-21-0051-00-0001-Session #7 2888.1 TG Meeting Summary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5532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2888-21-0051-00-0001-Session #7 2888.1 TG Meeting Summary</a:t>
            </a:r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2888-21-0051-00-0001-Session #7 2888.1 TG Meeting Summary</a:t>
            </a:r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2888-21-0051-00-0001-Session #7 2888.1 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2888-21-0051-00-0001-Session #7 2888.1 TG Meeting Summary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2888-21-0051-00-0001-Session #7 2888.1 TG Meeting Summary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2888-21-0051-00-0001-Session #7 2888.1 TG Meeting Summary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2888-21-0051-00-0001-Session #7 2888.1 TG Meeting Summary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11760" y="992640"/>
            <a:ext cx="8520120" cy="2736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464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11908298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2888-21-0051-00-0001-Session #7 2888.1 TG Meeting Summary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2888-21-0051-00-0001-Session #7 2888.1 TG Meeting Summary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DE1CE7A8-BA9E-4DCB-BE1F-6785074DEFE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2888-21-0051-00-0001-Session #7 2888.1 TG Meeting Summary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2888-21-0051-00-0001-Session #7 2888.1 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2888-21-0051-00-0001-Session #7 2888.1 TG Meeting Summary</a:t>
            </a:r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2888-21-0051-00-0001-Session #7 2888.1 TG Meeting Summary</a:t>
            </a:r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2888-21-0051-00-0001-Session #7 2888.1 TG Meeting Summary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2F1DA4E6-C195-4C7B-B23E-D01A6A5A25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2888-21-0051-00-0001-Session #7 2888.1 TG Meeting Summary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ECA362BF-C9A2-4FB6-8BDC-F051490F3D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2888-21-0051-00-0001-Session #7 2888.1 TG Meeting Summary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714E5D77-DD01-4493-BAD3-ADD6993D131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2888-21-0051-00-0001-Session #7 2888.1 TG Meeting Summary</a:t>
            </a:r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2888-21-0051-00-0001-Session #7 2888.1 TG Meeting Summary</a:t>
            </a:r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2888-21-0051-00-0001-Session #7 2888.1 TG Meeting Summary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2888-21-0051-00-0001-Session #7 2888.1 TG Meeting Summary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2888-21-0051-00-0001-Session #7 2888.1 TG Meeting Summary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2888-21-0051-00-0001-Session #7 2888.1 TG Meeting Summary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2888-21-0051-00-0001-Session #7 2888.1 TG Meeting Summary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2888-21-0051-00-0001-Session #7 2888.1 TG Meeting Summary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2888-21-0051-00-0001-Session #7 2888.1 TG Meeting Summary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2888-21-0051-00-0001-Session #7 2888.1 TG Meeting Summary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6.png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2888-21-0051-00-0001-Session #7 2888.1 TG Meeting Summary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4958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2888-21-0051-00-0001-Session #7 2888.1 TG Meeting Summary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3" descr="IEEE_SA_Bar_Graphic_long_rgb">
            <a:extLst>
              <a:ext uri="{FF2B5EF4-FFF2-40B4-BE49-F238E27FC236}">
                <a16:creationId xmlns:a16="http://schemas.microsoft.com/office/drawing/2014/main" id="{75C9D90F-5989-45BC-97CE-2CCBD1CED4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-23019" y="6154783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4" descr="IEEE_white">
            <a:extLst>
              <a:ext uri="{FF2B5EF4-FFF2-40B4-BE49-F238E27FC236}">
                <a16:creationId xmlns:a16="http://schemas.microsoft.com/office/drawing/2014/main" id="{D017F24A-097C-497D-B202-3F04A05189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7977981" y="6230983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 descr="텍스트이(가) 표시된 사진&#10;&#10;자동 생성된 설명">
            <a:extLst>
              <a:ext uri="{FF2B5EF4-FFF2-40B4-BE49-F238E27FC236}">
                <a16:creationId xmlns:a16="http://schemas.microsoft.com/office/drawing/2014/main" id="{307420E3-BB23-4783-8371-99B1CFCF9A2E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0105" y="131915"/>
            <a:ext cx="690835" cy="644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  <p:sldLayoutId id="2147483926" r:id="rId13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 dirty="0"/>
              <a:t>2888-21-0019-00-0001-Session #7 2888.1 TG Meeting Summary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381000" y="2512416"/>
            <a:ext cx="5638800" cy="828675"/>
          </a:xfrm>
        </p:spPr>
        <p:txBody>
          <a:bodyPr/>
          <a:lstStyle/>
          <a:p>
            <a:pPr fontAlgn="auto">
              <a:spcAft>
                <a:spcPts val="0"/>
              </a:spcAft>
            </a:pPr>
            <a:r>
              <a:rPr lang="en-US" altLang="ko-KR" dirty="0"/>
              <a:t>[Sang-Kyun Kim/ </a:t>
            </a:r>
            <a:r>
              <a:rPr lang="en-US" altLang="ko-KR" dirty="0" err="1"/>
              <a:t>Myongji</a:t>
            </a:r>
            <a:r>
              <a:rPr lang="en-US" altLang="ko-KR" dirty="0"/>
              <a:t> University]</a:t>
            </a:r>
          </a:p>
        </p:txBody>
      </p:sp>
      <p:sp>
        <p:nvSpPr>
          <p:cNvPr id="9" name="Subtitle 1">
            <a:extLst>
              <a:ext uri="{FF2B5EF4-FFF2-40B4-BE49-F238E27FC236}">
                <a16:creationId xmlns:a16="http://schemas.microsoft.com/office/drawing/2014/main" id="{98B3D6B9-2DE8-4712-A99E-85AB2CE2F8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1588491"/>
            <a:ext cx="7924800" cy="923925"/>
          </a:xfrm>
        </p:spPr>
        <p:txBody>
          <a:bodyPr anchor="ctr"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ko-KR" dirty="0">
                <a:solidFill>
                  <a:schemeClr val="bg1"/>
                </a:solidFill>
                <a:latin typeface="+mj-ea"/>
                <a:ea typeface="+mj-ea"/>
              </a:rPr>
              <a:t>[</a:t>
            </a:r>
            <a:r>
              <a:rPr lang="en-US" altLang="ko-KR">
                <a:solidFill>
                  <a:schemeClr val="bg1"/>
                </a:solidFill>
                <a:latin typeface="+mj-ea"/>
                <a:ea typeface="+mj-ea"/>
              </a:rPr>
              <a:t>Session #8 2888.1 </a:t>
            </a:r>
            <a:r>
              <a:rPr lang="en-US" altLang="ko-KR" dirty="0">
                <a:solidFill>
                  <a:schemeClr val="bg1"/>
                </a:solidFill>
                <a:latin typeface="+mj-ea"/>
                <a:ea typeface="+mj-ea"/>
              </a:rPr>
              <a:t>TG Meeting Summary]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>
            <a:normAutofit/>
          </a:bodyPr>
          <a:lstStyle/>
          <a:p>
            <a:r>
              <a:rPr lang="en-US" altLang="ko-KR" sz="2800" b="1">
                <a:solidFill>
                  <a:srgbClr val="44546A"/>
                </a:solidFill>
                <a:latin typeface="+mj-ea"/>
              </a:rPr>
              <a:t>3</a:t>
            </a:r>
            <a:r>
              <a:rPr lang="en-US" altLang="ko-KR" baseline="30000">
                <a:solidFill>
                  <a:srgbClr val="44546A"/>
                </a:solidFill>
                <a:latin typeface="+mj-ea"/>
              </a:rPr>
              <a:t>rd</a:t>
            </a:r>
            <a:r>
              <a:rPr lang="en-US" altLang="ko-KR" sz="2800" b="1">
                <a:solidFill>
                  <a:srgbClr val="44546A"/>
                </a:solidFill>
                <a:latin typeface="+mj-ea"/>
              </a:rPr>
              <a:t> Day AM2</a:t>
            </a:r>
            <a:endParaRPr lang="ko-KR" altLang="en-US" sz="2800" b="1" dirty="0">
              <a:solidFill>
                <a:srgbClr val="44546A"/>
              </a:solidFill>
              <a:latin typeface="+mj-ea"/>
            </a:endParaRPr>
          </a:p>
        </p:txBody>
      </p:sp>
      <p:sp>
        <p:nvSpPr>
          <p:cNvPr id="10" name="내용 개체 틀 2">
            <a:extLst>
              <a:ext uri="{FF2B5EF4-FFF2-40B4-BE49-F238E27FC236}">
                <a16:creationId xmlns:a16="http://schemas.microsoft.com/office/drawing/2014/main" id="{40BF0AF2-3654-46DA-81D4-FAE294FBBF27}"/>
              </a:ext>
            </a:extLst>
          </p:cNvPr>
          <p:cNvSpPr txBox="1">
            <a:spLocks/>
          </p:cNvSpPr>
          <p:nvPr/>
        </p:nvSpPr>
        <p:spPr>
          <a:xfrm>
            <a:off x="457200" y="1219200"/>
            <a:ext cx="8229600" cy="47053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altLang="ko-KR" sz="240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Wednesday, October 20</a:t>
            </a:r>
            <a:r>
              <a:rPr lang="en-US" altLang="ko-KR" sz="2400" baseline="3000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th</a:t>
            </a: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, 2021</a:t>
            </a:r>
            <a:r>
              <a:rPr lang="en-US" altLang="ko-KR" sz="240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, 11:00am~12:30am</a:t>
            </a:r>
            <a:endParaRPr lang="en-US" altLang="ja-JP" sz="12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100">
                <a:latin typeface="Arial" panose="020B0604020202020204" pitchFamily="34" charset="0"/>
                <a:cs typeface="Arial" panose="020B0604020202020204" pitchFamily="34" charset="0"/>
              </a:rPr>
              <a:t>2888-21-0074-01-0001-semantics-of-unittypes-for-environment-related-sensors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>
                <a:latin typeface="Arial" panose="020B0604020202020204" pitchFamily="34" charset="0"/>
                <a:cs typeface="Arial" panose="020B0604020202020204" pitchFamily="34" charset="0"/>
              </a:rPr>
              <a:t>Presented by Tai-Gil Kwon </a:t>
            </a: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100">
                <a:latin typeface="Arial" panose="020B0604020202020204" pitchFamily="34" charset="0"/>
                <a:cs typeface="Arial" panose="020B0604020202020204" pitchFamily="34" charset="0"/>
              </a:rPr>
              <a:t>2888-21-0078-01-0001-data-formats-for-additional-environment-related-sensors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>
                <a:latin typeface="Arial" panose="020B0604020202020204" pitchFamily="34" charset="0"/>
                <a:cs typeface="Arial" panose="020B0604020202020204" pitchFamily="34" charset="0"/>
              </a:rPr>
              <a:t>Presented by Tai-Gil Kwon</a:t>
            </a: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100">
                <a:latin typeface="Arial" panose="020B0604020202020204" pitchFamily="34" charset="0"/>
                <a:cs typeface="Arial" panose="020B0604020202020204" pitchFamily="34" charset="0"/>
              </a:rPr>
              <a:t>2888-21-0079-01-0001-syntax-and-semantics-of-environment-related-sensor-capabilities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>
                <a:latin typeface="Arial" panose="020B0604020202020204" pitchFamily="34" charset="0"/>
                <a:cs typeface="Arial" panose="020B0604020202020204" pitchFamily="34" charset="0"/>
              </a:rPr>
              <a:t>Presented by Tai-Gil Kwon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endParaRPr lang="en-US" altLang="ko-KR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6100" lvl="1" indent="0" fontAlgn="auto">
              <a:lnSpc>
                <a:spcPct val="130000"/>
              </a:lnSpc>
              <a:spcAft>
                <a:spcPts val="0"/>
              </a:spcAft>
              <a:buNone/>
              <a:defRPr/>
            </a:pPr>
            <a:endParaRPr lang="en-GB" altLang="ko-K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슬라이드 번호 개체 틀 14">
            <a:extLst>
              <a:ext uri="{FF2B5EF4-FFF2-40B4-BE49-F238E27FC236}">
                <a16:creationId xmlns:a16="http://schemas.microsoft.com/office/drawing/2014/main" id="{BC74A975-9AB9-4853-9FD2-221E01B08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9</a:t>
            </a:fld>
            <a:endParaRPr lang="en-US">
              <a:latin typeface="Myriad Pro" charset="0"/>
            </a:endParaRPr>
          </a:p>
        </p:txBody>
      </p:sp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E51D38EF-E3E8-4A7C-8D77-7C1299345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5562600" cy="247650"/>
          </a:xfrm>
        </p:spPr>
        <p:txBody>
          <a:bodyPr/>
          <a:lstStyle/>
          <a:p>
            <a:pPr>
              <a:defRPr/>
            </a:pPr>
            <a:r>
              <a:rPr lang="en-US"/>
              <a:t>2888-21-0094-00-0001-Session #8 </a:t>
            </a:r>
            <a:r>
              <a:rPr lang="en-US" dirty="0"/>
              <a:t>2888.1 TG Meeting Summary</a:t>
            </a:r>
          </a:p>
        </p:txBody>
      </p:sp>
    </p:spTree>
    <p:extLst>
      <p:ext uri="{BB962C8B-B14F-4D97-AF65-F5344CB8AC3E}">
        <p14:creationId xmlns:p14="http://schemas.microsoft.com/office/powerpoint/2010/main" val="19822184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2"/>
          <p:cNvSpPr>
            <a:spLocks noGrp="1"/>
          </p:cNvSpPr>
          <p:nvPr>
            <p:ph type="title"/>
          </p:nvPr>
        </p:nvSpPr>
        <p:spPr>
          <a:xfrm>
            <a:off x="431514" y="208535"/>
            <a:ext cx="8306657" cy="674592"/>
          </a:xfrm>
        </p:spPr>
        <p:txBody>
          <a:bodyPr>
            <a:noAutofit/>
          </a:bodyPr>
          <a:lstStyle/>
          <a:p>
            <a:pPr defTabSz="685800"/>
            <a:r>
              <a:rPr lang="en-US" altLang="ko-KR" sz="2800" b="1" dirty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  <a:t>Next Agenda</a:t>
            </a:r>
            <a:endParaRPr lang="ko-KR" altLang="en-US" sz="2800" b="1" dirty="0">
              <a:solidFill>
                <a:schemeClr val="tx2"/>
              </a:solidFill>
              <a:latin typeface="+mj-ea"/>
              <a:cs typeface="ＭＳ Ｐゴシック" pitchFamily="-84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00050" y="1066800"/>
            <a:ext cx="8343900" cy="4495800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the overall working draft of 2888.1 and prepare for the letter ballot </a:t>
            </a: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Request 1 slot for input contributions and 3 slots for working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draft inspection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4F80D406-533E-4397-A889-575CEAAE2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10</a:t>
            </a:fld>
            <a:endParaRPr lang="en-US">
              <a:latin typeface="Myriad Pro" charset="0"/>
            </a:endParaRPr>
          </a:p>
        </p:txBody>
      </p:sp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7BBA3193-E912-4D91-92A0-78F800870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5562600" cy="247650"/>
          </a:xfrm>
        </p:spPr>
        <p:txBody>
          <a:bodyPr/>
          <a:lstStyle/>
          <a:p>
            <a:pPr>
              <a:defRPr/>
            </a:pPr>
            <a:r>
              <a:rPr lang="en-US"/>
              <a:t>2888-21-0094-00-0001-Session #8 </a:t>
            </a:r>
            <a:r>
              <a:rPr lang="en-US" dirty="0"/>
              <a:t>2888.1 TG Meeting Summary</a:t>
            </a:r>
          </a:p>
        </p:txBody>
      </p:sp>
    </p:spTree>
    <p:extLst>
      <p:ext uri="{BB962C8B-B14F-4D97-AF65-F5344CB8AC3E}">
        <p14:creationId xmlns:p14="http://schemas.microsoft.com/office/powerpoint/2010/main" val="6867740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1</a:t>
            </a:fld>
            <a:endParaRPr lang="en-US" sz="140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1F794A5E-6104-49B4-AD06-43B230F2F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5562600" cy="247650"/>
          </a:xfrm>
        </p:spPr>
        <p:txBody>
          <a:bodyPr/>
          <a:lstStyle/>
          <a:p>
            <a:pPr>
              <a:defRPr/>
            </a:pPr>
            <a:r>
              <a:rPr lang="en-US"/>
              <a:t>2888-21-0094-00-0001-Session #8 </a:t>
            </a:r>
            <a:r>
              <a:rPr lang="en-US" dirty="0"/>
              <a:t>2888.1 TG Meeting Summary</a:t>
            </a:r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043542"/>
              </p:ext>
            </p:extLst>
          </p:nvPr>
        </p:nvGraphicFramePr>
        <p:xfrm>
          <a:off x="228600" y="1215867"/>
          <a:ext cx="8686800" cy="4640342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Session #8 </a:t>
                      </a:r>
                      <a:r>
                        <a:rPr kumimoji="0" lang="en-US" sz="2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2888.1 TG Meeting Summary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</a:t>
                      </a:r>
                      <a:r>
                        <a:rPr kumimoji="0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1</a:t>
                      </a: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-</a:t>
                      </a:r>
                      <a:r>
                        <a:rPr kumimoji="0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10</a:t>
                      </a: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-</a:t>
                      </a:r>
                      <a:r>
                        <a:rPr kumimoji="0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21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 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Sang-Kyun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Myongji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University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+82 10 6406 8163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goldmunt@gmail.com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ore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Min Hyuk Jeong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ore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Myongji</a:t>
                      </a:r>
                      <a:r>
                        <a:rPr kumimoji="0" lang="en-GB" altLang="ko-Kore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University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ore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+82 10 3248 4909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ore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jmh8900@gmail.com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1400576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582311"/>
                  </a:ext>
                </a:extLst>
              </a:tr>
            </a:tbl>
          </a:graphicData>
        </a:graphic>
      </p:graphicFrame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0" hangingPunct="0"/>
            <a:r>
              <a:rPr lang="en-GB" altLang="ko-KR" sz="1800" dirty="0"/>
              <a:t>IEEE 2888</a:t>
            </a:r>
            <a:br>
              <a:rPr lang="en-GB" altLang="ko-KR" sz="1800" dirty="0"/>
            </a:br>
            <a:r>
              <a:rPr lang="en-US" altLang="ko-KR" sz="1800" dirty="0"/>
              <a:t>Interfacing Cyber and Physical World Working Group</a:t>
            </a:r>
            <a:br>
              <a:rPr lang="en-US" altLang="ko-KR" sz="1800" dirty="0"/>
            </a:br>
            <a:r>
              <a:rPr lang="en-US" altLang="ko-KR" sz="1800" dirty="0" err="1"/>
              <a:t>Kyoungro</a:t>
            </a:r>
            <a:r>
              <a:rPr lang="en-US" altLang="ko-KR" sz="1800" dirty="0"/>
              <a:t> Yoon, yoonk@konkuk.ac.kr</a:t>
            </a:r>
            <a:endParaRPr lang="ko-KR" altLang="en-US" sz="18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</a:t>
            </a:fld>
            <a:endParaRPr lang="en-US">
              <a:latin typeface="Myriad Pro" charset="0"/>
            </a:endParaRPr>
          </a:p>
        </p:txBody>
      </p:sp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A32F0504-F9A5-49FD-BCC4-FCCDA4487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5562600" cy="247650"/>
          </a:xfrm>
        </p:spPr>
        <p:txBody>
          <a:bodyPr/>
          <a:lstStyle/>
          <a:p>
            <a:pPr>
              <a:defRPr/>
            </a:pPr>
            <a:r>
              <a:rPr lang="en-US"/>
              <a:t>2888-21-0094-00-0001-Session #8 </a:t>
            </a:r>
            <a:r>
              <a:rPr lang="en-US" dirty="0"/>
              <a:t>2888.1 TG Meeting Summary</a:t>
            </a:r>
          </a:p>
        </p:txBody>
      </p:sp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</p:spPr>
        <p:txBody>
          <a:bodyPr>
            <a:normAutofit/>
          </a:bodyPr>
          <a:lstStyle/>
          <a:p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Session Time and Location</a:t>
            </a:r>
            <a:endParaRPr lang="ko-KR" altLang="en-US" sz="2800" b="1" dirty="0">
              <a:solidFill>
                <a:srgbClr val="44546A"/>
              </a:solidFill>
              <a:latin typeface="+mj-ea"/>
            </a:endParaRPr>
          </a:p>
        </p:txBody>
      </p:sp>
      <p:sp>
        <p:nvSpPr>
          <p:cNvPr id="8" name="Text Box 47">
            <a:extLst>
              <a:ext uri="{FF2B5EF4-FFF2-40B4-BE49-F238E27FC236}">
                <a16:creationId xmlns:a16="http://schemas.microsoft.com/office/drawing/2014/main" id="{373F28F7-06B9-488A-BDB7-7738A415A9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766" y="5295084"/>
            <a:ext cx="836203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Location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Millennium Hilton Hotel, Junior</a:t>
            </a:r>
            <a:r>
              <a:rPr lang="ko-KR" alt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Ballroom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Contact to Video </a:t>
            </a:r>
            <a:r>
              <a:rPr lang="en-US" altLang="ko-KR" sz="14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Conference: https://global.gotomeeting.com/join/508712013</a:t>
            </a: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9BDD832B-C0AF-414C-8670-E36975AF8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</a:t>
            </a:fld>
            <a:endParaRPr lang="en-US">
              <a:latin typeface="Myriad Pro" charset="0"/>
            </a:endParaRPr>
          </a:p>
        </p:txBody>
      </p:sp>
      <p:graphicFrame>
        <p:nvGraphicFramePr>
          <p:cNvPr id="11" name="표 10">
            <a:extLst>
              <a:ext uri="{FF2B5EF4-FFF2-40B4-BE49-F238E27FC236}">
                <a16:creationId xmlns:a16="http://schemas.microsoft.com/office/drawing/2014/main" id="{57C8A67B-3A41-49D0-9FBC-3338913EE3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4876489"/>
              </p:ext>
            </p:extLst>
          </p:nvPr>
        </p:nvGraphicFramePr>
        <p:xfrm>
          <a:off x="345281" y="942892"/>
          <a:ext cx="8382000" cy="4162508"/>
        </p:xfrm>
        <a:graphic>
          <a:graphicData uri="http://schemas.openxmlformats.org/drawingml/2006/table">
            <a:tbl>
              <a:tblPr firstRow="1" firstCol="1" bandRow="1"/>
              <a:tblGrid>
                <a:gridCol w="1060230">
                  <a:extLst>
                    <a:ext uri="{9D8B030D-6E8A-4147-A177-3AD203B41FA5}">
                      <a16:colId xmlns:a16="http://schemas.microsoft.com/office/drawing/2014/main" val="385184775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1987718144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1701110979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2964742883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679344801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1253518222"/>
                    </a:ext>
                  </a:extLst>
                </a:gridCol>
              </a:tblGrid>
              <a:tr h="613664">
                <a:tc>
                  <a:txBody>
                    <a:bodyPr/>
                    <a:lstStyle/>
                    <a:p>
                      <a:endParaRPr lang="ko-K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Monday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(October 18, 2021)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Tuesday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October 19,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Wednesday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October 20,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Thursday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October 21,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Friday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October 22,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0754"/>
                  </a:ext>
                </a:extLst>
              </a:tr>
              <a:tr h="6863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9:00-10:30a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Output Editing and Summary)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 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TGs Summary)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448669"/>
                  </a:ext>
                </a:extLst>
              </a:tr>
              <a:tr h="5979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11:00-12:30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2888.2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2888.2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Output Editing and Summary)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Closing Plenary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176381"/>
                  </a:ext>
                </a:extLst>
              </a:tr>
              <a:tr h="6951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1:30 – 3:00p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Open Plenary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2888.3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2888.2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2888.3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Output Editing and Summary)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80794"/>
                  </a:ext>
                </a:extLst>
              </a:tr>
              <a:tr h="5637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3:30 – 5:00p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2888.4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2888.4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2888.4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Output Editing and Summary)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532933"/>
                  </a:ext>
                </a:extLst>
              </a:tr>
              <a:tr h="584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PM 3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5:00 – 6:00p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 WG</a:t>
                      </a:r>
                      <a:r>
                        <a:rPr lang="ko-KR" altLang="en-US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(Status Report)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995030"/>
                  </a:ext>
                </a:extLst>
              </a:tr>
            </a:tbl>
          </a:graphicData>
        </a:graphic>
      </p:graphicFrame>
      <p:sp>
        <p:nvSpPr>
          <p:cNvPr id="9" name="바닥글 개체 틀 1">
            <a:extLst>
              <a:ext uri="{FF2B5EF4-FFF2-40B4-BE49-F238E27FC236}">
                <a16:creationId xmlns:a16="http://schemas.microsoft.com/office/drawing/2014/main" id="{7CB8E31A-1678-4B78-8BAE-6F3229BFC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5562600" cy="247650"/>
          </a:xfrm>
        </p:spPr>
        <p:txBody>
          <a:bodyPr/>
          <a:lstStyle/>
          <a:p>
            <a:pPr>
              <a:defRPr/>
            </a:pPr>
            <a:r>
              <a:rPr lang="en-US"/>
              <a:t>2888-21-0094-00-0001-Session #8 </a:t>
            </a:r>
            <a:r>
              <a:rPr lang="en-US" dirty="0"/>
              <a:t>2888.1 TG Meeting Summary</a:t>
            </a:r>
          </a:p>
        </p:txBody>
      </p:sp>
    </p:spTree>
    <p:extLst>
      <p:ext uri="{BB962C8B-B14F-4D97-AF65-F5344CB8AC3E}">
        <p14:creationId xmlns:p14="http://schemas.microsoft.com/office/powerpoint/2010/main" val="2736217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>
            <a:normAutofit/>
          </a:bodyPr>
          <a:lstStyle/>
          <a:p>
            <a:r>
              <a:rPr lang="en-US" altLang="ko-KR" sz="2800" b="1">
                <a:solidFill>
                  <a:srgbClr val="44546A"/>
                </a:solidFill>
                <a:latin typeface="+mj-ea"/>
              </a:rPr>
              <a:t>2</a:t>
            </a:r>
            <a:r>
              <a:rPr lang="en-US" altLang="ko-KR" sz="2800" b="1" baseline="30000">
                <a:solidFill>
                  <a:srgbClr val="44546A"/>
                </a:solidFill>
                <a:latin typeface="+mj-ea"/>
              </a:rPr>
              <a:t>nd</a:t>
            </a:r>
            <a:r>
              <a:rPr lang="en-US" altLang="ko-KR" sz="2800" b="1">
                <a:solidFill>
                  <a:srgbClr val="44546A"/>
                </a:solidFill>
                <a:latin typeface="+mj-ea"/>
              </a:rPr>
              <a:t> Day AM1</a:t>
            </a:r>
            <a:endParaRPr lang="ko-KR" altLang="en-US" sz="2800" b="1" dirty="0">
              <a:solidFill>
                <a:srgbClr val="44546A"/>
              </a:solidFill>
              <a:latin typeface="+mj-ea"/>
            </a:endParaRPr>
          </a:p>
        </p:txBody>
      </p:sp>
      <p:sp>
        <p:nvSpPr>
          <p:cNvPr id="10" name="내용 개체 틀 2">
            <a:extLst>
              <a:ext uri="{FF2B5EF4-FFF2-40B4-BE49-F238E27FC236}">
                <a16:creationId xmlns:a16="http://schemas.microsoft.com/office/drawing/2014/main" id="{40BF0AF2-3654-46DA-81D4-FAE294FBBF27}"/>
              </a:ext>
            </a:extLst>
          </p:cNvPr>
          <p:cNvSpPr txBox="1">
            <a:spLocks/>
          </p:cNvSpPr>
          <p:nvPr/>
        </p:nvSpPr>
        <p:spPr>
          <a:xfrm>
            <a:off x="457200" y="1219200"/>
            <a:ext cx="8229600" cy="47053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Tuesday, October 19</a:t>
            </a:r>
            <a:r>
              <a:rPr lang="en-US" altLang="ko-KR" sz="2400" baseline="300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th</a:t>
            </a: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, 2021, 9:00am~10:30am</a:t>
            </a:r>
            <a:endParaRPr lang="en-US" altLang="ja-JP" sz="12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100" dirty="0">
                <a:latin typeface="Arial" panose="020B0604020202020204" pitchFamily="34" charset="0"/>
                <a:cs typeface="Arial" panose="020B0604020202020204" pitchFamily="34" charset="0"/>
              </a:rPr>
              <a:t>2888-21-0062-00-0001-Glove Sensor for the Large Space VR Training System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Presented by Sang-Kyun Kim</a:t>
            </a: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100" dirty="0">
                <a:latin typeface="Arial" panose="020B0604020202020204" pitchFamily="34" charset="0"/>
                <a:cs typeface="Arial" panose="020B0604020202020204" pitchFamily="34" charset="0"/>
              </a:rPr>
              <a:t>2888-21-0063-00-0001-IMU Sensor for the Large Space VR Training System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Presented by </a:t>
            </a:r>
            <a:r>
              <a:rPr lang="en-GB" altLang="ko-KR" dirty="0">
                <a:latin typeface="Arial" panose="020B0604020202020204" pitchFamily="34" charset="0"/>
                <a:cs typeface="Arial" panose="020B0604020202020204" pitchFamily="34" charset="0"/>
              </a:rPr>
              <a:t>Sang-Kyun Kim</a:t>
            </a: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100" dirty="0">
                <a:latin typeface="Arial" panose="020B0604020202020204" pitchFamily="34" charset="0"/>
                <a:cs typeface="Arial" panose="020B0604020202020204" pitchFamily="34" charset="0"/>
              </a:rPr>
              <a:t>2888-21-0064-00-0001-Rigidbody Sensor for the Large Space VR Training System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Presented by </a:t>
            </a:r>
            <a:r>
              <a:rPr lang="en-GB" altLang="ko-KR" dirty="0">
                <a:latin typeface="Arial" panose="020B0604020202020204" pitchFamily="34" charset="0"/>
                <a:cs typeface="Arial" panose="020B0604020202020204" pitchFamily="34" charset="0"/>
              </a:rPr>
              <a:t>Sang-Kyun Kim</a:t>
            </a:r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endParaRPr lang="en-GB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슬라이드 번호 개체 틀 14">
            <a:extLst>
              <a:ext uri="{FF2B5EF4-FFF2-40B4-BE49-F238E27FC236}">
                <a16:creationId xmlns:a16="http://schemas.microsoft.com/office/drawing/2014/main" id="{BC74A975-9AB9-4853-9FD2-221E01B08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</a:t>
            </a:fld>
            <a:endParaRPr lang="en-US">
              <a:latin typeface="Myriad Pro" charset="0"/>
            </a:endParaRPr>
          </a:p>
        </p:txBody>
      </p:sp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AD8554F8-EFCE-4EAB-AA40-EDA52F9E8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5562600" cy="247650"/>
          </a:xfrm>
        </p:spPr>
        <p:txBody>
          <a:bodyPr/>
          <a:lstStyle/>
          <a:p>
            <a:pPr>
              <a:defRPr/>
            </a:pPr>
            <a:r>
              <a:rPr lang="en-US"/>
              <a:t>2888-21-0094-00-0001-Session #8 </a:t>
            </a:r>
            <a:r>
              <a:rPr lang="en-US" dirty="0"/>
              <a:t>2888.1 TG Meeting Summary</a:t>
            </a:r>
          </a:p>
        </p:txBody>
      </p:sp>
    </p:spTree>
    <p:extLst>
      <p:ext uri="{BB962C8B-B14F-4D97-AF65-F5344CB8AC3E}">
        <p14:creationId xmlns:p14="http://schemas.microsoft.com/office/powerpoint/2010/main" val="3947817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>
            <a:normAutofit/>
          </a:bodyPr>
          <a:lstStyle/>
          <a:p>
            <a:r>
              <a:rPr lang="en-US" altLang="ko-KR" sz="2800" b="1">
                <a:solidFill>
                  <a:srgbClr val="44546A"/>
                </a:solidFill>
                <a:latin typeface="+mj-ea"/>
              </a:rPr>
              <a:t>2</a:t>
            </a:r>
            <a:r>
              <a:rPr lang="en-US" altLang="ko-KR" sz="2800" b="1" baseline="30000">
                <a:solidFill>
                  <a:srgbClr val="44546A"/>
                </a:solidFill>
                <a:latin typeface="+mj-ea"/>
              </a:rPr>
              <a:t>nd</a:t>
            </a:r>
            <a:r>
              <a:rPr lang="en-US" altLang="ko-KR" sz="2800" b="1">
                <a:solidFill>
                  <a:srgbClr val="44546A"/>
                </a:solidFill>
                <a:latin typeface="+mj-ea"/>
              </a:rPr>
              <a:t> Day AM1</a:t>
            </a:r>
            <a:endParaRPr lang="ko-KR" altLang="en-US" sz="2800" b="1" dirty="0">
              <a:solidFill>
                <a:srgbClr val="44546A"/>
              </a:solidFill>
              <a:latin typeface="+mj-ea"/>
            </a:endParaRPr>
          </a:p>
        </p:txBody>
      </p:sp>
      <p:sp>
        <p:nvSpPr>
          <p:cNvPr id="10" name="내용 개체 틀 2">
            <a:extLst>
              <a:ext uri="{FF2B5EF4-FFF2-40B4-BE49-F238E27FC236}">
                <a16:creationId xmlns:a16="http://schemas.microsoft.com/office/drawing/2014/main" id="{40BF0AF2-3654-46DA-81D4-FAE294FBBF27}"/>
              </a:ext>
            </a:extLst>
          </p:cNvPr>
          <p:cNvSpPr txBox="1">
            <a:spLocks/>
          </p:cNvSpPr>
          <p:nvPr/>
        </p:nvSpPr>
        <p:spPr>
          <a:xfrm>
            <a:off x="457200" y="1219200"/>
            <a:ext cx="8229600" cy="47053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Tuesday, October 19</a:t>
            </a:r>
            <a:r>
              <a:rPr lang="en-US" altLang="ko-KR" sz="2400" baseline="300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th</a:t>
            </a: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, 2021, 9:00am~10:30am</a:t>
            </a:r>
            <a:endParaRPr lang="en-US" altLang="ja-JP" sz="12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100" dirty="0">
                <a:latin typeface="Arial" panose="020B0604020202020204" pitchFamily="34" charset="0"/>
                <a:cs typeface="Arial" panose="020B0604020202020204" pitchFamily="34" charset="0"/>
              </a:rPr>
              <a:t>2888-21-0065-00-0001-Syntax and Semantics of Bend Sensor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Presented by Sang-Kyun Kim</a:t>
            </a: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100" dirty="0">
                <a:latin typeface="Arial" panose="020B0604020202020204" pitchFamily="34" charset="0"/>
                <a:cs typeface="Arial" panose="020B0604020202020204" pitchFamily="34" charset="0"/>
              </a:rPr>
              <a:t>2888-21-0066-00-0001-Syntax and Semantics of Microphone Sensor Capabilities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Presented by </a:t>
            </a:r>
            <a:r>
              <a:rPr lang="en-GB" altLang="ko-KR" dirty="0">
                <a:latin typeface="Arial" panose="020B0604020202020204" pitchFamily="34" charset="0"/>
                <a:cs typeface="Arial" panose="020B0604020202020204" pitchFamily="34" charset="0"/>
              </a:rPr>
              <a:t>Sang-Kyun Kim</a:t>
            </a: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100" dirty="0">
                <a:latin typeface="Arial" panose="020B0604020202020204" pitchFamily="34" charset="0"/>
                <a:cs typeface="Arial" panose="020B0604020202020204" pitchFamily="34" charset="0"/>
              </a:rPr>
              <a:t>2888-21-0067-00-0001-Syntax and Semantics of Bend Sensor Capabilities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Presented by </a:t>
            </a:r>
            <a:r>
              <a:rPr lang="en-GB" altLang="ko-KR" dirty="0">
                <a:latin typeface="Arial" panose="020B0604020202020204" pitchFamily="34" charset="0"/>
                <a:cs typeface="Arial" panose="020B0604020202020204" pitchFamily="34" charset="0"/>
              </a:rPr>
              <a:t>Sang-Kyun Kim</a:t>
            </a:r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endParaRPr lang="en-GB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슬라이드 번호 개체 틀 14">
            <a:extLst>
              <a:ext uri="{FF2B5EF4-FFF2-40B4-BE49-F238E27FC236}">
                <a16:creationId xmlns:a16="http://schemas.microsoft.com/office/drawing/2014/main" id="{BC74A975-9AB9-4853-9FD2-221E01B08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5</a:t>
            </a:fld>
            <a:endParaRPr lang="en-US">
              <a:latin typeface="Myriad Pro" charset="0"/>
            </a:endParaRPr>
          </a:p>
        </p:txBody>
      </p:sp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7859A248-97AC-41A3-A248-AB7FCA941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5562600" cy="247650"/>
          </a:xfrm>
        </p:spPr>
        <p:txBody>
          <a:bodyPr/>
          <a:lstStyle/>
          <a:p>
            <a:pPr>
              <a:defRPr/>
            </a:pPr>
            <a:r>
              <a:rPr lang="en-US"/>
              <a:t>2888-21-0094-00-0001-Session #8 </a:t>
            </a:r>
            <a:r>
              <a:rPr lang="en-US" dirty="0"/>
              <a:t>2888.1 TG Meeting Summary</a:t>
            </a:r>
          </a:p>
        </p:txBody>
      </p:sp>
    </p:spTree>
    <p:extLst>
      <p:ext uri="{BB962C8B-B14F-4D97-AF65-F5344CB8AC3E}">
        <p14:creationId xmlns:p14="http://schemas.microsoft.com/office/powerpoint/2010/main" val="1986806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>
            <a:normAutofit/>
          </a:bodyPr>
          <a:lstStyle/>
          <a:p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2</a:t>
            </a:r>
            <a:r>
              <a:rPr lang="en-US" altLang="ko-KR" sz="2800" b="1" baseline="30000" dirty="0">
                <a:solidFill>
                  <a:srgbClr val="44546A"/>
                </a:solidFill>
                <a:latin typeface="+mj-ea"/>
              </a:rPr>
              <a:t>nd</a:t>
            </a:r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 Day</a:t>
            </a:r>
            <a:endParaRPr lang="ko-KR" altLang="en-US" sz="2800" b="1" dirty="0">
              <a:solidFill>
                <a:srgbClr val="44546A"/>
              </a:solidFill>
              <a:latin typeface="+mj-ea"/>
            </a:endParaRPr>
          </a:p>
        </p:txBody>
      </p:sp>
      <p:sp>
        <p:nvSpPr>
          <p:cNvPr id="10" name="내용 개체 틀 2">
            <a:extLst>
              <a:ext uri="{FF2B5EF4-FFF2-40B4-BE49-F238E27FC236}">
                <a16:creationId xmlns:a16="http://schemas.microsoft.com/office/drawing/2014/main" id="{40BF0AF2-3654-46DA-81D4-FAE294FBBF27}"/>
              </a:ext>
            </a:extLst>
          </p:cNvPr>
          <p:cNvSpPr txBox="1">
            <a:spLocks/>
          </p:cNvSpPr>
          <p:nvPr/>
        </p:nvSpPr>
        <p:spPr>
          <a:xfrm>
            <a:off x="457200" y="1219200"/>
            <a:ext cx="8229600" cy="47053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Tuesday</a:t>
            </a:r>
            <a:r>
              <a:rPr lang="en-US" altLang="ko-KR" sz="240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, October 19</a:t>
            </a:r>
            <a:r>
              <a:rPr lang="en-US" altLang="ko-KR" sz="2400" baseline="3000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th</a:t>
            </a: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, 2021, 9:00am~10:30am</a:t>
            </a:r>
            <a:endParaRPr lang="en-US" altLang="ja-JP" sz="12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100">
                <a:latin typeface="Arial" panose="020B0604020202020204" pitchFamily="34" charset="0"/>
                <a:cs typeface="Arial" panose="020B0604020202020204" pitchFamily="34" charset="0"/>
              </a:rPr>
              <a:t>2888-21-0068-00-0001-syntax-and-semantics-of-biosensor-capabilities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>
                <a:latin typeface="Arial" panose="020B0604020202020204" pitchFamily="34" charset="0"/>
                <a:cs typeface="Arial" panose="020B0604020202020204" pitchFamily="34" charset="0"/>
              </a:rPr>
              <a:t>Presented by Sang-Kyun Kim</a:t>
            </a:r>
          </a:p>
          <a:p>
            <a:pPr marL="546100" lvl="1" indent="0" fontAlgn="auto">
              <a:lnSpc>
                <a:spcPct val="130000"/>
              </a:lnSpc>
              <a:spcAft>
                <a:spcPts val="0"/>
              </a:spcAft>
              <a:buNone/>
              <a:defRPr/>
            </a:pPr>
            <a:endParaRPr lang="en-GB" altLang="ko-K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슬라이드 번호 개체 틀 14">
            <a:extLst>
              <a:ext uri="{FF2B5EF4-FFF2-40B4-BE49-F238E27FC236}">
                <a16:creationId xmlns:a16="http://schemas.microsoft.com/office/drawing/2014/main" id="{BC74A975-9AB9-4853-9FD2-221E01B08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6</a:t>
            </a:fld>
            <a:endParaRPr lang="en-US">
              <a:latin typeface="Myriad Pro" charset="0"/>
            </a:endParaRPr>
          </a:p>
        </p:txBody>
      </p:sp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0BACB8DB-4D8B-4EBD-BD67-3685A3390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5562600" cy="247650"/>
          </a:xfrm>
        </p:spPr>
        <p:txBody>
          <a:bodyPr/>
          <a:lstStyle/>
          <a:p>
            <a:pPr>
              <a:defRPr/>
            </a:pPr>
            <a:r>
              <a:rPr lang="en-US"/>
              <a:t>2888-21-0094-00-0001-Session #8 </a:t>
            </a:r>
            <a:r>
              <a:rPr lang="en-US" dirty="0"/>
              <a:t>2888.1 TG Meeting Summary</a:t>
            </a:r>
          </a:p>
        </p:txBody>
      </p:sp>
    </p:spTree>
    <p:extLst>
      <p:ext uri="{BB962C8B-B14F-4D97-AF65-F5344CB8AC3E}">
        <p14:creationId xmlns:p14="http://schemas.microsoft.com/office/powerpoint/2010/main" val="2576475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>
            <a:normAutofit/>
          </a:bodyPr>
          <a:lstStyle/>
          <a:p>
            <a:r>
              <a:rPr lang="en-US" altLang="ko-KR" sz="2800" b="1">
                <a:solidFill>
                  <a:srgbClr val="44546A"/>
                </a:solidFill>
                <a:latin typeface="+mj-ea"/>
              </a:rPr>
              <a:t>3</a:t>
            </a:r>
            <a:r>
              <a:rPr lang="en-US" altLang="ko-KR" baseline="30000">
                <a:solidFill>
                  <a:srgbClr val="44546A"/>
                </a:solidFill>
                <a:latin typeface="+mj-ea"/>
              </a:rPr>
              <a:t>rd</a:t>
            </a:r>
            <a:r>
              <a:rPr lang="en-US" altLang="ko-KR" sz="2800" b="1">
                <a:solidFill>
                  <a:srgbClr val="44546A"/>
                </a:solidFill>
                <a:latin typeface="+mj-ea"/>
              </a:rPr>
              <a:t> Day AM1</a:t>
            </a:r>
            <a:endParaRPr lang="ko-KR" altLang="en-US" sz="2800" b="1" dirty="0">
              <a:solidFill>
                <a:srgbClr val="44546A"/>
              </a:solidFill>
              <a:latin typeface="+mj-ea"/>
            </a:endParaRPr>
          </a:p>
        </p:txBody>
      </p:sp>
      <p:sp>
        <p:nvSpPr>
          <p:cNvPr id="10" name="내용 개체 틀 2">
            <a:extLst>
              <a:ext uri="{FF2B5EF4-FFF2-40B4-BE49-F238E27FC236}">
                <a16:creationId xmlns:a16="http://schemas.microsoft.com/office/drawing/2014/main" id="{40BF0AF2-3654-46DA-81D4-FAE294FBBF27}"/>
              </a:ext>
            </a:extLst>
          </p:cNvPr>
          <p:cNvSpPr txBox="1">
            <a:spLocks/>
          </p:cNvSpPr>
          <p:nvPr/>
        </p:nvSpPr>
        <p:spPr>
          <a:xfrm>
            <a:off x="457200" y="1219200"/>
            <a:ext cx="8229600" cy="47053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altLang="ko-KR" sz="240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Wednesday, October 20</a:t>
            </a:r>
            <a:r>
              <a:rPr lang="en-US" altLang="ko-KR" sz="2400" baseline="3000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th</a:t>
            </a: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, 2021, 9:00am~10:30am</a:t>
            </a:r>
            <a:endParaRPr lang="en-US" altLang="ja-JP" sz="12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100">
                <a:latin typeface="Arial" panose="020B0604020202020204" pitchFamily="34" charset="0"/>
                <a:cs typeface="Arial" panose="020B0604020202020204" pitchFamily="34" charset="0"/>
              </a:rPr>
              <a:t>2888-21-0069-00-0001-application-programming-interfaces-for-smart-biosensors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>
                <a:latin typeface="Arial" panose="020B0604020202020204" pitchFamily="34" charset="0"/>
                <a:cs typeface="Arial" panose="020B0604020202020204" pitchFamily="34" charset="0"/>
              </a:rPr>
              <a:t>Presented by Sang-Kyun Kim</a:t>
            </a: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100">
                <a:latin typeface="Arial" panose="020B0604020202020204" pitchFamily="34" charset="0"/>
                <a:cs typeface="Arial" panose="020B0604020202020204" pitchFamily="34" charset="0"/>
              </a:rPr>
              <a:t>2888-21-0070-00-0001-application-programming-interfaces-for-location-and-position-related-smart-sensors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>
                <a:latin typeface="Arial" panose="020B0604020202020204" pitchFamily="34" charset="0"/>
                <a:cs typeface="Arial" panose="020B0604020202020204" pitchFamily="34" charset="0"/>
              </a:rPr>
              <a:t>Presented by Sang-Kyun Kim</a:t>
            </a: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100">
                <a:latin typeface="Arial" panose="020B0604020202020204" pitchFamily="34" charset="0"/>
                <a:cs typeface="Arial" panose="020B0604020202020204" pitchFamily="34" charset="0"/>
              </a:rPr>
              <a:t>2888-21-0071-00-0001-application-programming-interfaces-for-environment-related-smart-sensors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>
                <a:latin typeface="Arial" panose="020B0604020202020204" pitchFamily="34" charset="0"/>
                <a:cs typeface="Arial" panose="020B0604020202020204" pitchFamily="34" charset="0"/>
              </a:rPr>
              <a:t>Presented by Sang-Kyun Kim</a:t>
            </a:r>
          </a:p>
          <a:p>
            <a:pPr marL="546100" lvl="1" indent="0" fontAlgn="auto">
              <a:lnSpc>
                <a:spcPct val="130000"/>
              </a:lnSpc>
              <a:spcAft>
                <a:spcPts val="0"/>
              </a:spcAft>
              <a:buNone/>
              <a:defRPr/>
            </a:pPr>
            <a:endParaRPr lang="en-US" altLang="ko-KR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endParaRPr lang="en-US" altLang="ko-KR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6100" lvl="1" indent="0" fontAlgn="auto">
              <a:lnSpc>
                <a:spcPct val="130000"/>
              </a:lnSpc>
              <a:spcAft>
                <a:spcPts val="0"/>
              </a:spcAft>
              <a:buNone/>
              <a:defRPr/>
            </a:pPr>
            <a:endParaRPr lang="en-GB" altLang="ko-K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슬라이드 번호 개체 틀 14">
            <a:extLst>
              <a:ext uri="{FF2B5EF4-FFF2-40B4-BE49-F238E27FC236}">
                <a16:creationId xmlns:a16="http://schemas.microsoft.com/office/drawing/2014/main" id="{BC74A975-9AB9-4853-9FD2-221E01B08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7</a:t>
            </a:fld>
            <a:endParaRPr lang="en-US">
              <a:latin typeface="Myriad Pro" charset="0"/>
            </a:endParaRPr>
          </a:p>
        </p:txBody>
      </p:sp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81BACCEE-5B38-4E2A-BEA9-0AAFC9B7E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5562600" cy="247650"/>
          </a:xfrm>
        </p:spPr>
        <p:txBody>
          <a:bodyPr/>
          <a:lstStyle/>
          <a:p>
            <a:pPr>
              <a:defRPr/>
            </a:pPr>
            <a:r>
              <a:rPr lang="en-US"/>
              <a:t>2888-21-0094-00-0001-Session #8 </a:t>
            </a:r>
            <a:r>
              <a:rPr lang="en-US" dirty="0"/>
              <a:t>2888.1 TG Meeting Summary</a:t>
            </a:r>
          </a:p>
        </p:txBody>
      </p:sp>
    </p:spTree>
    <p:extLst>
      <p:ext uri="{BB962C8B-B14F-4D97-AF65-F5344CB8AC3E}">
        <p14:creationId xmlns:p14="http://schemas.microsoft.com/office/powerpoint/2010/main" val="199320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>
            <a:normAutofit/>
          </a:bodyPr>
          <a:lstStyle/>
          <a:p>
            <a:r>
              <a:rPr lang="en-US" altLang="ko-KR" sz="2800" b="1">
                <a:solidFill>
                  <a:srgbClr val="44546A"/>
                </a:solidFill>
                <a:latin typeface="+mj-ea"/>
              </a:rPr>
              <a:t>3</a:t>
            </a:r>
            <a:r>
              <a:rPr lang="en-US" altLang="ko-KR" baseline="30000">
                <a:solidFill>
                  <a:srgbClr val="44546A"/>
                </a:solidFill>
                <a:latin typeface="+mj-ea"/>
              </a:rPr>
              <a:t>rd</a:t>
            </a:r>
            <a:r>
              <a:rPr lang="en-US" altLang="ko-KR" sz="2800" b="1">
                <a:solidFill>
                  <a:srgbClr val="44546A"/>
                </a:solidFill>
                <a:latin typeface="+mj-ea"/>
              </a:rPr>
              <a:t> Day AM1</a:t>
            </a:r>
            <a:endParaRPr lang="ko-KR" altLang="en-US" sz="2800" b="1" dirty="0">
              <a:solidFill>
                <a:srgbClr val="44546A"/>
              </a:solidFill>
              <a:latin typeface="+mj-ea"/>
            </a:endParaRPr>
          </a:p>
        </p:txBody>
      </p:sp>
      <p:sp>
        <p:nvSpPr>
          <p:cNvPr id="10" name="내용 개체 틀 2">
            <a:extLst>
              <a:ext uri="{FF2B5EF4-FFF2-40B4-BE49-F238E27FC236}">
                <a16:creationId xmlns:a16="http://schemas.microsoft.com/office/drawing/2014/main" id="{40BF0AF2-3654-46DA-81D4-FAE294FBBF27}"/>
              </a:ext>
            </a:extLst>
          </p:cNvPr>
          <p:cNvSpPr txBox="1">
            <a:spLocks/>
          </p:cNvSpPr>
          <p:nvPr/>
        </p:nvSpPr>
        <p:spPr>
          <a:xfrm>
            <a:off x="457200" y="1219200"/>
            <a:ext cx="8229600" cy="47053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altLang="ko-KR" sz="240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Wednesday, October 20</a:t>
            </a:r>
            <a:r>
              <a:rPr lang="en-US" altLang="ko-KR" sz="2400" baseline="3000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th</a:t>
            </a: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, 2021, 9:00am~10:30am</a:t>
            </a:r>
            <a:endParaRPr lang="en-US" altLang="ja-JP" sz="12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100">
                <a:latin typeface="Arial" panose="020B0604020202020204" pitchFamily="34" charset="0"/>
                <a:cs typeface="Arial" panose="020B0604020202020204" pitchFamily="34" charset="0"/>
              </a:rPr>
              <a:t>2888-21-0080-00-0001-application-programming-interfaces-of-sensors-for-large-space-vr-training-systems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>
                <a:latin typeface="Arial" panose="020B0604020202020204" pitchFamily="34" charset="0"/>
                <a:cs typeface="Arial" panose="020B0604020202020204" pitchFamily="34" charset="0"/>
              </a:rPr>
              <a:t>Presented by Sang-Kyun Kim</a:t>
            </a:r>
          </a:p>
          <a:p>
            <a:pPr marL="546100" lvl="1" indent="0" fontAlgn="auto">
              <a:lnSpc>
                <a:spcPct val="130000"/>
              </a:lnSpc>
              <a:spcAft>
                <a:spcPts val="0"/>
              </a:spcAft>
              <a:buNone/>
              <a:defRPr/>
            </a:pPr>
            <a:endParaRPr lang="en-US" altLang="ko-KR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endParaRPr lang="en-US" altLang="ko-KR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6100" lvl="1" indent="0" fontAlgn="auto">
              <a:lnSpc>
                <a:spcPct val="130000"/>
              </a:lnSpc>
              <a:spcAft>
                <a:spcPts val="0"/>
              </a:spcAft>
              <a:buNone/>
              <a:defRPr/>
            </a:pPr>
            <a:endParaRPr lang="en-GB" altLang="ko-K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슬라이드 번호 개체 틀 14">
            <a:extLst>
              <a:ext uri="{FF2B5EF4-FFF2-40B4-BE49-F238E27FC236}">
                <a16:creationId xmlns:a16="http://schemas.microsoft.com/office/drawing/2014/main" id="{BC74A975-9AB9-4853-9FD2-221E01B08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8</a:t>
            </a:fld>
            <a:endParaRPr lang="en-US">
              <a:latin typeface="Myriad Pro" charset="0"/>
            </a:endParaRPr>
          </a:p>
        </p:txBody>
      </p:sp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B19E5ADD-0351-4F58-BE6E-CE71F0EF2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5562600" cy="247650"/>
          </a:xfrm>
        </p:spPr>
        <p:txBody>
          <a:bodyPr/>
          <a:lstStyle/>
          <a:p>
            <a:pPr>
              <a:defRPr/>
            </a:pPr>
            <a:r>
              <a:rPr lang="en-US"/>
              <a:t>2888-21-0094-00-0001-Session #8 </a:t>
            </a:r>
            <a:r>
              <a:rPr lang="en-US" dirty="0"/>
              <a:t>2888.1 TG Meeting Summary</a:t>
            </a:r>
          </a:p>
        </p:txBody>
      </p:sp>
    </p:spTree>
    <p:extLst>
      <p:ext uri="{BB962C8B-B14F-4D97-AF65-F5344CB8AC3E}">
        <p14:creationId xmlns:p14="http://schemas.microsoft.com/office/powerpoint/2010/main" val="3699324590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6553</TotalTime>
  <Words>836</Words>
  <Application>Microsoft Office PowerPoint</Application>
  <PresentationFormat>화면 슬라이드 쇼(4:3)</PresentationFormat>
  <Paragraphs>148</Paragraphs>
  <Slides>12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12</vt:i4>
      </vt:variant>
    </vt:vector>
  </HeadingPairs>
  <TitlesOfParts>
    <vt:vector size="23" baseType="lpstr">
      <vt:lpstr>HY견명조</vt:lpstr>
      <vt:lpstr>Myriad Pro</vt:lpstr>
      <vt:lpstr>맑은 고딕</vt:lpstr>
      <vt:lpstr>Arial</vt:lpstr>
      <vt:lpstr>Calibri</vt:lpstr>
      <vt:lpstr>Times New Roman</vt:lpstr>
      <vt:lpstr>Verdana</vt:lpstr>
      <vt:lpstr>Wingdings</vt:lpstr>
      <vt:lpstr>IEEE-SA Powerpoint Template</vt:lpstr>
      <vt:lpstr>Office 테마</vt:lpstr>
      <vt:lpstr>1_Office 테마</vt:lpstr>
      <vt:lpstr>PowerPoint 프레젠테이션</vt:lpstr>
      <vt:lpstr>Compliance with  IEEE Standards Policies and Procedures</vt:lpstr>
      <vt:lpstr>IEEE 2888 Interfacing Cyber and Physical World Working Group Kyoungro Yoon, yoonk@konkuk.ac.kr</vt:lpstr>
      <vt:lpstr>Session Time and Location</vt:lpstr>
      <vt:lpstr>2nd Day AM1</vt:lpstr>
      <vt:lpstr>2nd Day AM1</vt:lpstr>
      <vt:lpstr>2nd Day</vt:lpstr>
      <vt:lpstr>3rd Day AM1</vt:lpstr>
      <vt:lpstr>3rd Day AM1</vt:lpstr>
      <vt:lpstr>3rd Day AM2</vt:lpstr>
      <vt:lpstr>Next Agenda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정민혁</cp:lastModifiedBy>
  <cp:revision>317</cp:revision>
  <dcterms:created xsi:type="dcterms:W3CDTF">2014-10-13T13:02:20Z</dcterms:created>
  <dcterms:modified xsi:type="dcterms:W3CDTF">2021-10-22T02:00:34Z</dcterms:modified>
</cp:coreProperties>
</file>