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embedTrueType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366" r:id="rId5"/>
    <p:sldId id="259" r:id="rId6"/>
    <p:sldId id="260" r:id="rId7"/>
    <p:sldId id="261" r:id="rId8"/>
    <p:sldId id="262" r:id="rId9"/>
  </p:sldIdLst>
  <p:sldSz cx="9144000" cy="6858000" type="screen4x3"/>
  <p:notesSz cx="6858000" cy="9144000"/>
  <p:embeddedFontLst>
    <p:embeddedFont>
      <p:font typeface="Open Sans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jfEB3gzthpeFmSbv7vO51EidMK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11F3C6-6415-4291-A20A-32EA00AB9CB7}">
  <a:tblStyle styleId="{6911F3C6-6415-4291-A20A-32EA00AB9C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0"/>
    <p:restoredTop sz="94617"/>
  </p:normalViewPr>
  <p:slideViewPr>
    <p:cSldViewPr snapToGrid="0">
      <p:cViewPr varScale="1">
        <p:scale>
          <a:sx n="88" d="100"/>
          <a:sy n="88" d="100"/>
        </p:scale>
        <p:origin x="64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56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0</a:t>
            </a:fld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7586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ebbcfa14b7bba09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9" name="Google Shape;119;g1ebbcfa14b7bba09_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1ebbcfa14b7bba09_8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6598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Globe Cover">
  <p:cSld name="Globe Cov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5" descr="IEEE_SA_Bar_Graphic_long_l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1652"/>
            <a:ext cx="9150351" cy="41592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5"/>
          <p:cNvSpPr txBox="1">
            <a:spLocks noGrp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1pPr>
            <a:lvl2pPr lvl="1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5"/>
          <p:cNvSpPr txBox="1">
            <a:spLocks noGrp="1"/>
          </p:cNvSpPr>
          <p:nvPr>
            <p:ph type="ctrTitle"/>
          </p:nvPr>
        </p:nvSpPr>
        <p:spPr>
          <a:xfrm>
            <a:off x="685800" y="1209675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algun Gothic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2"/>
          </p:nvPr>
        </p:nvSpPr>
        <p:spPr>
          <a:xfrm>
            <a:off x="685800" y="3014663"/>
            <a:ext cx="3886200" cy="82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0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2pPr>
            <a:lvl3pPr marL="1371600" lvl="2" indent="-330200" algn="l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3pPr>
            <a:lvl4pPr marL="1828800" lvl="3" indent="-330200" algn="l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4pPr>
            <a:lvl5pPr marL="2286000" lvl="4" indent="-330200" algn="l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algun Gothic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26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7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7"/>
          <p:cNvSpPr txBox="1">
            <a:spLocks noGrp="1"/>
          </p:cNvSpPr>
          <p:nvPr>
            <p:ph type="body" idx="1"/>
          </p:nvPr>
        </p:nvSpPr>
        <p:spPr>
          <a:xfrm rot="5400000">
            <a:off x="2171700" y="-647700"/>
            <a:ext cx="4800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8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8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92" name="Google Shape;92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>
  <p:cSld name="제목만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dt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ftr" idx="11"/>
          </p:nvPr>
        </p:nvSpPr>
        <p:spPr>
          <a:xfrm>
            <a:off x="457200" y="6610349"/>
            <a:ext cx="4667250" cy="341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2888-21-xxxx-00-0003-Peer-to-Peer Service and See-Direct Server</a:t>
            </a:r>
            <a:endParaRPr dirty="0"/>
          </a:p>
        </p:txBody>
      </p:sp>
      <p:sp>
        <p:nvSpPr>
          <p:cNvPr id="28" name="Google Shape;28;p16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Malgun Gothic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>
  <p:cSld name="OBJEC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  <a:defRPr sz="28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470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dt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 b="1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ft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 b="1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Malgun Gothic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2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4"/>
          <p:cNvSpPr txBox="1">
            <a:spLocks noGrp="1"/>
          </p:cNvSpPr>
          <p:nvPr>
            <p:ph type="dt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 b="1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ft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 b="1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algun Gothic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  <a:defRPr sz="2800" b="1" i="0" u="none" strike="noStrike" cap="none">
                <a:solidFill>
                  <a:schemeClr val="dk2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/>
              <a:t>2888-21-xxxx-00-0003-Peer-to-Peer Service and See-Direct Server</a:t>
            </a:r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5" name="Google Shape;15;p14" descr="IEEE_white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01000" y="6248400"/>
            <a:ext cx="901700" cy="265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4" descr="IEEE_SA_Bar_Graphic_long_rgb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23019" y="6154783"/>
            <a:ext cx="9190038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4" descr="IEEE_white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977981" y="6230983"/>
            <a:ext cx="901700" cy="265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4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229600" y="157581"/>
            <a:ext cx="665321" cy="6640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ect6-7.html#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ndards.ieee.org/guides/bylaws/sect6-7.html#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yuch@etri.re.k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igleap@etri.re.k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>
            <a:spLocks noGrp="1"/>
          </p:cNvSpPr>
          <p:nvPr>
            <p:ph type="subTitle" idx="1"/>
          </p:nvPr>
        </p:nvSpPr>
        <p:spPr>
          <a:xfrm>
            <a:off x="685800" y="1457325"/>
            <a:ext cx="8077200" cy="2438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 sz="2800"/>
              <a:t>Peer-to-Peer Service and See-Direct Server</a:t>
            </a:r>
            <a:endParaRPr/>
          </a:p>
        </p:txBody>
      </p:sp>
      <p:sp>
        <p:nvSpPr>
          <p:cNvPr id="99" name="Google Shape;99;p1"/>
          <p:cNvSpPr txBox="1">
            <a:spLocks noGrp="1"/>
          </p:cNvSpPr>
          <p:nvPr>
            <p:ph type="body" idx="2"/>
          </p:nvPr>
        </p:nvSpPr>
        <p:spPr>
          <a:xfrm>
            <a:off x="304800" y="2819400"/>
            <a:ext cx="4343400" cy="82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</a:pPr>
            <a:r>
              <a:rPr lang="en-US"/>
              <a:t>RYU Cheol / ETRI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</a:pPr>
            <a:r>
              <a:rPr lang="en-US"/>
              <a:t>Compliance with </a:t>
            </a:r>
            <a:br>
              <a:rPr lang="en-US"/>
            </a:br>
            <a:r>
              <a:rPr lang="en-US"/>
              <a:t>IEEE Standards Policies and Procedures</a:t>
            </a:r>
            <a:endParaRPr/>
          </a:p>
        </p:txBody>
      </p:sp>
      <p:sp>
        <p:nvSpPr>
          <p:cNvPr id="105" name="Google Shape;105;p2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6" name="Google Shape;106;p2"/>
          <p:cNvSpPr txBox="1"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7053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  <a:p>
            <a:pPr marL="0" lvl="0" indent="-76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 b="1"/>
              <a:t>Subclause 5.2.1 of the </a:t>
            </a:r>
            <a:r>
              <a:rPr lang="en-US" sz="1200" b="1" i="1"/>
              <a:t>IEEE-SA Standards Board Bylaws </a:t>
            </a:r>
            <a:r>
              <a:rPr lang="en-US" sz="1200" b="1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sz="1200" b="1"/>
          </a:p>
          <a:p>
            <a:pPr marL="171450" lvl="0" indent="-952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algun Gothic"/>
              <a:buNone/>
            </a:pPr>
            <a:endParaRPr sz="1200"/>
          </a:p>
          <a:p>
            <a:pPr marL="0" lvl="0" indent="-76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/>
              <a:t>The contributor acknowledges and accepts that this contribution is subject to 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algun Gothic"/>
              <a:buChar char="•"/>
            </a:pPr>
            <a:r>
              <a:rPr lang="en-US" sz="1200"/>
              <a:t>The IEEE Standards copyright policy as stated in the </a:t>
            </a:r>
            <a:r>
              <a:rPr lang="en-US" sz="1200" i="1"/>
              <a:t>IEEE-SA Standards Board Bylaws</a:t>
            </a:r>
            <a:r>
              <a:rPr lang="en-US" sz="1200"/>
              <a:t>, section 7, </a:t>
            </a:r>
            <a:r>
              <a:rPr lang="en-US" sz="1200" u="sng">
                <a:solidFill>
                  <a:schemeClr val="hlink"/>
                </a:solidFill>
                <a:hlinkClick r:id="rId3"/>
              </a:rPr>
              <a:t>http://standards.ieee.org/develop/policies/bylaws/sect6-7.html#7</a:t>
            </a:r>
            <a:r>
              <a:rPr lang="en-US" sz="1200"/>
              <a:t>, and the </a:t>
            </a:r>
            <a:r>
              <a:rPr lang="en-US" sz="1200" i="1"/>
              <a:t>IEEE-SA Standards Board Operations Manual</a:t>
            </a:r>
            <a:r>
              <a:rPr lang="en-US" sz="1200"/>
              <a:t>, section 6.1, http://standards.ieee.org/develop/policies/opman/sect6.html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algun Gothic"/>
              <a:buChar char="•"/>
            </a:pPr>
            <a:r>
              <a:rPr lang="en-US" sz="1200"/>
              <a:t>The IEEE Standards patent policy as stated in the </a:t>
            </a:r>
            <a:r>
              <a:rPr lang="en-US" sz="1200" i="1"/>
              <a:t>IEEE-SA Standards Board Bylaws</a:t>
            </a:r>
            <a:r>
              <a:rPr lang="en-US" sz="1200"/>
              <a:t>, section 6, </a:t>
            </a:r>
            <a:r>
              <a:rPr lang="en-US" sz="1200" u="sng">
                <a:solidFill>
                  <a:schemeClr val="hlink"/>
                </a:solidFill>
                <a:hlinkClick r:id="rId4"/>
              </a:rPr>
              <a:t>http://standards.ieee.org/guides/bylaws/sect6-7.html#6</a:t>
            </a:r>
            <a:r>
              <a:rPr lang="en-US" sz="1200"/>
              <a:t>, and the </a:t>
            </a:r>
            <a:r>
              <a:rPr lang="en-US" sz="1200" i="1"/>
              <a:t>IEEE-SA Standards Board Operations Manual</a:t>
            </a:r>
            <a:r>
              <a:rPr lang="en-US" sz="1200"/>
              <a:t>, section 6.3, http://standards.ieee.org/develop/policies/opman/sect6.html</a:t>
            </a:r>
            <a:endParaRPr/>
          </a:p>
          <a:p>
            <a:pPr marL="171450" lvl="0" indent="-952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algun Gothic"/>
              <a:buNone/>
            </a:pPr>
            <a:endParaRPr sz="12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8100CA-F990-F045-8443-7EC5216C82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2888-21-xxxx-00-0003-Peer-to-Peer Service and See-Direct Server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Google Shape;112;p3"/>
          <p:cNvGraphicFramePr/>
          <p:nvPr/>
        </p:nvGraphicFramePr>
        <p:xfrm>
          <a:off x="228600" y="1371600"/>
          <a:ext cx="8686800" cy="4116450"/>
        </p:xfrm>
        <a:graphic>
          <a:graphicData uri="http://schemas.openxmlformats.org/drawingml/2006/table">
            <a:tbl>
              <a:tblPr>
                <a:noFill/>
                <a:tableStyleId>{6911F3C6-6415-4291-A20A-32EA00AB9CB7}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500">
                <a:tc gridSpan="4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lang="en-US" sz="24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Peer-to-Peer Service and See-Direct Server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Date:</a:t>
                      </a: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2021-10-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700"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Author(s):</a:t>
                      </a:r>
                      <a:endParaRPr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</a:t>
                      </a:r>
                      <a:endParaRPr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RYU Cheol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ETRI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algun Gothic"/>
                        <a:buNone/>
                      </a:pPr>
                      <a:endParaRPr sz="16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algun Gothic"/>
                        <a:buNone/>
                      </a:pPr>
                      <a:endParaRPr sz="16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LEE Jaeho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ETRI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algun Gothic"/>
                        <a:buNone/>
                      </a:pPr>
                      <a:endParaRPr sz="16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algun Gothic"/>
                        <a:buNone/>
                      </a:pP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3" name="Google Shape;113;p3"/>
          <p:cNvSpPr/>
          <p:nvPr/>
        </p:nvSpPr>
        <p:spPr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lgun Gothic"/>
              <a:buNone/>
            </a:pPr>
            <a:r>
              <a:rPr lang="en-US" sz="1800"/>
              <a:t>IEEE 2888</a:t>
            </a:r>
            <a:br>
              <a:rPr lang="en-US" sz="1800"/>
            </a:br>
            <a:r>
              <a:rPr lang="en-US" sz="1800"/>
              <a:t>Human Factor for Immersive Content Working Group</a:t>
            </a:r>
            <a:br>
              <a:rPr lang="en-US" sz="1800"/>
            </a:br>
            <a:endParaRPr sz="1800"/>
          </a:p>
        </p:txBody>
      </p:sp>
      <p:sp>
        <p:nvSpPr>
          <p:cNvPr id="115" name="Google Shape;115;p3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005FF6-4802-8342-AFB7-523511E8F0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2888-21-xxxx-00-0003-Peer-to-Peer Service and See-Direct Server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827920"/>
              </p:ext>
            </p:extLst>
          </p:nvPr>
        </p:nvGraphicFramePr>
        <p:xfrm>
          <a:off x="228600" y="1371600"/>
          <a:ext cx="8686800" cy="4664078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lang="en-US" sz="24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Peer-to-Peer Service and See-Direct Server</a:t>
                      </a:r>
                      <a:endParaRPr lang="en-US" sz="16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2021-10-20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Cheol Ryu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+82 10 2489 3971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  <a:hlinkClick r:id="rId3"/>
                        </a:rPr>
                        <a:t>ryuch@etri.re.kr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Jaeho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+82 10 3445 9759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  <a:hlinkClick r:id="rId4"/>
                        </a:rPr>
                        <a:t>bigleap@etri.re.kr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363656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4E2ABF-35C5-A14A-941A-0D4356D7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49"/>
            <a:ext cx="5943600" cy="339727"/>
          </a:xfrm>
        </p:spPr>
        <p:txBody>
          <a:bodyPr/>
          <a:lstStyle/>
          <a:p>
            <a:r>
              <a:rPr lang="en-US"/>
              <a:t>2888-21-00xx-00-0003-Location of an Object in Cyber and Physical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92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ebbcfa14b7bba09_8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</a:pPr>
            <a:r>
              <a:rPr lang="en-US"/>
              <a:t>Peer to Peer Communication </a:t>
            </a:r>
            <a:endParaRPr/>
          </a:p>
        </p:txBody>
      </p:sp>
      <p:sp>
        <p:nvSpPr>
          <p:cNvPr id="123" name="Google Shape;123;g1ebbcfa14b7bba09_8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5" name="Google Shape;125;g1ebbcfa14b7bba09_8"/>
          <p:cNvSpPr txBox="1"/>
          <p:nvPr/>
        </p:nvSpPr>
        <p:spPr>
          <a:xfrm>
            <a:off x="1091565" y="836396"/>
            <a:ext cx="7414800" cy="14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Malgun Gothic"/>
                <a:ea typeface="Malgun Gothic"/>
                <a:cs typeface="Malgun Gothic"/>
                <a:sym typeface="Malgun Gothic"/>
              </a:rPr>
              <a:t>Seer-Direct is a peer to peer communication.</a:t>
            </a:r>
            <a:endParaRPr sz="2000" dirty="0"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Malgun Gothic"/>
              <a:buChar char="-"/>
            </a:pPr>
            <a:r>
              <a:rPr lang="en-US" sz="2000" dirty="0">
                <a:latin typeface="Malgun Gothic"/>
                <a:ea typeface="Malgun Gothic"/>
                <a:cs typeface="Malgun Gothic"/>
                <a:sym typeface="Malgun Gothic"/>
              </a:rPr>
              <a:t>device discovery</a:t>
            </a:r>
            <a:endParaRPr sz="2000" dirty="0"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Malgun Gothic"/>
              <a:buChar char="-"/>
            </a:pPr>
            <a:r>
              <a:rPr lang="en-US" sz="2000" dirty="0">
                <a:latin typeface="Malgun Gothic"/>
                <a:ea typeface="Malgun Gothic"/>
                <a:cs typeface="Malgun Gothic"/>
                <a:sym typeface="Malgun Gothic"/>
              </a:rPr>
              <a:t>Service discovery</a:t>
            </a:r>
            <a:endParaRPr sz="2000" dirty="0"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Malgun Gothic"/>
              <a:buChar char="-"/>
            </a:pPr>
            <a:r>
              <a:rPr lang="en-US" sz="2000" dirty="0">
                <a:latin typeface="Malgun Gothic"/>
                <a:ea typeface="Malgun Gothic"/>
                <a:cs typeface="Malgun Gothic"/>
                <a:sym typeface="Malgun Gothic"/>
              </a:rPr>
              <a:t>Bluetooth, Wi-Fi Direct</a:t>
            </a:r>
            <a:endParaRPr sz="2000" dirty="0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126" name="Google Shape;126;g1ebbcfa14b7bba09_8" descr="Image result for  glasses icon"/>
          <p:cNvPicPr preferRelativeResize="0"/>
          <p:nvPr/>
        </p:nvPicPr>
        <p:blipFill rotWithShape="1">
          <a:blip r:embed="rId3">
            <a:alphaModFix/>
          </a:blip>
          <a:srcRect l="-320" t="28157" r="320" b="30653"/>
          <a:stretch/>
        </p:blipFill>
        <p:spPr>
          <a:xfrm>
            <a:off x="3771890" y="2143912"/>
            <a:ext cx="2644150" cy="108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1ebbcfa14b7bba09_8"/>
          <p:cNvSpPr/>
          <p:nvPr/>
        </p:nvSpPr>
        <p:spPr>
          <a:xfrm>
            <a:off x="1522790" y="3985965"/>
            <a:ext cx="1182900" cy="10890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 Object</a:t>
            </a:r>
            <a:endParaRPr/>
          </a:p>
        </p:txBody>
      </p:sp>
      <p:sp>
        <p:nvSpPr>
          <p:cNvPr id="128" name="Google Shape;128;g1ebbcfa14b7bba09_8"/>
          <p:cNvSpPr/>
          <p:nvPr/>
        </p:nvSpPr>
        <p:spPr>
          <a:xfrm>
            <a:off x="6360910" y="4614898"/>
            <a:ext cx="1182900" cy="10890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</a:t>
            </a:r>
            <a:endParaRPr/>
          </a:p>
        </p:txBody>
      </p:sp>
      <p:cxnSp>
        <p:nvCxnSpPr>
          <p:cNvPr id="129" name="Google Shape;129;g1ebbcfa14b7bba09_8"/>
          <p:cNvCxnSpPr/>
          <p:nvPr/>
        </p:nvCxnSpPr>
        <p:spPr>
          <a:xfrm>
            <a:off x="6360905" y="3423840"/>
            <a:ext cx="474300" cy="100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stealth" w="med" len="med"/>
            <a:tailEnd type="none" w="med" len="med"/>
          </a:ln>
        </p:spPr>
      </p:cxnSp>
      <p:cxnSp>
        <p:nvCxnSpPr>
          <p:cNvPr id="130" name="Google Shape;130;g1ebbcfa14b7bba09_8"/>
          <p:cNvCxnSpPr/>
          <p:nvPr/>
        </p:nvCxnSpPr>
        <p:spPr>
          <a:xfrm flipH="1">
            <a:off x="2705708" y="2774871"/>
            <a:ext cx="989700" cy="1211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stealth" w="med" len="med"/>
            <a:tailEnd type="none" w="med" len="med"/>
          </a:ln>
        </p:spPr>
      </p:cxnSp>
      <p:cxnSp>
        <p:nvCxnSpPr>
          <p:cNvPr id="131" name="Google Shape;131;g1ebbcfa14b7bba09_8"/>
          <p:cNvCxnSpPr/>
          <p:nvPr/>
        </p:nvCxnSpPr>
        <p:spPr>
          <a:xfrm flipH="1">
            <a:off x="4177655" y="3297590"/>
            <a:ext cx="157200" cy="100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stealth" w="med" len="med"/>
            <a:tailEnd type="none" w="med" len="med"/>
          </a:ln>
        </p:spPr>
      </p:cxnSp>
      <p:sp>
        <p:nvSpPr>
          <p:cNvPr id="132" name="Google Shape;132;g1ebbcfa14b7bba09_8"/>
          <p:cNvSpPr/>
          <p:nvPr/>
        </p:nvSpPr>
        <p:spPr>
          <a:xfrm>
            <a:off x="3375901" y="4300225"/>
            <a:ext cx="1613400" cy="12429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 Object</a:t>
            </a:r>
            <a:endParaRPr/>
          </a:p>
        </p:txBody>
      </p:sp>
      <p:sp>
        <p:nvSpPr>
          <p:cNvPr id="133" name="Google Shape;133;g1ebbcfa14b7bba09_8"/>
          <p:cNvSpPr txBox="1"/>
          <p:nvPr/>
        </p:nvSpPr>
        <p:spPr>
          <a:xfrm>
            <a:off x="4287225" y="3977700"/>
            <a:ext cx="16134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Malgun Gothic"/>
                <a:ea typeface="Malgun Gothic"/>
                <a:cs typeface="Malgun Gothic"/>
                <a:sym typeface="Malgun Gothic"/>
              </a:rPr>
              <a:t>Bluetooth beacon</a:t>
            </a:r>
            <a:endParaRPr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DB607A-34D4-D843-A6B8-9D4E27C58F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2888-21-xxxx-00-0003-Peer-to-Peer Service and See-Direct Server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</a:pPr>
            <a:r>
              <a:rPr lang="en-US"/>
              <a:t>See-Direct Server</a:t>
            </a:r>
            <a:endParaRPr/>
          </a:p>
        </p:txBody>
      </p:sp>
      <p:sp>
        <p:nvSpPr>
          <p:cNvPr id="140" name="Google Shape;140;p5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864600" y="1047489"/>
            <a:ext cx="7414800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algun Gothic"/>
              <a:buChar char="-"/>
            </a:pPr>
            <a:r>
              <a:rPr lang="en-US" sz="2000" dirty="0">
                <a:latin typeface="Malgun Gothic"/>
                <a:ea typeface="Malgun Gothic"/>
                <a:cs typeface="Malgun Gothic"/>
                <a:sym typeface="Malgun Gothic"/>
              </a:rPr>
              <a:t>For caching and sharing the information for device and service information, See-Direct Server is provided.</a:t>
            </a:r>
            <a:endParaRPr sz="2000" dirty="0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5846449" y="2983694"/>
            <a:ext cx="2337300" cy="226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See-Direct Server</a:t>
            </a:r>
            <a:endParaRPr sz="2000"/>
          </a:p>
        </p:txBody>
      </p:sp>
      <p:pic>
        <p:nvPicPr>
          <p:cNvPr id="144" name="Google Shape;144;p5" descr="Image result for  glasses icon"/>
          <p:cNvPicPr preferRelativeResize="0"/>
          <p:nvPr/>
        </p:nvPicPr>
        <p:blipFill rotWithShape="1">
          <a:blip r:embed="rId3">
            <a:alphaModFix/>
          </a:blip>
          <a:srcRect l="-320" t="28157" r="320" b="30653"/>
          <a:stretch/>
        </p:blipFill>
        <p:spPr>
          <a:xfrm>
            <a:off x="1365875" y="2685380"/>
            <a:ext cx="2644150" cy="108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5"/>
          <p:cNvSpPr/>
          <p:nvPr/>
        </p:nvSpPr>
        <p:spPr>
          <a:xfrm>
            <a:off x="654110" y="4214565"/>
            <a:ext cx="1182900" cy="10890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Object</a:t>
            </a:r>
            <a:endParaRPr dirty="0"/>
          </a:p>
        </p:txBody>
      </p:sp>
      <p:sp>
        <p:nvSpPr>
          <p:cNvPr id="146" name="Google Shape;146;p5"/>
          <p:cNvSpPr/>
          <p:nvPr/>
        </p:nvSpPr>
        <p:spPr>
          <a:xfrm>
            <a:off x="3538890" y="4214573"/>
            <a:ext cx="1182900" cy="10890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Object</a:t>
            </a:r>
            <a:endParaRPr dirty="0"/>
          </a:p>
        </p:txBody>
      </p:sp>
      <p:sp>
        <p:nvSpPr>
          <p:cNvPr id="147" name="Google Shape;147;p5"/>
          <p:cNvSpPr/>
          <p:nvPr/>
        </p:nvSpPr>
        <p:spPr>
          <a:xfrm>
            <a:off x="2096490" y="4666382"/>
            <a:ext cx="1182900" cy="10890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Object</a:t>
            </a:r>
            <a:endParaRPr dirty="0"/>
          </a:p>
        </p:txBody>
      </p:sp>
      <p:sp>
        <p:nvSpPr>
          <p:cNvPr id="148" name="Google Shape;148;p5"/>
          <p:cNvSpPr/>
          <p:nvPr/>
        </p:nvSpPr>
        <p:spPr>
          <a:xfrm>
            <a:off x="5977900" y="3904200"/>
            <a:ext cx="1030200" cy="1005300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See-Direct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Object Database</a:t>
            </a:r>
            <a:endParaRPr sz="1200"/>
          </a:p>
        </p:txBody>
      </p:sp>
      <p:sp>
        <p:nvSpPr>
          <p:cNvPr id="150" name="Google Shape;150;p5"/>
          <p:cNvSpPr/>
          <p:nvPr/>
        </p:nvSpPr>
        <p:spPr>
          <a:xfrm>
            <a:off x="7112648" y="3904200"/>
            <a:ext cx="988500" cy="1005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Object recognizer</a:t>
            </a:r>
            <a:endParaRPr sz="110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F6EC192-355C-4D4E-84CD-7222A0052872}"/>
              </a:ext>
            </a:extLst>
          </p:cNvPr>
          <p:cNvCxnSpPr/>
          <p:nvPr/>
        </p:nvCxnSpPr>
        <p:spPr>
          <a:xfrm>
            <a:off x="4572000" y="3229930"/>
            <a:ext cx="880724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8210C-3DDB-1142-824D-EE37C6C23F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2888-21-xxxx-00-0003-Peer-to-Peer Service and See-Direct Server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810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</a:pPr>
            <a:r>
              <a:rPr lang="en-US" dirty="0"/>
              <a:t>See-Direct Database</a:t>
            </a:r>
            <a:endParaRPr dirty="0"/>
          </a:p>
        </p:txBody>
      </p:sp>
      <p:sp>
        <p:nvSpPr>
          <p:cNvPr id="157" name="Google Shape;157;p6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8" name="Google Shape;158;p6"/>
          <p:cNvSpPr txBox="1"/>
          <p:nvPr/>
        </p:nvSpPr>
        <p:spPr>
          <a:xfrm>
            <a:off x="863200" y="1435376"/>
            <a:ext cx="7680600" cy="36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device identifier</a:t>
            </a:r>
          </a:p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MAC address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device information</a:t>
            </a:r>
          </a:p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service discovery protocol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service information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eigenvalue for an image of object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object image neural net model</a:t>
            </a:r>
          </a:p>
          <a:p>
            <a:pPr marL="171450" lvl="0" indent="-228600">
              <a:lnSpc>
                <a:spcPct val="90000"/>
              </a:lnSpc>
              <a:buClr>
                <a:schemeClr val="dk1"/>
              </a:buClr>
              <a:buSzPts val="3000"/>
              <a:buFont typeface="Malgun Gothic"/>
              <a:buChar char="•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location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3000"/>
            </a:pPr>
            <a:r>
              <a:rPr lang="en-US" sz="24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…</a:t>
            </a:r>
            <a:endParaRPr sz="24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254787" marR="0" lvl="1" indent="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3208D5-1E46-A749-ABEB-D51770A3EAA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2888-21-xxxx-00-0003-Peer-to-Peer Service and See-Direct Server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lgun Gothic"/>
              <a:buNone/>
            </a:pPr>
            <a:r>
              <a:rPr lang="en-US" dirty="0"/>
              <a:t>Question</a:t>
            </a:r>
            <a:endParaRPr dirty="0"/>
          </a:p>
        </p:txBody>
      </p:sp>
      <p:sp>
        <p:nvSpPr>
          <p:cNvPr id="140" name="Google Shape;140;p5"/>
          <p:cNvSpPr txBox="1">
            <a:spLocks noGrp="1"/>
          </p:cNvSpPr>
          <p:nvPr>
            <p:ph type="sldNum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864600" y="1047489"/>
            <a:ext cx="7414800" cy="2400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14300" lvl="0" algn="l" rtl="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sz="1800" dirty="0">
                <a:latin typeface="Malgun Gothic"/>
                <a:ea typeface="Malgun Gothic"/>
                <a:cs typeface="Malgun Gothic"/>
                <a:sym typeface="Malgun Gothic"/>
              </a:rPr>
              <a:t>IEEE 2888 specifies the database or the map for objects in physical world and cyber world?</a:t>
            </a:r>
          </a:p>
          <a:p>
            <a:pPr marL="114300" lvl="0" algn="l" rtl="0">
              <a:spcBef>
                <a:spcPts val="0"/>
              </a:spcBef>
              <a:spcAft>
                <a:spcPts val="0"/>
              </a:spcAft>
              <a:buSzPts val="1800"/>
            </a:pPr>
            <a:endParaRPr lang="en-US" sz="1800" dirty="0"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Tx/>
              <a:buChar char="-"/>
            </a:pPr>
            <a:r>
              <a:rPr lang="en-US" sz="1800" dirty="0">
                <a:latin typeface="Malgun Gothic"/>
                <a:ea typeface="Malgun Gothic"/>
                <a:cs typeface="Malgun Gothic"/>
                <a:sym typeface="Malgun Gothic"/>
              </a:rPr>
              <a:t>Sensors, actuators and ‘beyond’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Tx/>
              <a:buChar char="-"/>
            </a:pPr>
            <a:r>
              <a:rPr lang="en-US" sz="1800" dirty="0">
                <a:latin typeface="Malgun Gothic"/>
                <a:ea typeface="Malgun Gothic"/>
                <a:cs typeface="Malgun Gothic"/>
                <a:sym typeface="Malgun Gothic"/>
              </a:rPr>
              <a:t>Define the orchestration?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Tx/>
              <a:buChar char="-"/>
            </a:pPr>
            <a:r>
              <a:rPr lang="en-US" sz="1800" dirty="0">
                <a:latin typeface="Malgun Gothic"/>
                <a:ea typeface="Malgun Gothic"/>
                <a:cs typeface="Malgun Gothic"/>
                <a:sym typeface="Malgun Gothic"/>
              </a:rPr>
              <a:t>Functions and objects</a:t>
            </a:r>
          </a:p>
          <a:p>
            <a:pPr marL="457200" lvl="1" indent="-342900">
              <a:buSzPts val="1800"/>
              <a:buFont typeface="Malgun Gothic"/>
              <a:buChar char="-"/>
            </a:pPr>
            <a:endParaRPr lang="en-US" sz="1800" dirty="0"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lvl="2" indent="-342900">
              <a:buSzPts val="1800"/>
              <a:buFont typeface="Malgun Gothic"/>
              <a:buChar char="-"/>
            </a:pPr>
            <a:endParaRPr sz="1800" dirty="0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" name="Google Shape;143;p5">
            <a:extLst>
              <a:ext uri="{FF2B5EF4-FFF2-40B4-BE49-F238E27FC236}">
                <a16:creationId xmlns:a16="http://schemas.microsoft.com/office/drawing/2014/main" id="{AC41B289-0C51-754E-B0B7-135EA1A4F54D}"/>
              </a:ext>
            </a:extLst>
          </p:cNvPr>
          <p:cNvSpPr/>
          <p:nvPr/>
        </p:nvSpPr>
        <p:spPr>
          <a:xfrm>
            <a:off x="2667001" y="3180530"/>
            <a:ext cx="4633014" cy="241510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IEEE 2888 server</a:t>
            </a:r>
            <a:endParaRPr sz="2000" dirty="0"/>
          </a:p>
        </p:txBody>
      </p:sp>
      <p:sp>
        <p:nvSpPr>
          <p:cNvPr id="11" name="Google Shape;148;p5">
            <a:extLst>
              <a:ext uri="{FF2B5EF4-FFF2-40B4-BE49-F238E27FC236}">
                <a16:creationId xmlns:a16="http://schemas.microsoft.com/office/drawing/2014/main" id="{B98BB969-5617-4941-A510-8DA5390C5C35}"/>
              </a:ext>
            </a:extLst>
          </p:cNvPr>
          <p:cNvSpPr/>
          <p:nvPr/>
        </p:nvSpPr>
        <p:spPr>
          <a:xfrm>
            <a:off x="3537342" y="4068135"/>
            <a:ext cx="1030200" cy="1005300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Object database</a:t>
            </a:r>
            <a:endParaRPr sz="1200" dirty="0"/>
          </a:p>
        </p:txBody>
      </p:sp>
      <p:sp>
        <p:nvSpPr>
          <p:cNvPr id="12" name="Google Shape;150;p5">
            <a:extLst>
              <a:ext uri="{FF2B5EF4-FFF2-40B4-BE49-F238E27FC236}">
                <a16:creationId xmlns:a16="http://schemas.microsoft.com/office/drawing/2014/main" id="{10308F00-0163-DE4E-91C0-7DA4CE7EBF8D}"/>
              </a:ext>
            </a:extLst>
          </p:cNvPr>
          <p:cNvSpPr/>
          <p:nvPr/>
        </p:nvSpPr>
        <p:spPr>
          <a:xfrm>
            <a:off x="5162438" y="4068135"/>
            <a:ext cx="1461352" cy="1005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/>
              <a:t>Orchestration module</a:t>
            </a:r>
            <a:endParaRPr sz="11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5004B-5DA0-B248-A0C7-1F568FA647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2888-21-xxxx-00-0003-Peer-to-Peer Service and See-Direct Server</a:t>
            </a:r>
          </a:p>
        </p:txBody>
      </p:sp>
    </p:spTree>
    <p:extLst>
      <p:ext uri="{BB962C8B-B14F-4D97-AF65-F5344CB8AC3E}">
        <p14:creationId xmlns:p14="http://schemas.microsoft.com/office/powerpoint/2010/main" val="191085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477</Words>
  <Application>Microsoft Macintosh PowerPoint</Application>
  <PresentationFormat>On-screen Show (4:3)</PresentationFormat>
  <Paragraphs>93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Malgun Gothic</vt:lpstr>
      <vt:lpstr>Arial</vt:lpstr>
      <vt:lpstr>Verdana</vt:lpstr>
      <vt:lpstr>Open Sans</vt:lpstr>
      <vt:lpstr>Times New Roman</vt:lpstr>
      <vt:lpstr>Office 테마</vt:lpstr>
      <vt:lpstr>PowerPoint Presentation</vt:lpstr>
      <vt:lpstr>Compliance with  IEEE Standards Policies and Procedures</vt:lpstr>
      <vt:lpstr>IEEE 2888 Human Factor for Immersive Content Working Group </vt:lpstr>
      <vt:lpstr>IEEE 2888 Interfacing Cyber and Physical World Working Group Kyoungro Yoon, yoonk@konkuk.ac.kr</vt:lpstr>
      <vt:lpstr>Peer to Peer Communication </vt:lpstr>
      <vt:lpstr>See-Direct Server</vt:lpstr>
      <vt:lpstr>See-Direct Database</vt:lpstr>
      <vt:lpstr>Question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jkenny</dc:creator>
  <cp:lastModifiedBy>Microsoft Office User</cp:lastModifiedBy>
  <cp:revision>6</cp:revision>
  <dcterms:created xsi:type="dcterms:W3CDTF">2014-10-13T13:02:20Z</dcterms:created>
  <dcterms:modified xsi:type="dcterms:W3CDTF">2021-10-20T05:52:05Z</dcterms:modified>
</cp:coreProperties>
</file>