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26" r:id="rId3"/>
    <p:sldMasterId id="2147483912" r:id="rId4"/>
  </p:sldMasterIdLst>
  <p:notesMasterIdLst>
    <p:notesMasterId r:id="rId57"/>
  </p:notesMasterIdLst>
  <p:handoutMasterIdLst>
    <p:handoutMasterId r:id="rId58"/>
  </p:handoutMasterIdLst>
  <p:sldIdLst>
    <p:sldId id="325" r:id="rId5"/>
    <p:sldId id="365" r:id="rId6"/>
    <p:sldId id="366" r:id="rId7"/>
    <p:sldId id="461" r:id="rId8"/>
    <p:sldId id="395" r:id="rId9"/>
    <p:sldId id="462" r:id="rId10"/>
    <p:sldId id="414" r:id="rId11"/>
    <p:sldId id="463" r:id="rId12"/>
    <p:sldId id="507" r:id="rId13"/>
    <p:sldId id="508" r:id="rId14"/>
    <p:sldId id="509" r:id="rId15"/>
    <p:sldId id="510" r:id="rId16"/>
    <p:sldId id="511" r:id="rId17"/>
    <p:sldId id="512" r:id="rId18"/>
    <p:sldId id="513" r:id="rId19"/>
    <p:sldId id="514" r:id="rId20"/>
    <p:sldId id="515" r:id="rId21"/>
    <p:sldId id="516" r:id="rId22"/>
    <p:sldId id="519" r:id="rId23"/>
    <p:sldId id="520" r:id="rId24"/>
    <p:sldId id="522" r:id="rId25"/>
    <p:sldId id="521" r:id="rId26"/>
    <p:sldId id="523" r:id="rId27"/>
    <p:sldId id="524" r:id="rId28"/>
    <p:sldId id="525" r:id="rId29"/>
    <p:sldId id="526" r:id="rId30"/>
    <p:sldId id="527" r:id="rId31"/>
    <p:sldId id="529" r:id="rId32"/>
    <p:sldId id="531" r:id="rId33"/>
    <p:sldId id="530" r:id="rId34"/>
    <p:sldId id="518" r:id="rId35"/>
    <p:sldId id="528" r:id="rId36"/>
    <p:sldId id="543" r:id="rId37"/>
    <p:sldId id="542" r:id="rId38"/>
    <p:sldId id="541" r:id="rId39"/>
    <p:sldId id="544" r:id="rId40"/>
    <p:sldId id="532" r:id="rId41"/>
    <p:sldId id="545" r:id="rId42"/>
    <p:sldId id="546" r:id="rId43"/>
    <p:sldId id="537" r:id="rId44"/>
    <p:sldId id="466" r:id="rId45"/>
    <p:sldId id="352" r:id="rId46"/>
    <p:sldId id="505" r:id="rId47"/>
    <p:sldId id="503" r:id="rId48"/>
    <p:sldId id="502" r:id="rId49"/>
    <p:sldId id="506" r:id="rId50"/>
    <p:sldId id="460" r:id="rId51"/>
    <p:sldId id="399" r:id="rId52"/>
    <p:sldId id="490" r:id="rId53"/>
    <p:sldId id="540" r:id="rId54"/>
    <p:sldId id="422" r:id="rId55"/>
    <p:sldId id="356" r:id="rId56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3333CC"/>
    <a:srgbClr val="FFFFFF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5" autoAdjust="0"/>
    <p:restoredTop sz="94660"/>
  </p:normalViewPr>
  <p:slideViewPr>
    <p:cSldViewPr>
      <p:cViewPr varScale="1">
        <p:scale>
          <a:sx n="97" d="100"/>
          <a:sy n="97" d="100"/>
        </p:scale>
        <p:origin x="1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46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26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49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39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0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90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380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47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267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88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629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419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6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-sa.imeetcentral.com/2888-wg/" TargetMode="External"/><Relationship Id="rId2" Type="http://schemas.openxmlformats.org/officeDocument/2006/relationships/hyperlink" Target="https://mentor.ieee.org/2888/documents" TargetMode="External"/><Relationship Id="rId1" Type="http://schemas.openxmlformats.org/officeDocument/2006/relationships/slideLayout" Target="../slideLayouts/slideLayout3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2888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#8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Sangkwon</a:t>
            </a:r>
            <a:r>
              <a:rPr lang="ko-KR" altLang="en-US" dirty="0"/>
              <a:t> </a:t>
            </a:r>
            <a:r>
              <a:rPr lang="en-US" altLang="ko-KR" dirty="0"/>
              <a:t>Peter Jeong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512512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change of locations for 2023 WG meetings as follow: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February 20-24, </a:t>
            </a:r>
            <a:r>
              <a:rPr lang="es-E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10662 Los Vaqueros Circle, Los Alamitos, CA 90720 (​IEEE-SA Office), USA</a:t>
            </a:r>
            <a:endParaRPr lang="en-US" altLang="ko-KR" sz="1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June 26-30, Zagreb, Croatia (Air B&amp;B)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October 23-27, TTA Conference Room, Seoul,</a:t>
            </a:r>
            <a:r>
              <a:rPr lang="ko-KR" altLang="en-US" sz="1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Korea (TBD)</a:t>
            </a:r>
            <a:endParaRPr lang="en-US" sz="1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Min Hyuk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37736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7862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increase for the registration fee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US $ 700.00.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333086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‘2888-21-0062-00-0001-Glove Sensor for the Large Space VR Training System’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233313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‘2888-21-0063-00-0001 IMU Sensor for the Large Space VR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raining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626347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‘2888-21-0064-00-0001-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igidbody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Sensor for the Large Space VR Training System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51435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‘2888-21-0065-00-0001-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yntax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529933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‘2888-21-0066-00-0001-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yntax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icrophone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apabilities’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720491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2888-21-0067-00-0001-Syntax and Semantics of Bend Sensor Capabilities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666514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‘2888-21-0059-00-0002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Proposal of Generic Command Type’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203533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‘2888-21-0060-01-0002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Step Motor Capabilities’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15506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1430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‘2888-21-0073-01-0004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Definitions, Acronyms, and Abbreviations for IEEE P2888.4’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2709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‘2888-21-0085-00-0004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Large Space VR Disaster Response Training System Framework’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22812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‘2888-21-0072-01-0004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Large Space VR Disaster Response Training System Architecture for IEEE P2888-4’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70045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‘2888-21-0068-00-0001-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yntax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iosensor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apabilities’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062160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‘2888-21-0069-00-0001-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pplication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rogramming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nterfaces for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mart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iosensors’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93266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‘2888-21-0070-00-0001-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pplication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rogramming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nterfaces for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ocation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osition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elated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mart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968934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2888-21-0071-00-0001-Application Programming Interfaces for Environment Related Smart Sensors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596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2888-21-0080-00-0001-Application Programming Interfaces of Sensors for Large Space VR Training Systems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3333058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‘2888-21-0074-01-0001-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U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nittypes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for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nvironment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elated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271517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2888-21-0078-01-0001-Data Formats for Additional Environment Related Sensors’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661586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656417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2888 Session #8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2021-10-22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" name="제목 6">
            <a:extLst>
              <a:ext uri="{FF2B5EF4-FFF2-40B4-BE49-F238E27FC236}">
                <a16:creationId xmlns:a16="http://schemas.microsoft.com/office/drawing/2014/main" id="{B78B3431-B702-46A8-A7BB-7AEBF6FF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1800" dirty="0">
                <a:solidFill>
                  <a:srgbClr val="44546A"/>
                </a:solidFill>
              </a:rPr>
              <a:t>IEEE 2888</a:t>
            </a:r>
            <a:br>
              <a:rPr lang="en-GB" altLang="ko-KR" sz="1800" dirty="0">
                <a:solidFill>
                  <a:srgbClr val="44546A"/>
                </a:solidFill>
              </a:rPr>
            </a:br>
            <a:r>
              <a:rPr lang="en-US" altLang="ko-KR" sz="1800" dirty="0">
                <a:solidFill>
                  <a:srgbClr val="44546A"/>
                </a:solidFill>
              </a:rPr>
              <a:t>Interfacing Cyber and Physical World Working Group</a:t>
            </a:r>
            <a:br>
              <a:rPr lang="en-US" altLang="ko-KR" sz="1800" dirty="0">
                <a:solidFill>
                  <a:srgbClr val="44546A"/>
                </a:solidFill>
              </a:rPr>
            </a:br>
            <a:r>
              <a:rPr lang="en-US" altLang="ko-KR" sz="1800" dirty="0" err="1">
                <a:solidFill>
                  <a:srgbClr val="44546A"/>
                </a:solidFill>
              </a:rPr>
              <a:t>Kyoungro</a:t>
            </a:r>
            <a:r>
              <a:rPr lang="en-US" altLang="ko-KR" sz="1800" dirty="0">
                <a:solidFill>
                  <a:srgbClr val="44546A"/>
                </a:solidFill>
              </a:rPr>
              <a:t> Yoon, yoonk@konkuk.ac.kr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2888-21-0079-01-0001-Syntax and Semantics of Environment Related Sensor Capabilities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742685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‘2888-21-0061-01-0002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Data format for Step Motor Actuator’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227264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‘2888-21-0082-00-0003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Proposal on the Terminology of Digital Twins’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Shin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648307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‘2888-21-0087-00-0003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Introduction to See-Direct Communication for AR Glasses’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0319968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‘2888-21-0088-00-0003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Location of an Object in Cyber and Physical World’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9474532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‘2888-21-0089-00-0003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Peer-to-Peer Service and See-Direct Server’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4976880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2888-21-00XX-00-0001-Session #8 2888.1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0175029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2888-21-0092-00-0002-Session #8 2888.2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5839059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2888-21-0093-01-0003-Session #8 2888.3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0102843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2888-21-0076-03-0004-Session #8 2888.4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130391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33B9941F-9245-4C43-8735-3799064DC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218093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Millennium Hilton Hotel , Junior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Ballroom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</a:t>
            </a:r>
            <a:r>
              <a:rPr lang="en-US" altLang="ko-KR" sz="1400" b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Conference: https://global.gotomeeting.com/join/508712013</a:t>
            </a:r>
            <a:endParaRPr lang="en-US" altLang="ko-KR" sz="1400" b="1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1416CE81-77F3-4A38-81E2-5B0082479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658646"/>
              </p:ext>
            </p:extLst>
          </p:nvPr>
        </p:nvGraphicFramePr>
        <p:xfrm>
          <a:off x="345281" y="942892"/>
          <a:ext cx="8382000" cy="416250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18,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59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695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563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  <a:tr h="584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3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 WG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(Status Report)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95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8874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2888-21-0086-00-0000-Session #8 WG Closing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3780259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Others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40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82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1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and inspect the working draft of 2888.1 and prepare for the letter ballot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2 sessions for input contribution and 2 sessions for working draft inspection</a:t>
            </a: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41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2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ore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table of content for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P2888.2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structure of P2888.2 standard document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Solicit input contributions regarding haptic actuators as well as others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slots for input review and 1 slot for output drafting</a:t>
            </a: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486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3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use case for orchestration of digital synchronization between cyber and physical world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use case for digital representation of invisible physical things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elements exchanged between cyber worlds in the federation layer and their use cases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definition about the terms &amp; definitions of P2888.3 standard.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basic development methodology of syntaxes and semantics of P2888.3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new items that can be included in P2888.3 standard</a:t>
            </a:r>
          </a:p>
          <a:p>
            <a:pPr algn="just"/>
            <a:r>
              <a:rPr lang="en-US" altLang="ko-K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 2 slots for input review and 1 slot for output drafting</a:t>
            </a: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1953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4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definitions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system design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content design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 the standard document for IEEE P2888.4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3 meeting slots to keep the next meeting running smoothly.</a:t>
            </a:r>
            <a:endParaRPr lang="en-US" altLang="ko-K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0453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45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176444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Venue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Default:</a:t>
            </a:r>
            <a:endParaRPr lang="es-ES" altLang="ko-KR" sz="1400" b="1" kern="0" dirty="0">
              <a:latin typeface="Times New Roman"/>
            </a:endParaRP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s-ES" sz="1400" b="1" kern="0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Registration fee: USD </a:t>
            </a:r>
            <a:r>
              <a:rPr lang="en-US" altLang="ko-KR" sz="1400" b="1" kern="0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7</a:t>
            </a:r>
            <a:r>
              <a:rPr lang="es-ES" sz="1400" b="1" kern="0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00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384A6538-7467-4BD3-A7EE-C9F538927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246300"/>
              </p:ext>
            </p:extLst>
          </p:nvPr>
        </p:nvGraphicFramePr>
        <p:xfrm>
          <a:off x="345281" y="942892"/>
          <a:ext cx="8382000" cy="3985172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February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15,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16,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17,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18,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Draft Review &amp; Writing)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2888.5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2888.6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2888.5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2888.6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8728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Plenary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46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685800" y="914400"/>
            <a:ext cx="7543800" cy="4191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b="1" kern="0" dirty="0">
                <a:latin typeface="Times New Roman"/>
              </a:rPr>
              <a:t>When: February 14- 18, 2022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b="1" kern="0" dirty="0">
                <a:latin typeface="Times New Roman"/>
              </a:rPr>
              <a:t>Issues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and improvement of IEEE 2888.1 Draft 0.5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2888.2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2888.3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2888.4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Start Development of IEEE 2888.5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Start Development of IEEE 2888.6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input contributions</a:t>
            </a: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D95C54-EE0A-4E97-AC4C-188F62EC0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Meeting</a:t>
            </a:r>
            <a:r>
              <a:rPr lang="ko-KR" altLang="en-US" dirty="0"/>
              <a:t> </a:t>
            </a:r>
            <a:r>
              <a:rPr lang="en-US" altLang="ko-KR" dirty="0"/>
              <a:t>Location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2F2CFB-E67C-463E-B380-3F8C0C7C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3B87D1E-906D-4D17-BDD2-D28019A8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3D4F2C6-E9C2-45BF-9B8A-1D59BA636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7924800" cy="30433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 b="1" kern="0">
                <a:latin typeface="Times New Roman"/>
              </a:defRPr>
            </a:lvl1pPr>
            <a:lvl2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 b="1" kern="0">
                <a:latin typeface="Times New Roman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Location: </a:t>
            </a:r>
            <a:r>
              <a:rPr lang="en-US" altLang="ko-KR" sz="1800" b="1" kern="0" dirty="0" err="1">
                <a:latin typeface="Times New Roman"/>
              </a:rPr>
              <a:t>Jeju</a:t>
            </a:r>
            <a:r>
              <a:rPr lang="en-US" altLang="ko-KR" sz="1800" b="1" kern="0" dirty="0">
                <a:latin typeface="Times New Roman"/>
              </a:rPr>
              <a:t> Island, Republic of Korea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WG Documents: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https://mentor.ieee.org/2888/documents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WG Voting Member only: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https://ieee-sa.imeetcentral.com/2888-wg/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Food and Beverages: (Face-to-Face only)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Morning break: 10:30am – 11:00am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 Time: 12:30pm – 1:30pm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Afternoon break: 3:00pm – 3:30pm</a:t>
            </a:r>
          </a:p>
        </p:txBody>
      </p:sp>
    </p:spTree>
    <p:extLst>
      <p:ext uri="{BB962C8B-B14F-4D97-AF65-F5344CB8AC3E}">
        <p14:creationId xmlns:p14="http://schemas.microsoft.com/office/powerpoint/2010/main" val="7598109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48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266700" y="762000"/>
            <a:ext cx="8458200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14 - 18,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Jeju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Island, Republic of Korea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27 - July 1, IEEE-SA Office, 17th Floor, 3rd Park Ave.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17-21, Bangkok, Thailand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4369B3-DDF2-4F20-B1FF-9748AFA2F5C5}"/>
              </a:ext>
            </a:extLst>
          </p:cNvPr>
          <p:cNvSpPr txBox="1"/>
          <p:nvPr/>
        </p:nvSpPr>
        <p:spPr>
          <a:xfrm>
            <a:off x="1508911" y="2930149"/>
            <a:ext cx="61261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</a:rPr>
              <a:t>Registration fee will be increased to US$ 700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2356551-C234-402A-B33B-2AB19F01E6C0}"/>
              </a:ext>
            </a:extLst>
          </p:cNvPr>
          <p:cNvSpPr/>
          <p:nvPr/>
        </p:nvSpPr>
        <p:spPr>
          <a:xfrm>
            <a:off x="381000" y="4081546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300381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49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266700" y="762000"/>
            <a:ext cx="8458200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20-24, </a:t>
            </a:r>
            <a:r>
              <a:rPr lang="es-ES" altLang="ko-KR" sz="2400" b="1" kern="0" dirty="0">
                <a:solidFill>
                  <a:srgbClr val="3333CC"/>
                </a:solidFill>
                <a:latin typeface="Times New Roman"/>
              </a:rPr>
              <a:t>10662 Los Vaqueros Circle, Los Alamitos, CA 90720 (​IEEE-SA Office), USA</a:t>
            </a:r>
            <a:endParaRPr lang="en-US" altLang="ko-KR" sz="2400" b="1" kern="0" dirty="0">
              <a:solidFill>
                <a:srgbClr val="3333CC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26-30, Zagreb, Croatia (Air B&amp;B)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23-27, TTA Conference Room, Seoul,</a:t>
            </a:r>
            <a:r>
              <a:rPr lang="ko-KR" altLang="en-US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Korea (TBD)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2F2E56F-8B1F-4745-BC1B-FD77E5BAE1DE}"/>
              </a:ext>
            </a:extLst>
          </p:cNvPr>
          <p:cNvSpPr/>
          <p:nvPr/>
        </p:nvSpPr>
        <p:spPr>
          <a:xfrm>
            <a:off x="381000" y="4081546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35876559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50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969155"/>
              </p:ext>
            </p:extLst>
          </p:nvPr>
        </p:nvGraphicFramePr>
        <p:xfrm>
          <a:off x="952500" y="794427"/>
          <a:ext cx="7239000" cy="4996742"/>
        </p:xfrm>
        <a:graphic>
          <a:graphicData uri="http://schemas.openxmlformats.org/drawingml/2006/table">
            <a:tbl>
              <a:tblPr firstRow="1" firstCol="1" bandRow="1"/>
              <a:tblGrid>
                <a:gridCol w="27051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2864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8485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675723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Sang-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Kyun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Myoungji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071287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 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09081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altLang="ko-KR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GookHwan</a:t>
                      </a: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832214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Nam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582998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Jeonghwoan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Choi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SKONEC ENTERTAINMENT CO LTD.,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700727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Changseok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827786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Shin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97760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Yegi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85476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Misuk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576338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Tai Gil Kwon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156845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Tae-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697903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Youngmin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578091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Min Hyuk 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 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230130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KwangHyun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Ro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HanSung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550718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JaeYoung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SKONEC ENTERTAINMENT CO LTD.,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55477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Cheol Ryu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142312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766254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1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EA48EE7-8FBE-4344-A481-25E0D459A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84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-01-0000-Session #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8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WG 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622771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4516430-F4FE-42F6-BA83-40ABE570B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‘2888-21-0058-00-0000-Session #7 WG 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Kim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573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-Session #8 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 </a:t>
            </a:r>
          </a:p>
        </p:txBody>
      </p:sp>
    </p:spTree>
    <p:extLst>
      <p:ext uri="{BB962C8B-B14F-4D97-AF65-F5344CB8AC3E}">
        <p14:creationId xmlns:p14="http://schemas.microsoft.com/office/powerpoint/2010/main" val="104627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83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-Holographic Visualization for IEEE P2888.6’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4721058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6971</TotalTime>
  <Words>3160</Words>
  <Application>Microsoft Office PowerPoint</Application>
  <PresentationFormat>화면 슬라이드 쇼(4:3)</PresentationFormat>
  <Paragraphs>723</Paragraphs>
  <Slides>52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52</vt:i4>
      </vt:variant>
    </vt:vector>
  </HeadingPairs>
  <TitlesOfParts>
    <vt:vector size="63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2_Office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WG Motion #20</vt:lpstr>
      <vt:lpstr>WG Motion #21</vt:lpstr>
      <vt:lpstr>WG Motion #22</vt:lpstr>
      <vt:lpstr>WG Motion #23</vt:lpstr>
      <vt:lpstr>WG Motion #24</vt:lpstr>
      <vt:lpstr>WG Motion #25</vt:lpstr>
      <vt:lpstr>WG Motion #26</vt:lpstr>
      <vt:lpstr>WG Motion #27</vt:lpstr>
      <vt:lpstr>WG Motion #28</vt:lpstr>
      <vt:lpstr>WG Motion #29</vt:lpstr>
      <vt:lpstr>WG Motion #30</vt:lpstr>
      <vt:lpstr>WG Motion #31</vt:lpstr>
      <vt:lpstr>WG Motion #31</vt:lpstr>
      <vt:lpstr>WG Motion #32</vt:lpstr>
      <vt:lpstr>WG Motion #33</vt:lpstr>
      <vt:lpstr>WG Motion #34</vt:lpstr>
      <vt:lpstr>Others</vt:lpstr>
      <vt:lpstr>TG 1 Next Agenda</vt:lpstr>
      <vt:lpstr>TG 2 Next Agenda</vt:lpstr>
      <vt:lpstr>TG 3 Next Agenda</vt:lpstr>
      <vt:lpstr>TG 4 Next Agenda</vt:lpstr>
      <vt:lpstr>Next Session Time and Location</vt:lpstr>
      <vt:lpstr>Next Plenary Meeting</vt:lpstr>
      <vt:lpstr>Meeting Location</vt:lpstr>
      <vt:lpstr>Future Sessions – 2022</vt:lpstr>
      <vt:lpstr>Future Sessions – 2023</vt:lpstr>
      <vt:lpstr>Attendees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359</cp:revision>
  <cp:lastPrinted>2018-02-28T09:01:45Z</cp:lastPrinted>
  <dcterms:created xsi:type="dcterms:W3CDTF">2014-10-13T13:02:20Z</dcterms:created>
  <dcterms:modified xsi:type="dcterms:W3CDTF">2021-10-22T01:10:20Z</dcterms:modified>
</cp:coreProperties>
</file>