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899" r:id="rId2"/>
    <p:sldMasterId id="2147483912" r:id="rId3"/>
  </p:sldMasterIdLst>
  <p:notesMasterIdLst>
    <p:notesMasterId r:id="rId11"/>
  </p:notesMasterIdLst>
  <p:handoutMasterIdLst>
    <p:handoutMasterId r:id="rId12"/>
  </p:handoutMasterIdLst>
  <p:sldIdLst>
    <p:sldId id="325" r:id="rId4"/>
    <p:sldId id="365" r:id="rId5"/>
    <p:sldId id="385" r:id="rId6"/>
    <p:sldId id="386" r:id="rId7"/>
    <p:sldId id="390" r:id="rId8"/>
    <p:sldId id="387" r:id="rId9"/>
    <p:sldId id="356"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FC9FF"/>
    <a:srgbClr val="0066A1"/>
    <a:srgbClr val="001FA1"/>
    <a:srgbClr val="599DDB"/>
    <a:srgbClr val="71B345"/>
    <a:srgbClr val="FDC82F"/>
    <a:srgbClr val="009FDA"/>
    <a:srgbClr val="E37222"/>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p:restoredTop sz="94677"/>
  </p:normalViewPr>
  <p:slideViewPr>
    <p:cSldViewPr>
      <p:cViewPr>
        <p:scale>
          <a:sx n="117" d="100"/>
          <a:sy n="117" d="100"/>
        </p:scale>
        <p:origin x="2072" y="4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3</a:t>
            </a:fld>
            <a:endParaRPr lang="en-US"/>
          </a:p>
        </p:txBody>
      </p:sp>
    </p:spTree>
    <p:extLst>
      <p:ext uri="{BB962C8B-B14F-4D97-AF65-F5344CB8AC3E}">
        <p14:creationId xmlns:p14="http://schemas.microsoft.com/office/powerpoint/2010/main" val="590094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2888-21-0085-00-0004-Large space VR disaster response training system framework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2888-21-0085-00-0004-Large space VR disaster response training system framework</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2888-21-0085-00-0004-Large space VR disaster response training system framework</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2888-21-0085-00-0004-Large space VR disaster response training system framework</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2888-21-0085-00-0004-Large space VR disaster response training system framework</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2888-21-0085-00-0004-Large space VR disaster response training system framework</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2888-21-0085-00-0004-Large space VR disaster response training system framework</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2888-21-0085-00-0004-Large space VR disaster response training system framework</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7" name="바닥글 개체 틀 4"/>
          <p:cNvSpPr>
            <a:spLocks noGrp="1"/>
          </p:cNvSpPr>
          <p:nvPr>
            <p:ph type="ftr" sz="quarter" idx="11"/>
          </p:nvPr>
        </p:nvSpPr>
        <p:spPr>
          <a:xfrm>
            <a:off x="457200" y="6610350"/>
            <a:ext cx="6553200" cy="247650"/>
          </a:xfrm>
          <a:prstGeom prst="rect">
            <a:avLst/>
          </a:prstGeom>
        </p:spPr>
        <p:txBody>
          <a:bodyPr/>
          <a:lstStyle>
            <a:lvl1pPr algn="l">
              <a:defRPr sz="900" b="1">
                <a:solidFill>
                  <a:schemeClr val="tx1"/>
                </a:solidFill>
              </a:defRPr>
            </a:lvl1pPr>
          </a:lstStyle>
          <a:p>
            <a:pPr>
              <a:defRPr/>
            </a:pPr>
            <a:r>
              <a:rPr lang="en-US"/>
              <a:t>2888-21-0085-00-0004-Large space VR disaster response training system framework</a:t>
            </a:r>
            <a:endParaRPr lang="en-US" dirty="0"/>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9" name="바닥글 개체 틀 4"/>
          <p:cNvSpPr>
            <a:spLocks noGrp="1"/>
          </p:cNvSpPr>
          <p:nvPr>
            <p:ph type="ftr" sz="quarter" idx="11"/>
          </p:nvPr>
        </p:nvSpPr>
        <p:spPr>
          <a:xfrm>
            <a:off x="457200" y="6610350"/>
            <a:ext cx="5791200" cy="247650"/>
          </a:xfrm>
          <a:prstGeom prst="rect">
            <a:avLst/>
          </a:prstGeom>
        </p:spPr>
        <p:txBody>
          <a:bodyPr/>
          <a:lstStyle>
            <a:lvl1pPr algn="l">
              <a:defRPr sz="900" b="1">
                <a:solidFill>
                  <a:schemeClr val="tx1"/>
                </a:solidFill>
              </a:defRPr>
            </a:lvl1pPr>
          </a:lstStyle>
          <a:p>
            <a:pPr>
              <a:defRPr/>
            </a:pPr>
            <a:r>
              <a:rPr lang="en-US"/>
              <a:t>2888-21-0085-00-0004-Large space VR disaster response training system framework</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2888-21-0085-00-0004-Large space VR disaster response training system framework</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2888-21-0085-00-0004-Large space VR disaster response training system framework</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2888-21-0085-00-0004-Large space VR disaster response training system framework</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2888-21-0085-00-0004-Large space VR disaster response training system framework</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2888-21-0085-00-0004-Large space VR disaster response training system framework</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992640"/>
            <a:ext cx="8520120" cy="2736480"/>
          </a:xfrm>
          <a:prstGeom prst="rect">
            <a:avLst/>
          </a:prstGeom>
        </p:spPr>
        <p:txBody>
          <a:bodyPr lIns="0" tIns="0" rIns="0" bIns="0" anchor="ctr">
            <a:noAutofit/>
          </a:bodyPr>
          <a:lstStyle/>
          <a:p>
            <a:endParaRPr lang="en-US" sz="1400" b="0" strike="noStrike" spc="-1">
              <a:solidFill>
                <a:srgbClr val="000000"/>
              </a:solidFill>
              <a:latin typeface="Arial"/>
            </a:endParaRPr>
          </a:p>
        </p:txBody>
      </p:sp>
      <p:sp>
        <p:nvSpPr>
          <p:cNvPr id="4" name="PlaceHolder 2"/>
          <p:cNvSpPr>
            <a:spLocks noGrp="1"/>
          </p:cNvSpPr>
          <p:nvPr>
            <p:ph type="subTitle"/>
          </p:nvPr>
        </p:nvSpPr>
        <p:spPr>
          <a:xfrm>
            <a:off x="457200" y="1604640"/>
            <a:ext cx="8229240" cy="3977280"/>
          </a:xfrm>
          <a:prstGeom prst="rect">
            <a:avLst/>
          </a:prstGeom>
        </p:spPr>
        <p:txBody>
          <a:bodyPr lIns="0" tIns="0" rIns="0" bIns="0" anchor="ctr">
            <a:noAutofit/>
          </a:bodyPr>
          <a:lstStyle/>
          <a:p>
            <a:pPr algn="ctr"/>
            <a:endParaRPr lang="en-US" sz="3200" b="0" strike="noStrike" spc="-1">
              <a:latin typeface="맑은 고딕"/>
            </a:endParaRPr>
          </a:p>
        </p:txBody>
      </p:sp>
    </p:spTree>
    <p:extLst>
      <p:ext uri="{BB962C8B-B14F-4D97-AF65-F5344CB8AC3E}">
        <p14:creationId xmlns:p14="http://schemas.microsoft.com/office/powerpoint/2010/main" val="1190829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2888-21-0085-00-0004-Large space VR disaster response training system framework</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2888-21-0085-00-0004-Large space VR disaster response training system framework</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2888-21-0085-00-0004-Large space VR disaster response training system framework</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2888-21-0085-00-0004-Large space VR disaster response training system framework</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2888-21-0085-00-0004-Large space VR disaster response training system framework</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endParaRPr lang="ko-KR" altLang="en-US"/>
          </a:p>
        </p:txBody>
      </p:sp>
      <p:sp>
        <p:nvSpPr>
          <p:cNvPr id="8" name="Footer Placeholder 7"/>
          <p:cNvSpPr>
            <a:spLocks noGrp="1"/>
          </p:cNvSpPr>
          <p:nvPr>
            <p:ph type="ftr" sz="quarter" idx="11"/>
          </p:nvPr>
        </p:nvSpPr>
        <p:spPr/>
        <p:txBody>
          <a:bodyPr/>
          <a:lstStyle/>
          <a:p>
            <a:r>
              <a:rPr lang="en-US" altLang="ko-KR"/>
              <a:t>2888-21-0085-00-0004-Large space VR disaster response training system framework</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2888-21-0085-00-0004-Large space VR disaster response training system framework</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2888-21-0085-00-0004-Large space VR disaster response training system framework</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2888-21-0085-00-0004-Large space VR disaster response training system framework</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2888-21-0085-00-0004-Large space VR disaster response training system framework</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2888-21-0085-00-0004-Large space VR disaster response training system framework</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2888-21-0085-00-0004-Large space VR disaster response training system framework</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2888-21-0085-00-0004-Large space VR disaster response training system framework</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2888-21-0085-00-0004-Large space VR disaster response training system framework</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2888-21-0085-00-0004-Large space VR disaster response training system framework</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2888-21-0085-00-0004-Large space VR disaster response training system framework</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2888-21-0085-00-0004-Large space VR disaster response training system framework</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2888-21-0085-00-0004-Large space VR disaster response training system framework</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2888-21-0085-00-0004-Large space VR disaster response training system framework</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png"/><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2888-21-0085-00-0004-Large space VR disaster response training system framework</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2888-21-0085-00-0004-Large space VR disaster response training system framework</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5"/>
          <a:srcRect/>
          <a:stretch>
            <a:fillRect/>
          </a:stretch>
        </p:blipFill>
        <p:spPr bwMode="auto">
          <a:xfrm>
            <a:off x="8001000" y="6248400"/>
            <a:ext cx="901700" cy="265113"/>
          </a:xfrm>
          <a:prstGeom prst="rect">
            <a:avLst/>
          </a:prstGeom>
          <a:noFill/>
          <a:ln w="9525">
            <a:noFill/>
            <a:miter lim="800000"/>
            <a:headEnd/>
            <a:tailEnd/>
          </a:ln>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6"/>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5"/>
          <a:srcRect/>
          <a:stretch>
            <a:fillRect/>
          </a:stretch>
        </p:blipFill>
        <p:spPr bwMode="auto">
          <a:xfrm>
            <a:off x="7977981" y="6230983"/>
            <a:ext cx="901700" cy="265113"/>
          </a:xfrm>
          <a:prstGeom prst="rect">
            <a:avLst/>
          </a:prstGeom>
          <a:noFill/>
          <a:ln w="9525">
            <a:noFill/>
            <a:miter lim="800000"/>
            <a:headEnd/>
            <a:tailEnd/>
          </a:ln>
        </p:spPr>
      </p:pic>
      <p:pic>
        <p:nvPicPr>
          <p:cNvPr id="14" name="그림 13">
            <a:extLst>
              <a:ext uri="{FF2B5EF4-FFF2-40B4-BE49-F238E27FC236}">
                <a16:creationId xmlns:a16="http://schemas.microsoft.com/office/drawing/2014/main" id="{2B3137D2-9960-4E3F-801C-16FF620C06C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21040" y="152401"/>
            <a:ext cx="610515" cy="572774"/>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26" r:id="rId13"/>
  </p:sldLayoutIdLst>
  <p:hf sldNum="0"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2888-21-0085-00-0004-Large space VR disaster response training system framework</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sldNum="0"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2.png"/><Relationship Id="rId18" Type="http://schemas.openxmlformats.org/officeDocument/2006/relationships/image" Target="../media/image12.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1.png"/><Relationship Id="rId17" Type="http://schemas.openxmlformats.org/officeDocument/2006/relationships/image" Target="../media/image35.png"/><Relationship Id="rId2" Type="http://schemas.openxmlformats.org/officeDocument/2006/relationships/image" Target="../media/image24.png"/><Relationship Id="rId16" Type="http://schemas.openxmlformats.org/officeDocument/2006/relationships/image" Target="../media/image34.png"/><Relationship Id="rId1" Type="http://schemas.openxmlformats.org/officeDocument/2006/relationships/slideLayout" Target="../slideLayouts/slideLayout19.xml"/><Relationship Id="rId6" Type="http://schemas.openxmlformats.org/officeDocument/2006/relationships/image" Target="../media/image26.png"/><Relationship Id="rId11" Type="http://schemas.microsoft.com/office/2007/relationships/hdphoto" Target="../media/hdphoto2.wdp"/><Relationship Id="rId5" Type="http://schemas.microsoft.com/office/2007/relationships/hdphoto" Target="../media/hdphoto1.wdp"/><Relationship Id="rId1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29.png"/><Relationship Id="rId14"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6700" y="1678441"/>
            <a:ext cx="8610600" cy="828674"/>
          </a:xfrm>
        </p:spPr>
        <p:txBody>
          <a:bodyPr>
            <a:normAutofit fontScale="92500" lnSpcReduction="20000"/>
          </a:bodyPr>
          <a:lstStyle/>
          <a:p>
            <a:pPr>
              <a:lnSpc>
                <a:spcPct val="120000"/>
              </a:lnSpc>
            </a:pPr>
            <a:r>
              <a:rPr lang="en-US" dirty="0">
                <a:solidFill>
                  <a:schemeClr val="tx1"/>
                </a:solidFill>
              </a:rPr>
              <a:t>[Large Space VR Disaster Response Training System</a:t>
            </a:r>
            <a:r>
              <a:rPr lang="en-US" altLang="ko-KR" dirty="0">
                <a:solidFill>
                  <a:schemeClr val="tx1"/>
                </a:solidFill>
              </a:rPr>
              <a:t> Framework for IEEE P2888.4]</a:t>
            </a:r>
          </a:p>
          <a:p>
            <a:pPr marL="0" indent="0">
              <a:lnSpc>
                <a:spcPct val="120000"/>
              </a:lnSpc>
              <a:buNone/>
            </a:pPr>
            <a:endParaRPr lang="en-US" dirty="0">
              <a:solidFill>
                <a:schemeClr val="tx1"/>
              </a:solidFill>
            </a:endParaRPr>
          </a:p>
        </p:txBody>
      </p:sp>
      <p:sp>
        <p:nvSpPr>
          <p:cNvPr id="3" name="직사각형 2">
            <a:extLst>
              <a:ext uri="{FF2B5EF4-FFF2-40B4-BE49-F238E27FC236}">
                <a16:creationId xmlns:a16="http://schemas.microsoft.com/office/drawing/2014/main" id="{3F19B9A5-45FF-8843-A9D1-61161904AE9D}"/>
              </a:ext>
            </a:extLst>
          </p:cNvPr>
          <p:cNvSpPr/>
          <p:nvPr/>
        </p:nvSpPr>
        <p:spPr>
          <a:xfrm>
            <a:off x="6324600" y="5867400"/>
            <a:ext cx="2071401" cy="369332"/>
          </a:xfrm>
          <a:prstGeom prst="rect">
            <a:avLst/>
          </a:prstGeom>
        </p:spPr>
        <p:txBody>
          <a:bodyPr wrap="none">
            <a:spAutoFit/>
          </a:bodyPr>
          <a:lstStyle/>
          <a:p>
            <a:r>
              <a:rPr lang="en" altLang="x-none" dirty="0"/>
              <a:t>October</a:t>
            </a:r>
            <a:r>
              <a:rPr lang="en-US" altLang="x-none" dirty="0">
                <a:latin typeface="맑은 고딕" panose="020B0503020000020004" pitchFamily="34" charset="-127"/>
                <a:cs typeface="Times New Roman" panose="02020603050405020304" pitchFamily="18" charset="0"/>
              </a:rPr>
              <a:t> </a:t>
            </a:r>
            <a:r>
              <a:rPr lang="en-US" altLang="ko-KR" dirty="0">
                <a:latin typeface="맑은 고딕" panose="020B0503020000020004" pitchFamily="34" charset="-127"/>
                <a:cs typeface="Times New Roman" panose="02020603050405020304" pitchFamily="18" charset="0"/>
              </a:rPr>
              <a:t>19</a:t>
            </a:r>
            <a:r>
              <a:rPr lang="en-US" altLang="x-none" dirty="0">
                <a:latin typeface="맑은 고딕" panose="020B0503020000020004" pitchFamily="34" charset="-127"/>
                <a:cs typeface="Times New Roman" panose="02020603050405020304" pitchFamily="18" charset="0"/>
              </a:rPr>
              <a:t>, 202</a:t>
            </a:r>
            <a:r>
              <a:rPr lang="en-US" altLang="ko-KR" dirty="0">
                <a:latin typeface="맑은 고딕" panose="020B0503020000020004" pitchFamily="34" charset="-127"/>
                <a:cs typeface="Times New Roman" panose="02020603050405020304" pitchFamily="18" charset="0"/>
              </a:rPr>
              <a:t>1</a:t>
            </a:r>
            <a:endParaRPr lang="x-none" altLang="en-US" dirty="0"/>
          </a:p>
        </p:txBody>
      </p:sp>
      <p:sp>
        <p:nvSpPr>
          <p:cNvPr id="8" name="Text Placeholder 6">
            <a:extLst>
              <a:ext uri="{FF2B5EF4-FFF2-40B4-BE49-F238E27FC236}">
                <a16:creationId xmlns:a16="http://schemas.microsoft.com/office/drawing/2014/main" id="{03D0B28B-2D90-344A-ACF2-FB2304B7D008}"/>
              </a:ext>
            </a:extLst>
          </p:cNvPr>
          <p:cNvSpPr txBox="1">
            <a:spLocks/>
          </p:cNvSpPr>
          <p:nvPr/>
        </p:nvSpPr>
        <p:spPr>
          <a:xfrm>
            <a:off x="685800" y="2507115"/>
            <a:ext cx="5638800" cy="828675"/>
          </a:xfrm>
          <a:prstGeom prst="rect">
            <a:avLst/>
          </a:prstGeom>
        </p:spPr>
        <p:txBody>
          <a:bodyPr vert="horz" lIns="91440" tIns="45720" rIns="91440" bIns="45720" rtlCol="0" anchor="ctr" anchorCtr="0">
            <a:normAutofit/>
          </a:bodyPr>
          <a:lstStyle>
            <a:lvl1pPr marL="171450" indent="-171450" algn="l" defTabSz="685800" rtl="0" eaLnBrk="1" latinLnBrk="1" hangingPunct="1">
              <a:lnSpc>
                <a:spcPct val="150000"/>
              </a:lnSpc>
              <a:spcBef>
                <a:spcPts val="0"/>
              </a:spcBef>
              <a:buFont typeface="Arial" panose="020B0604020202020204" pitchFamily="34" charset="0"/>
              <a:buChar char="•"/>
              <a:defRPr sz="1600" kern="1200">
                <a:solidFill>
                  <a:schemeClr val="bg1"/>
                </a:solidFill>
                <a:latin typeface="+mn-lt"/>
                <a:ea typeface="+mn-ea"/>
                <a:cs typeface="+mn-cs"/>
              </a:defRPr>
            </a:lvl1pPr>
            <a:lvl2pPr marL="514350" indent="-171450" algn="l" defTabSz="685800" rtl="0" eaLnBrk="1" latinLnBrk="1" hangingPunct="1">
              <a:lnSpc>
                <a:spcPct val="150000"/>
              </a:lnSpc>
              <a:spcBef>
                <a:spcPts val="375"/>
              </a:spcBef>
              <a:buFont typeface="Arial" panose="020B0604020202020204" pitchFamily="34" charset="0"/>
              <a:buChar char="•"/>
              <a:defRPr sz="1600" kern="1200">
                <a:solidFill>
                  <a:schemeClr val="bg1"/>
                </a:solidFill>
                <a:latin typeface="+mn-lt"/>
                <a:ea typeface="+mn-ea"/>
                <a:cs typeface="+mn-cs"/>
              </a:defRPr>
            </a:lvl2pPr>
            <a:lvl3pPr marL="857250" indent="-171450" algn="l" defTabSz="685800" rtl="0" eaLnBrk="1" latinLnBrk="1" hangingPunct="1">
              <a:lnSpc>
                <a:spcPct val="150000"/>
              </a:lnSpc>
              <a:spcBef>
                <a:spcPts val="375"/>
              </a:spcBef>
              <a:buFont typeface="Arial" panose="020B0604020202020204" pitchFamily="34" charset="0"/>
              <a:buChar char="•"/>
              <a:defRPr sz="1600" kern="1200">
                <a:solidFill>
                  <a:schemeClr val="bg1"/>
                </a:solidFill>
                <a:latin typeface="+mn-lt"/>
                <a:ea typeface="+mn-ea"/>
                <a:cs typeface="+mn-cs"/>
              </a:defRPr>
            </a:lvl3pPr>
            <a:lvl4pPr marL="1200150" indent="-171450" algn="l" defTabSz="685800" rtl="0" eaLnBrk="1" latinLnBrk="1" hangingPunct="1">
              <a:lnSpc>
                <a:spcPct val="15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1" hangingPunct="1">
              <a:lnSpc>
                <a:spcPct val="15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t>[</a:t>
            </a:r>
            <a:r>
              <a:rPr lang="en-US" altLang="ko-KR"/>
              <a:t>Jeonghwoan Choi</a:t>
            </a:r>
            <a:r>
              <a:rPr lang="en-US"/>
              <a:t> / Skonec Entetainment. Co., Ltd. ]</a:t>
            </a:r>
            <a:endParaRPr lang="en-US" dirty="0"/>
          </a:p>
        </p:txBody>
      </p:sp>
    </p:spTree>
    <p:extLst>
      <p:ext uri="{BB962C8B-B14F-4D97-AF65-F5344CB8AC3E}">
        <p14:creationId xmlns:p14="http://schemas.microsoft.com/office/powerpoint/2010/main" val="427194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6" name="바닥글 개체 틀 1">
            <a:extLst>
              <a:ext uri="{FF2B5EF4-FFF2-40B4-BE49-F238E27FC236}">
                <a16:creationId xmlns:a16="http://schemas.microsoft.com/office/drawing/2014/main" id="{8E3C5274-3876-0A49-A3F8-17C7DD74029C}"/>
              </a:ext>
            </a:extLst>
          </p:cNvPr>
          <p:cNvSpPr>
            <a:spLocks noGrp="1"/>
          </p:cNvSpPr>
          <p:nvPr>
            <p:ph type="ftr" sz="quarter" idx="11"/>
          </p:nvPr>
        </p:nvSpPr>
        <p:spPr>
          <a:xfrm>
            <a:off x="457200" y="6610350"/>
            <a:ext cx="6553200" cy="247650"/>
          </a:xfrm>
        </p:spPr>
        <p:txBody>
          <a:bodyPr/>
          <a:lstStyle/>
          <a:p>
            <a:pPr>
              <a:defRPr/>
            </a:pPr>
            <a:r>
              <a:rPr lang="en-US"/>
              <a:t>2888-21-0085-00-0004-Large space VR disaster response training system framework</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2888</a:t>
            </a:r>
            <a:br>
              <a:rPr lang="en-GB" altLang="ko-KR" sz="1800" dirty="0"/>
            </a:br>
            <a:r>
              <a:rPr lang="en-US" altLang="ko-KR" sz="1800" dirty="0"/>
              <a:t>Interfacing Cyber and Physical World Working Group</a:t>
            </a:r>
            <a:br>
              <a:rPr lang="en-US" altLang="ko-KR" sz="1800" dirty="0"/>
            </a:br>
            <a:r>
              <a:rPr lang="en-US" altLang="ko-KR" sz="1800" dirty="0" err="1"/>
              <a:t>Kyoungro</a:t>
            </a:r>
            <a:r>
              <a:rPr lang="en-US" altLang="ko-KR" sz="1800" dirty="0"/>
              <a:t> Yoon, yoonk@konkuk.ac.kr</a:t>
            </a:r>
            <a:endParaRPr lang="ko-KR" altLang="en-US" sz="1800" dirty="0"/>
          </a:p>
        </p:txBody>
      </p:sp>
      <p:graphicFrame>
        <p:nvGraphicFramePr>
          <p:cNvPr id="7" name="Table 3">
            <a:extLst>
              <a:ext uri="{FF2B5EF4-FFF2-40B4-BE49-F238E27FC236}">
                <a16:creationId xmlns:a16="http://schemas.microsoft.com/office/drawing/2014/main" id="{7C28B560-FB52-4559-8FDB-A96A98E2077A}"/>
              </a:ext>
            </a:extLst>
          </p:cNvPr>
          <p:cNvGraphicFramePr>
            <a:graphicFrameLocks noGrp="1"/>
          </p:cNvGraphicFramePr>
          <p:nvPr>
            <p:extLst>
              <p:ext uri="{D42A27DB-BD31-4B8C-83A1-F6EECF244321}">
                <p14:modId xmlns:p14="http://schemas.microsoft.com/office/powerpoint/2010/main" val="2331418205"/>
              </p:ext>
            </p:extLst>
          </p:nvPr>
        </p:nvGraphicFramePr>
        <p:xfrm>
          <a:off x="228600" y="1215867"/>
          <a:ext cx="8686800" cy="4640342"/>
        </p:xfrm>
        <a:graphic>
          <a:graphicData uri="http://schemas.openxmlformats.org/drawingml/2006/table">
            <a:tbl>
              <a:tblPr/>
              <a:tblGrid>
                <a:gridCol w="2057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defRPr/>
                      </a:pPr>
                      <a:r>
                        <a:rPr lang="en-US" altLang="x-none" sz="2400" dirty="0">
                          <a:solidFill>
                            <a:schemeClr val="tx1"/>
                          </a:solidFill>
                          <a:latin typeface="Times New Roman" panose="02020603050405020304" pitchFamily="18" charset="0"/>
                          <a:cs typeface="Times New Roman" panose="02020603050405020304" pitchFamily="18" charset="0"/>
                        </a:rPr>
                        <a:t>Large Space VR Disaster Response Training System</a:t>
                      </a:r>
                      <a:r>
                        <a:rPr lang="en-US" altLang="ko-KR" sz="2400" dirty="0">
                          <a:solidFill>
                            <a:schemeClr val="tx1"/>
                          </a:solidFill>
                          <a:latin typeface="Times New Roman" panose="02020603050405020304" pitchFamily="18" charset="0"/>
                          <a:cs typeface="Times New Roman" panose="02020603050405020304" pitchFamily="18" charset="0"/>
                        </a:rPr>
                        <a:t> Framework</a:t>
                      </a:r>
                      <a:r>
                        <a:rPr lang="en-US" altLang="ko-KR" sz="2400" dirty="0">
                          <a:latin typeface="Times New Roman" panose="02020603050405020304" pitchFamily="18" charset="0"/>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for IEEE P2888.4</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202</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10</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19</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 </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4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Jeonghwoan</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Choi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Skonec</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Co., Ltd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+82 10 3042 8901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jordhanchoi@skonec.com</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4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 </a:t>
                      </a:r>
                      <a:r>
                        <a:rPr kumimoji="0" lang="en-US"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HyeonWoo</a:t>
                      </a:r>
                      <a:endParaRPr kumimoji="0" lang="en-GB" altLang="x-none"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x-none"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Dongduk</a:t>
                      </a:r>
                      <a:r>
                        <a:rPr kumimoji="0" lang="en-GB" altLang="x-none"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Women’s Univ.</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x-none"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+82 10 5313 1197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x-none"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hwnam@dongduk.ac.kr</a:t>
                      </a:r>
                      <a:endParaRPr kumimoji="0" lang="en-GB" altLang="x-none"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1400576"/>
                  </a:ext>
                </a:extLst>
              </a:tr>
              <a:tr h="404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x-none"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Kim Jae Yeong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ore-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Skonec</a:t>
                      </a:r>
                      <a:r>
                        <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Co., Ltd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x-none"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+82 10 3909 4151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x-none"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ohho1220@skonec.com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4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x-none"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x-none"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x-none"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x-none"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582311"/>
                  </a:ext>
                </a:extLst>
              </a:tr>
            </a:tbl>
          </a:graphicData>
        </a:graphic>
      </p:graphicFrame>
      <p:sp>
        <p:nvSpPr>
          <p:cNvPr id="9" name="바닥글 개체 틀 1">
            <a:extLst>
              <a:ext uri="{FF2B5EF4-FFF2-40B4-BE49-F238E27FC236}">
                <a16:creationId xmlns:a16="http://schemas.microsoft.com/office/drawing/2014/main" id="{7DD63162-4906-D744-BAB7-C56C6A7B62DD}"/>
              </a:ext>
            </a:extLst>
          </p:cNvPr>
          <p:cNvSpPr>
            <a:spLocks noGrp="1"/>
          </p:cNvSpPr>
          <p:nvPr>
            <p:ph type="ftr" sz="quarter" idx="11"/>
          </p:nvPr>
        </p:nvSpPr>
        <p:spPr>
          <a:xfrm>
            <a:off x="457200" y="6610350"/>
            <a:ext cx="6553200" cy="247650"/>
          </a:xfrm>
        </p:spPr>
        <p:txBody>
          <a:bodyPr/>
          <a:lstStyle/>
          <a:p>
            <a:pPr>
              <a:defRPr/>
            </a:pPr>
            <a:r>
              <a:rPr lang="en-US"/>
              <a:t>2888-21-0085-00-0004-Large space VR disaster response training system framework</a:t>
            </a:r>
            <a:endParaRPr lang="en-US" dirty="0"/>
          </a:p>
        </p:txBody>
      </p:sp>
    </p:spTree>
    <p:extLst>
      <p:ext uri="{BB962C8B-B14F-4D97-AF65-F5344CB8AC3E}">
        <p14:creationId xmlns:p14="http://schemas.microsoft.com/office/powerpoint/2010/main" val="299889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바닥글 개체 틀 1"/>
          <p:cNvSpPr>
            <a:spLocks noGrp="1"/>
          </p:cNvSpPr>
          <p:nvPr>
            <p:ph type="ftr" sz="quarter" idx="11"/>
          </p:nvPr>
        </p:nvSpPr>
        <p:spPr/>
        <p:txBody>
          <a:bodyPr/>
          <a:lstStyle/>
          <a:p>
            <a:pPr>
              <a:defRPr/>
            </a:pPr>
            <a:r>
              <a:rPr lang="en-US"/>
              <a:t>2888-21-0085-00-0004-Large space VR disaster response training system framework</a:t>
            </a:r>
            <a:endParaRPr lang="en-US" dirty="0"/>
          </a:p>
        </p:txBody>
      </p:sp>
      <p:grpSp>
        <p:nvGrpSpPr>
          <p:cNvPr id="5" name="그룹 4"/>
          <p:cNvGrpSpPr/>
          <p:nvPr/>
        </p:nvGrpSpPr>
        <p:grpSpPr>
          <a:xfrm>
            <a:off x="3124200" y="1061148"/>
            <a:ext cx="2895600" cy="3434652"/>
            <a:chOff x="3581400" y="1277815"/>
            <a:chExt cx="1143000" cy="1519173"/>
          </a:xfrm>
        </p:grpSpPr>
        <p:sp>
          <p:nvSpPr>
            <p:cNvPr id="4" name="직사각형 3"/>
            <p:cNvSpPr/>
            <p:nvPr/>
          </p:nvSpPr>
          <p:spPr>
            <a:xfrm>
              <a:off x="3581400" y="1447800"/>
              <a:ext cx="1143000" cy="13491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ko-KR" altLang="en-US"/>
            </a:p>
          </p:txBody>
        </p:sp>
        <p:sp>
          <p:nvSpPr>
            <p:cNvPr id="3" name="직사각형 2"/>
            <p:cNvSpPr/>
            <p:nvPr/>
          </p:nvSpPr>
          <p:spPr>
            <a:xfrm>
              <a:off x="3581400" y="1277815"/>
              <a:ext cx="1143000" cy="169985"/>
            </a:xfrm>
            <a:prstGeom prst="rect">
              <a:avLst/>
            </a:prstGeom>
            <a:solidFill>
              <a:srgbClr val="599DDB"/>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ko-KR" dirty="0"/>
                <a:t>Disaster VR Content</a:t>
              </a:r>
              <a:endParaRPr lang="ko-KR" altLang="en-US" dirty="0"/>
            </a:p>
          </p:txBody>
        </p:sp>
      </p:grpSp>
      <p:sp>
        <p:nvSpPr>
          <p:cNvPr id="6" name="직사각형 5"/>
          <p:cNvSpPr/>
          <p:nvPr/>
        </p:nvSpPr>
        <p:spPr>
          <a:xfrm>
            <a:off x="4724400" y="1746948"/>
            <a:ext cx="1066800" cy="3048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1000">
                <a:effectLst>
                  <a:outerShdw blurRad="38100" dist="38100" dir="2700000" algn="tl">
                    <a:srgbClr val="000000">
                      <a:alpha val="43137"/>
                    </a:srgbClr>
                  </a:outerShdw>
                </a:effectLst>
              </a:rPr>
              <a:t>Content Server</a:t>
            </a:r>
            <a:endParaRPr lang="ko-KR" altLang="en-US" sz="1000">
              <a:effectLst>
                <a:outerShdw blurRad="38100" dist="38100" dir="2700000" algn="tl">
                  <a:srgbClr val="000000">
                    <a:alpha val="43137"/>
                  </a:srgbClr>
                </a:outerShdw>
              </a:effectLst>
            </a:endParaRPr>
          </a:p>
        </p:txBody>
      </p:sp>
      <p:sp>
        <p:nvSpPr>
          <p:cNvPr id="7" name="직사각형 6"/>
          <p:cNvSpPr/>
          <p:nvPr/>
        </p:nvSpPr>
        <p:spPr>
          <a:xfrm>
            <a:off x="3362325" y="1746948"/>
            <a:ext cx="1066800" cy="3048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1000">
                <a:effectLst>
                  <a:outerShdw blurRad="38100" dist="38100" dir="2700000" algn="tl">
                    <a:srgbClr val="000000">
                      <a:alpha val="43137"/>
                    </a:srgbClr>
                  </a:outerShdw>
                </a:effectLst>
              </a:rPr>
              <a:t>Disaster Anlayzer</a:t>
            </a:r>
            <a:endParaRPr lang="ko-KR" altLang="en-US" sz="1000">
              <a:effectLst>
                <a:outerShdw blurRad="38100" dist="38100" dir="2700000" algn="tl">
                  <a:srgbClr val="000000">
                    <a:alpha val="43137"/>
                  </a:srgbClr>
                </a:outerShdw>
              </a:effectLst>
            </a:endParaRPr>
          </a:p>
        </p:txBody>
      </p:sp>
      <p:grpSp>
        <p:nvGrpSpPr>
          <p:cNvPr id="10" name="그룹 9"/>
          <p:cNvGrpSpPr/>
          <p:nvPr/>
        </p:nvGrpSpPr>
        <p:grpSpPr>
          <a:xfrm>
            <a:off x="6629399" y="1061148"/>
            <a:ext cx="2133602" cy="3434652"/>
            <a:chOff x="3581399" y="1277815"/>
            <a:chExt cx="1143001" cy="1519173"/>
          </a:xfrm>
        </p:grpSpPr>
        <p:sp>
          <p:nvSpPr>
            <p:cNvPr id="11" name="직사각형 10"/>
            <p:cNvSpPr/>
            <p:nvPr/>
          </p:nvSpPr>
          <p:spPr>
            <a:xfrm>
              <a:off x="3581400" y="1447800"/>
              <a:ext cx="1143000" cy="13491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ko-KR" altLang="en-US"/>
            </a:p>
          </p:txBody>
        </p:sp>
        <p:sp>
          <p:nvSpPr>
            <p:cNvPr id="12" name="직사각형 11"/>
            <p:cNvSpPr/>
            <p:nvPr/>
          </p:nvSpPr>
          <p:spPr>
            <a:xfrm>
              <a:off x="3581399" y="1277815"/>
              <a:ext cx="1143000" cy="169985"/>
            </a:xfrm>
            <a:prstGeom prst="rect">
              <a:avLst/>
            </a:prstGeom>
            <a:solidFill>
              <a:srgbClr val="71B34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a:t>Sensors</a:t>
              </a:r>
              <a:endParaRPr lang="ko-KR" altLang="en-US"/>
            </a:p>
          </p:txBody>
        </p:sp>
      </p:grpSp>
      <p:grpSp>
        <p:nvGrpSpPr>
          <p:cNvPr id="13" name="그룹 12"/>
          <p:cNvGrpSpPr/>
          <p:nvPr/>
        </p:nvGrpSpPr>
        <p:grpSpPr>
          <a:xfrm>
            <a:off x="380996" y="1061148"/>
            <a:ext cx="2133602" cy="3434652"/>
            <a:chOff x="3581399" y="1277815"/>
            <a:chExt cx="1143001" cy="1519173"/>
          </a:xfrm>
        </p:grpSpPr>
        <p:sp>
          <p:nvSpPr>
            <p:cNvPr id="14" name="직사각형 13"/>
            <p:cNvSpPr/>
            <p:nvPr/>
          </p:nvSpPr>
          <p:spPr>
            <a:xfrm>
              <a:off x="3581400" y="1447800"/>
              <a:ext cx="1143000" cy="13491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ko-KR" altLang="en-US"/>
            </a:p>
          </p:txBody>
        </p:sp>
        <p:sp>
          <p:nvSpPr>
            <p:cNvPr id="15" name="직사각형 14"/>
            <p:cNvSpPr/>
            <p:nvPr/>
          </p:nvSpPr>
          <p:spPr>
            <a:xfrm>
              <a:off x="3581399" y="1277815"/>
              <a:ext cx="1143000" cy="16998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ko-KR" dirty="0"/>
                <a:t>Actuators</a:t>
              </a:r>
              <a:endParaRPr lang="ko-KR" altLang="en-US" dirty="0"/>
            </a:p>
          </p:txBody>
        </p:sp>
      </p:grpSp>
      <p:sp>
        <p:nvSpPr>
          <p:cNvPr id="16" name="직사각형 15"/>
          <p:cNvSpPr/>
          <p:nvPr/>
        </p:nvSpPr>
        <p:spPr>
          <a:xfrm>
            <a:off x="3362325" y="2928047"/>
            <a:ext cx="1066800" cy="3048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1000">
                <a:effectLst>
                  <a:outerShdw blurRad="38100" dist="38100" dir="2700000" algn="tl">
                    <a:srgbClr val="000000">
                      <a:alpha val="43137"/>
                    </a:srgbClr>
                  </a:outerShdw>
                </a:effectLst>
              </a:rPr>
              <a:t>Content Observer</a:t>
            </a:r>
            <a:endParaRPr lang="ko-KR" altLang="en-US" sz="1000">
              <a:effectLst>
                <a:outerShdw blurRad="38100" dist="38100" dir="2700000" algn="tl">
                  <a:srgbClr val="000000">
                    <a:alpha val="43137"/>
                  </a:srgbClr>
                </a:outerShdw>
              </a:effectLst>
            </a:endParaRPr>
          </a:p>
        </p:txBody>
      </p:sp>
      <p:sp>
        <p:nvSpPr>
          <p:cNvPr id="19" name="직사각형 18"/>
          <p:cNvSpPr/>
          <p:nvPr/>
        </p:nvSpPr>
        <p:spPr>
          <a:xfrm>
            <a:off x="4724400" y="2928047"/>
            <a:ext cx="1066800" cy="3048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1000">
                <a:effectLst>
                  <a:outerShdw blurRad="38100" dist="38100" dir="2700000" algn="tl">
                    <a:srgbClr val="000000">
                      <a:alpha val="43137"/>
                    </a:srgbClr>
                  </a:outerShdw>
                </a:effectLst>
              </a:rPr>
              <a:t>Content Clients(1..n)</a:t>
            </a:r>
            <a:endParaRPr lang="ko-KR" altLang="en-US" sz="1000">
              <a:effectLst>
                <a:outerShdw blurRad="38100" dist="38100" dir="2700000" algn="tl">
                  <a:srgbClr val="000000">
                    <a:alpha val="43137"/>
                  </a:srgbClr>
                </a:outerShdw>
              </a:effectLst>
            </a:endParaRPr>
          </a:p>
        </p:txBody>
      </p:sp>
      <p:sp>
        <p:nvSpPr>
          <p:cNvPr id="20" name="직사각형 19"/>
          <p:cNvSpPr/>
          <p:nvPr/>
        </p:nvSpPr>
        <p:spPr>
          <a:xfrm>
            <a:off x="4724400" y="3530194"/>
            <a:ext cx="1066800" cy="304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ko-KR" sz="1000">
                <a:effectLst>
                  <a:outerShdw blurRad="38100" dist="38100" dir="2700000" algn="tl">
                    <a:srgbClr val="000000">
                      <a:alpha val="43137"/>
                    </a:srgbClr>
                  </a:outerShdw>
                </a:effectLst>
              </a:rPr>
              <a:t>Game Engine</a:t>
            </a:r>
            <a:endParaRPr lang="ko-KR" altLang="en-US" sz="1000">
              <a:effectLst>
                <a:outerShdw blurRad="38100" dist="38100" dir="2700000" algn="tl">
                  <a:srgbClr val="000000">
                    <a:alpha val="43137"/>
                  </a:srgbClr>
                </a:outerShdw>
              </a:effectLst>
            </a:endParaRPr>
          </a:p>
        </p:txBody>
      </p:sp>
      <p:sp>
        <p:nvSpPr>
          <p:cNvPr id="21" name="직사각형 20"/>
          <p:cNvSpPr/>
          <p:nvPr/>
        </p:nvSpPr>
        <p:spPr>
          <a:xfrm>
            <a:off x="3362325" y="3246101"/>
            <a:ext cx="1066800" cy="304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ko-KR" sz="1000">
                <a:effectLst>
                  <a:outerShdw blurRad="38100" dist="38100" dir="2700000" algn="tl">
                    <a:srgbClr val="000000">
                      <a:alpha val="43137"/>
                    </a:srgbClr>
                  </a:outerShdw>
                </a:effectLst>
              </a:rPr>
              <a:t>Game Engine</a:t>
            </a:r>
            <a:endParaRPr lang="ko-KR" altLang="en-US" sz="1000">
              <a:effectLst>
                <a:outerShdw blurRad="38100" dist="38100" dir="2700000" algn="tl">
                  <a:srgbClr val="000000">
                    <a:alpha val="43137"/>
                  </a:srgbClr>
                </a:outerShdw>
              </a:effectLst>
            </a:endParaRPr>
          </a:p>
        </p:txBody>
      </p:sp>
      <p:sp>
        <p:nvSpPr>
          <p:cNvPr id="22" name="직사각형 21"/>
          <p:cNvSpPr/>
          <p:nvPr/>
        </p:nvSpPr>
        <p:spPr>
          <a:xfrm>
            <a:off x="4724400" y="3225394"/>
            <a:ext cx="1066800" cy="3048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sz="1000" dirty="0">
                <a:effectLst>
                  <a:outerShdw blurRad="38100" dist="38100" dir="2700000" algn="tl">
                    <a:srgbClr val="000000">
                      <a:alpha val="43137"/>
                    </a:srgbClr>
                  </a:outerShdw>
                </a:effectLst>
              </a:rPr>
              <a:t>Sensor Data Converter</a:t>
            </a:r>
            <a:endParaRPr lang="ko-KR" altLang="en-US" sz="1000" dirty="0">
              <a:effectLst>
                <a:outerShdw blurRad="38100" dist="38100" dir="2700000" algn="tl">
                  <a:srgbClr val="000000">
                    <a:alpha val="43137"/>
                  </a:srgbClr>
                </a:outerShdw>
              </a:effectLst>
            </a:endParaRPr>
          </a:p>
        </p:txBody>
      </p:sp>
      <p:sp>
        <p:nvSpPr>
          <p:cNvPr id="25" name="직사각형 24"/>
          <p:cNvSpPr/>
          <p:nvPr/>
        </p:nvSpPr>
        <p:spPr>
          <a:xfrm>
            <a:off x="914396" y="1746948"/>
            <a:ext cx="1066800" cy="304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000" dirty="0" err="1">
                <a:effectLst>
                  <a:outerShdw blurRad="38100" dist="38100" dir="2700000" algn="tl">
                    <a:srgbClr val="000000">
                      <a:alpha val="43137"/>
                    </a:srgbClr>
                  </a:outerShdw>
                </a:effectLst>
              </a:rPr>
              <a:t>Autuator</a:t>
            </a:r>
            <a:r>
              <a:rPr lang="en-US" altLang="ko-KR" sz="1000" dirty="0">
                <a:effectLst>
                  <a:outerShdw blurRad="38100" dist="38100" dir="2700000" algn="tl">
                    <a:srgbClr val="000000">
                      <a:alpha val="43137"/>
                    </a:srgbClr>
                  </a:outerShdw>
                </a:effectLst>
              </a:rPr>
              <a:t> </a:t>
            </a:r>
          </a:p>
          <a:p>
            <a:pPr algn="ctr"/>
            <a:r>
              <a:rPr lang="en-US" altLang="ko-KR" sz="1000" dirty="0">
                <a:effectLst>
                  <a:outerShdw blurRad="38100" dist="38100" dir="2700000" algn="tl">
                    <a:srgbClr val="000000">
                      <a:alpha val="43137"/>
                    </a:srgbClr>
                  </a:outerShdw>
                </a:effectLst>
              </a:rPr>
              <a:t>Data manager</a:t>
            </a:r>
            <a:endParaRPr lang="ko-KR" altLang="en-US" sz="1000" dirty="0">
              <a:effectLst>
                <a:outerShdw blurRad="38100" dist="38100" dir="2700000" algn="tl">
                  <a:srgbClr val="000000">
                    <a:alpha val="43137"/>
                  </a:srgbClr>
                </a:outerShdw>
              </a:effectLst>
            </a:endParaRPr>
          </a:p>
        </p:txBody>
      </p:sp>
      <p:sp>
        <p:nvSpPr>
          <p:cNvPr id="26" name="직사각형 25"/>
          <p:cNvSpPr/>
          <p:nvPr/>
        </p:nvSpPr>
        <p:spPr>
          <a:xfrm>
            <a:off x="914396" y="2048434"/>
            <a:ext cx="1066800" cy="3048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sz="1000" dirty="0">
                <a:effectLst>
                  <a:outerShdw blurRad="38100" dist="38100" dir="2700000" algn="tl">
                    <a:srgbClr val="000000">
                      <a:alpha val="43137"/>
                    </a:srgbClr>
                  </a:outerShdw>
                </a:effectLst>
              </a:rPr>
              <a:t>Command Data Converter</a:t>
            </a:r>
            <a:endParaRPr lang="ko-KR" altLang="en-US" sz="1000" dirty="0">
              <a:effectLst>
                <a:outerShdw blurRad="38100" dist="38100" dir="2700000" algn="tl">
                  <a:srgbClr val="000000">
                    <a:alpha val="43137"/>
                  </a:srgbClr>
                </a:outerShdw>
              </a:effectLst>
            </a:endParaRPr>
          </a:p>
        </p:txBody>
      </p:sp>
      <p:sp>
        <p:nvSpPr>
          <p:cNvPr id="27" name="직사각형 26"/>
          <p:cNvSpPr/>
          <p:nvPr/>
        </p:nvSpPr>
        <p:spPr>
          <a:xfrm>
            <a:off x="3362321" y="2060859"/>
            <a:ext cx="1066800" cy="3048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sz="1000" dirty="0">
                <a:effectLst>
                  <a:outerShdw blurRad="38100" dist="38100" dir="2700000" algn="tl">
                    <a:srgbClr val="000000">
                      <a:alpha val="43137"/>
                    </a:srgbClr>
                  </a:outerShdw>
                </a:effectLst>
              </a:rPr>
              <a:t>Command Data Converter</a:t>
            </a:r>
            <a:endParaRPr lang="ko-KR" altLang="en-US" sz="1000" dirty="0">
              <a:effectLst>
                <a:outerShdw blurRad="38100" dist="38100" dir="2700000" algn="tl">
                  <a:srgbClr val="000000">
                    <a:alpha val="43137"/>
                  </a:srgbClr>
                </a:outerShdw>
              </a:effectLst>
            </a:endParaRPr>
          </a:p>
        </p:txBody>
      </p:sp>
      <p:sp>
        <p:nvSpPr>
          <p:cNvPr id="28" name="직사각형 27"/>
          <p:cNvSpPr/>
          <p:nvPr/>
        </p:nvSpPr>
        <p:spPr>
          <a:xfrm>
            <a:off x="914396" y="2639399"/>
            <a:ext cx="1066800" cy="304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 altLang="ko-KR" sz="1000" dirty="0">
                <a:effectLst>
                  <a:outerShdw blurRad="38100" dist="38100" dir="2700000" algn="tl">
                    <a:srgbClr val="000000">
                      <a:alpha val="43137"/>
                    </a:srgbClr>
                  </a:outerShdw>
                </a:effectLst>
              </a:rPr>
              <a:t>large fan</a:t>
            </a:r>
            <a:endParaRPr lang="ko-KR" altLang="en-US" sz="1000" dirty="0">
              <a:effectLst>
                <a:outerShdw blurRad="38100" dist="38100" dir="2700000" algn="tl">
                  <a:srgbClr val="000000">
                    <a:alpha val="43137"/>
                  </a:srgbClr>
                </a:outerShdw>
              </a:effectLst>
            </a:endParaRPr>
          </a:p>
        </p:txBody>
      </p:sp>
      <p:sp>
        <p:nvSpPr>
          <p:cNvPr id="29" name="직사각형 28"/>
          <p:cNvSpPr/>
          <p:nvPr/>
        </p:nvSpPr>
        <p:spPr>
          <a:xfrm>
            <a:off x="914396" y="3102811"/>
            <a:ext cx="1066800" cy="304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 altLang="ko-KR" sz="1000" dirty="0">
                <a:effectLst>
                  <a:outerShdw blurRad="38100" dist="38100" dir="2700000" algn="tl">
                    <a:srgbClr val="000000">
                      <a:alpha val="43137"/>
                    </a:srgbClr>
                  </a:outerShdw>
                </a:effectLst>
              </a:rPr>
              <a:t>fragrance generator</a:t>
            </a:r>
            <a:endParaRPr lang="ko-KR" altLang="en-US" sz="1000" dirty="0">
              <a:effectLst>
                <a:outerShdw blurRad="38100" dist="38100" dir="2700000" algn="tl">
                  <a:srgbClr val="000000">
                    <a:alpha val="43137"/>
                  </a:srgbClr>
                </a:outerShdw>
              </a:effectLst>
            </a:endParaRPr>
          </a:p>
        </p:txBody>
      </p:sp>
      <p:sp>
        <p:nvSpPr>
          <p:cNvPr id="30" name="직사각형 29"/>
          <p:cNvSpPr/>
          <p:nvPr/>
        </p:nvSpPr>
        <p:spPr>
          <a:xfrm>
            <a:off x="914396" y="3566223"/>
            <a:ext cx="1066800" cy="304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 altLang="ko-KR" sz="1000" dirty="0">
                <a:effectLst>
                  <a:outerShdw blurRad="38100" dist="38100" dir="2700000" algn="tl">
                    <a:srgbClr val="000000">
                      <a:alpha val="43137"/>
                    </a:srgbClr>
                  </a:outerShdw>
                </a:effectLst>
              </a:rPr>
              <a:t>hot air blower</a:t>
            </a:r>
            <a:endParaRPr lang="ko-KR" altLang="en-US" sz="1000" dirty="0">
              <a:effectLst>
                <a:outerShdw blurRad="38100" dist="38100" dir="2700000" algn="tl">
                  <a:srgbClr val="000000">
                    <a:alpha val="43137"/>
                  </a:srgbClr>
                </a:outerShdw>
              </a:effectLst>
            </a:endParaRPr>
          </a:p>
        </p:txBody>
      </p:sp>
      <p:sp>
        <p:nvSpPr>
          <p:cNvPr id="31" name="직사각형 30"/>
          <p:cNvSpPr/>
          <p:nvPr/>
        </p:nvSpPr>
        <p:spPr>
          <a:xfrm>
            <a:off x="914396" y="4029635"/>
            <a:ext cx="1066800" cy="304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000">
                <a:effectLst>
                  <a:outerShdw blurRad="38100" dist="38100" dir="2700000" algn="tl">
                    <a:srgbClr val="000000">
                      <a:alpha val="43137"/>
                    </a:srgbClr>
                  </a:outerShdw>
                </a:effectLst>
              </a:rPr>
              <a:t>Etc...</a:t>
            </a:r>
            <a:endParaRPr lang="ko-KR" altLang="en-US" sz="1000">
              <a:effectLst>
                <a:outerShdw blurRad="38100" dist="38100" dir="2700000" algn="tl">
                  <a:srgbClr val="000000">
                    <a:alpha val="43137"/>
                  </a:srgbClr>
                </a:outerShdw>
              </a:effectLst>
            </a:endParaRPr>
          </a:p>
        </p:txBody>
      </p:sp>
      <p:sp>
        <p:nvSpPr>
          <p:cNvPr id="32" name="직사각형 31"/>
          <p:cNvSpPr/>
          <p:nvPr/>
        </p:nvSpPr>
        <p:spPr>
          <a:xfrm>
            <a:off x="7162800" y="1743634"/>
            <a:ext cx="1066800" cy="304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dirty="0">
                <a:effectLst>
                  <a:outerShdw blurRad="38100" dist="38100" dir="2700000" algn="tl">
                    <a:srgbClr val="000000">
                      <a:alpha val="43137"/>
                    </a:srgbClr>
                  </a:outerShdw>
                </a:effectLst>
              </a:rPr>
              <a:t>Sensor </a:t>
            </a:r>
          </a:p>
          <a:p>
            <a:pPr algn="ctr"/>
            <a:r>
              <a:rPr lang="en-US" altLang="ko-KR" sz="1000" dirty="0">
                <a:effectLst>
                  <a:outerShdw blurRad="38100" dist="38100" dir="2700000" algn="tl">
                    <a:srgbClr val="000000">
                      <a:alpha val="43137"/>
                    </a:srgbClr>
                  </a:outerShdw>
                </a:effectLst>
              </a:rPr>
              <a:t>Data manager</a:t>
            </a:r>
            <a:endParaRPr lang="ko-KR" altLang="en-US" sz="1000" dirty="0">
              <a:effectLst>
                <a:outerShdw blurRad="38100" dist="38100" dir="2700000" algn="tl">
                  <a:srgbClr val="000000">
                    <a:alpha val="43137"/>
                  </a:srgbClr>
                </a:outerShdw>
              </a:effectLst>
            </a:endParaRPr>
          </a:p>
        </p:txBody>
      </p:sp>
      <p:sp>
        <p:nvSpPr>
          <p:cNvPr id="33" name="직사각형 32"/>
          <p:cNvSpPr/>
          <p:nvPr/>
        </p:nvSpPr>
        <p:spPr>
          <a:xfrm>
            <a:off x="7162800" y="2048434"/>
            <a:ext cx="1066800" cy="3048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sz="1000" dirty="0">
                <a:effectLst>
                  <a:outerShdw blurRad="38100" dist="38100" dir="2700000" algn="tl">
                    <a:srgbClr val="000000">
                      <a:alpha val="43137"/>
                    </a:srgbClr>
                  </a:outerShdw>
                </a:effectLst>
              </a:rPr>
              <a:t>Sensor Data Converter</a:t>
            </a:r>
            <a:endParaRPr lang="ko-KR" altLang="en-US" sz="1000" dirty="0">
              <a:effectLst>
                <a:outerShdw blurRad="38100" dist="38100" dir="2700000" algn="tl">
                  <a:srgbClr val="000000">
                    <a:alpha val="43137"/>
                  </a:srgbClr>
                </a:outerShdw>
              </a:effectLst>
            </a:endParaRPr>
          </a:p>
        </p:txBody>
      </p:sp>
      <p:sp>
        <p:nvSpPr>
          <p:cNvPr id="34" name="직사각형 33"/>
          <p:cNvSpPr/>
          <p:nvPr/>
        </p:nvSpPr>
        <p:spPr>
          <a:xfrm>
            <a:off x="7162800" y="2623247"/>
            <a:ext cx="1066800" cy="304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a:effectLst>
                  <a:outerShdw blurRad="38100" dist="38100" dir="2700000" algn="tl">
                    <a:srgbClr val="000000">
                      <a:alpha val="43137"/>
                    </a:srgbClr>
                  </a:outerShdw>
                </a:effectLst>
              </a:rPr>
              <a:t>Optical System</a:t>
            </a:r>
            <a:endParaRPr lang="ko-KR" altLang="en-US" sz="1000">
              <a:effectLst>
                <a:outerShdw blurRad="38100" dist="38100" dir="2700000" algn="tl">
                  <a:srgbClr val="000000">
                    <a:alpha val="43137"/>
                  </a:srgbClr>
                </a:outerShdw>
              </a:effectLst>
            </a:endParaRPr>
          </a:p>
        </p:txBody>
      </p:sp>
      <p:sp>
        <p:nvSpPr>
          <p:cNvPr id="35" name="직사각형 34"/>
          <p:cNvSpPr/>
          <p:nvPr/>
        </p:nvSpPr>
        <p:spPr>
          <a:xfrm>
            <a:off x="7162800" y="3070923"/>
            <a:ext cx="1066800" cy="304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a:effectLst>
                  <a:outerShdw blurRad="38100" dist="38100" dir="2700000" algn="tl">
                    <a:srgbClr val="000000">
                      <a:alpha val="43137"/>
                    </a:srgbClr>
                  </a:outerShdw>
                </a:effectLst>
              </a:rPr>
              <a:t>Gloves</a:t>
            </a:r>
            <a:endParaRPr lang="ko-KR" altLang="en-US" sz="1000">
              <a:effectLst>
                <a:outerShdw blurRad="38100" dist="38100" dir="2700000" algn="tl">
                  <a:srgbClr val="000000">
                    <a:alpha val="43137"/>
                  </a:srgbClr>
                </a:outerShdw>
              </a:effectLst>
            </a:endParaRPr>
          </a:p>
        </p:txBody>
      </p:sp>
      <p:sp>
        <p:nvSpPr>
          <p:cNvPr id="36" name="직사각형 35"/>
          <p:cNvSpPr/>
          <p:nvPr/>
        </p:nvSpPr>
        <p:spPr>
          <a:xfrm>
            <a:off x="7162800" y="3518599"/>
            <a:ext cx="1066800" cy="304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a:effectLst>
                  <a:outerShdw blurRad="38100" dist="38100" dir="2700000" algn="tl">
                    <a:srgbClr val="000000">
                      <a:alpha val="43137"/>
                    </a:srgbClr>
                  </a:outerShdw>
                </a:effectLst>
              </a:rPr>
              <a:t>Treadmill</a:t>
            </a:r>
            <a:endParaRPr lang="ko-KR" altLang="en-US" sz="1000">
              <a:effectLst>
                <a:outerShdw blurRad="38100" dist="38100" dir="2700000" algn="tl">
                  <a:srgbClr val="000000">
                    <a:alpha val="43137"/>
                  </a:srgbClr>
                </a:outerShdw>
              </a:effectLst>
            </a:endParaRPr>
          </a:p>
        </p:txBody>
      </p:sp>
      <p:cxnSp>
        <p:nvCxnSpPr>
          <p:cNvPr id="38" name="직선 연결선 37"/>
          <p:cNvCxnSpPr>
            <a:stCxn id="19" idx="0"/>
            <a:endCxn id="6" idx="2"/>
          </p:cNvCxnSpPr>
          <p:nvPr/>
        </p:nvCxnSpPr>
        <p:spPr>
          <a:xfrm flipV="1">
            <a:off x="5257800" y="2051748"/>
            <a:ext cx="0" cy="876299"/>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flipV="1">
            <a:off x="3895721" y="2060860"/>
            <a:ext cx="1362079" cy="859734"/>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직선 화살표 연결선 42"/>
          <p:cNvCxnSpPr>
            <a:stCxn id="6" idx="1"/>
            <a:endCxn id="7" idx="3"/>
          </p:cNvCxnSpPr>
          <p:nvPr/>
        </p:nvCxnSpPr>
        <p:spPr>
          <a:xfrm flipH="1">
            <a:off x="4429125" y="1899348"/>
            <a:ext cx="295275" cy="0"/>
          </a:xfrm>
          <a:prstGeom prst="straightConnector1">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직선 화살표 연결선 43"/>
          <p:cNvCxnSpPr>
            <a:stCxn id="7" idx="1"/>
          </p:cNvCxnSpPr>
          <p:nvPr/>
        </p:nvCxnSpPr>
        <p:spPr>
          <a:xfrm flipH="1" flipV="1">
            <a:off x="1981197" y="1896034"/>
            <a:ext cx="1381128" cy="3314"/>
          </a:xfrm>
          <a:prstGeom prst="straightConnector1">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꺾인 연결선 47"/>
          <p:cNvCxnSpPr>
            <a:stCxn id="32" idx="1"/>
            <a:endCxn id="19" idx="3"/>
          </p:cNvCxnSpPr>
          <p:nvPr/>
        </p:nvCxnSpPr>
        <p:spPr>
          <a:xfrm rot="10800000" flipV="1">
            <a:off x="5791200" y="1896033"/>
            <a:ext cx="1371600" cy="1184413"/>
          </a:xfrm>
          <a:prstGeom prst="bentConnector3">
            <a:avLst>
              <a:gd name="adj1" fmla="val 57639"/>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꺾인 연결선 50"/>
          <p:cNvCxnSpPr>
            <a:stCxn id="25" idx="1"/>
            <a:endCxn id="28" idx="1"/>
          </p:cNvCxnSpPr>
          <p:nvPr/>
        </p:nvCxnSpPr>
        <p:spPr>
          <a:xfrm rot="10800000" flipV="1">
            <a:off x="914396" y="1899347"/>
            <a:ext cx="12700" cy="892451"/>
          </a:xfrm>
          <a:prstGeom prst="bentConnector3">
            <a:avLst>
              <a:gd name="adj1" fmla="val 1800000"/>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3" name="꺾인 연결선 52"/>
          <p:cNvCxnSpPr>
            <a:stCxn id="25" idx="1"/>
            <a:endCxn id="29" idx="1"/>
          </p:cNvCxnSpPr>
          <p:nvPr/>
        </p:nvCxnSpPr>
        <p:spPr>
          <a:xfrm rot="10800000" flipV="1">
            <a:off x="914396" y="1899347"/>
            <a:ext cx="12700" cy="1355863"/>
          </a:xfrm>
          <a:prstGeom prst="bentConnector3">
            <a:avLst>
              <a:gd name="adj1" fmla="val 1800000"/>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7" name="꺾인 연결선 56"/>
          <p:cNvCxnSpPr>
            <a:stCxn id="25" idx="1"/>
            <a:endCxn id="30" idx="1"/>
          </p:cNvCxnSpPr>
          <p:nvPr/>
        </p:nvCxnSpPr>
        <p:spPr>
          <a:xfrm rot="10800000" flipV="1">
            <a:off x="914396" y="1899347"/>
            <a:ext cx="12700" cy="1819275"/>
          </a:xfrm>
          <a:prstGeom prst="bentConnector3">
            <a:avLst>
              <a:gd name="adj1" fmla="val 1800000"/>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2" name="꺾인 연결선 61"/>
          <p:cNvCxnSpPr>
            <a:stCxn id="25" idx="1"/>
            <a:endCxn id="31" idx="1"/>
          </p:cNvCxnSpPr>
          <p:nvPr/>
        </p:nvCxnSpPr>
        <p:spPr>
          <a:xfrm rot="10800000" flipV="1">
            <a:off x="914396" y="1899347"/>
            <a:ext cx="12700" cy="2282687"/>
          </a:xfrm>
          <a:prstGeom prst="bentConnector3">
            <a:avLst>
              <a:gd name="adj1" fmla="val 1800000"/>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5" name="직사각형 64"/>
          <p:cNvSpPr/>
          <p:nvPr/>
        </p:nvSpPr>
        <p:spPr>
          <a:xfrm>
            <a:off x="7162800" y="3966275"/>
            <a:ext cx="1066800" cy="304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ko-KR" sz="1000">
                <a:effectLst>
                  <a:outerShdw blurRad="38100" dist="38100" dir="2700000" algn="tl">
                    <a:srgbClr val="000000">
                      <a:alpha val="43137"/>
                    </a:srgbClr>
                  </a:outerShdw>
                </a:effectLst>
              </a:rPr>
              <a:t>Etc…</a:t>
            </a:r>
            <a:endParaRPr lang="ko-KR" altLang="en-US" sz="1000">
              <a:effectLst>
                <a:outerShdw blurRad="38100" dist="38100" dir="2700000" algn="tl">
                  <a:srgbClr val="000000">
                    <a:alpha val="43137"/>
                  </a:srgbClr>
                </a:outerShdw>
              </a:effectLst>
            </a:endParaRPr>
          </a:p>
        </p:txBody>
      </p:sp>
      <p:cxnSp>
        <p:nvCxnSpPr>
          <p:cNvPr id="66" name="꺾인 연결선 65"/>
          <p:cNvCxnSpPr>
            <a:stCxn id="32" idx="3"/>
            <a:endCxn id="34" idx="3"/>
          </p:cNvCxnSpPr>
          <p:nvPr/>
        </p:nvCxnSpPr>
        <p:spPr>
          <a:xfrm>
            <a:off x="8229600" y="1896034"/>
            <a:ext cx="12700" cy="879613"/>
          </a:xfrm>
          <a:prstGeom prst="bentConnector3">
            <a:avLst>
              <a:gd name="adj1" fmla="val 1800000"/>
            </a:avLst>
          </a:prstGeom>
          <a:ln>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69" name="꺾인 연결선 68"/>
          <p:cNvCxnSpPr>
            <a:stCxn id="32" idx="3"/>
            <a:endCxn id="35" idx="3"/>
          </p:cNvCxnSpPr>
          <p:nvPr/>
        </p:nvCxnSpPr>
        <p:spPr>
          <a:xfrm>
            <a:off x="8229600" y="1896034"/>
            <a:ext cx="12700" cy="1327289"/>
          </a:xfrm>
          <a:prstGeom prst="bentConnector3">
            <a:avLst>
              <a:gd name="adj1" fmla="val 1800000"/>
            </a:avLst>
          </a:prstGeom>
          <a:ln>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72" name="꺾인 연결선 71"/>
          <p:cNvCxnSpPr>
            <a:stCxn id="32" idx="3"/>
            <a:endCxn id="36" idx="3"/>
          </p:cNvCxnSpPr>
          <p:nvPr/>
        </p:nvCxnSpPr>
        <p:spPr>
          <a:xfrm>
            <a:off x="8229600" y="1896034"/>
            <a:ext cx="12700" cy="1774965"/>
          </a:xfrm>
          <a:prstGeom prst="bentConnector3">
            <a:avLst>
              <a:gd name="adj1" fmla="val 1800000"/>
            </a:avLst>
          </a:prstGeom>
          <a:ln>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73" name="꺾인 연결선 72"/>
          <p:cNvCxnSpPr>
            <a:stCxn id="32" idx="3"/>
            <a:endCxn id="65" idx="3"/>
          </p:cNvCxnSpPr>
          <p:nvPr/>
        </p:nvCxnSpPr>
        <p:spPr>
          <a:xfrm>
            <a:off x="8229600" y="1896034"/>
            <a:ext cx="12700" cy="2222641"/>
          </a:xfrm>
          <a:prstGeom prst="bentConnector3">
            <a:avLst>
              <a:gd name="adj1" fmla="val 1800000"/>
            </a:avLst>
          </a:prstGeom>
          <a:ln>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8" name="직사각형 7">
            <a:extLst>
              <a:ext uri="{FF2B5EF4-FFF2-40B4-BE49-F238E27FC236}">
                <a16:creationId xmlns:a16="http://schemas.microsoft.com/office/drawing/2014/main" id="{15895878-C9E6-074C-ABF0-6BCD5C69F30F}"/>
              </a:ext>
            </a:extLst>
          </p:cNvPr>
          <p:cNvSpPr/>
          <p:nvPr/>
        </p:nvSpPr>
        <p:spPr>
          <a:xfrm>
            <a:off x="452846" y="304800"/>
            <a:ext cx="7471954" cy="369332"/>
          </a:xfrm>
          <a:prstGeom prst="rect">
            <a:avLst/>
          </a:prstGeom>
        </p:spPr>
        <p:txBody>
          <a:bodyPr wrap="square">
            <a:spAutoFit/>
          </a:bodyPr>
          <a:lstStyle/>
          <a:p>
            <a:r>
              <a:rPr lang="en-US" altLang="x-none" dirty="0">
                <a:latin typeface="Times New Roman" panose="02020603050405020304" pitchFamily="18" charset="0"/>
                <a:cs typeface="Times New Roman" panose="02020603050405020304" pitchFamily="18" charset="0"/>
              </a:rPr>
              <a:t>Large Space VR Disaster Response Training System</a:t>
            </a:r>
            <a:r>
              <a:rPr lang="en-US" altLang="ko-KR" dirty="0">
                <a:latin typeface="Times New Roman" panose="02020603050405020304" pitchFamily="18" charset="0"/>
                <a:cs typeface="Times New Roman" panose="02020603050405020304" pitchFamily="18" charset="0"/>
              </a:rPr>
              <a:t> Framework </a:t>
            </a:r>
            <a:endParaRPr lang="ko-Kore-KR" altLang="en-US" dirty="0"/>
          </a:p>
        </p:txBody>
      </p:sp>
      <p:sp>
        <p:nvSpPr>
          <p:cNvPr id="46" name="직사각형 45">
            <a:extLst>
              <a:ext uri="{FF2B5EF4-FFF2-40B4-BE49-F238E27FC236}">
                <a16:creationId xmlns:a16="http://schemas.microsoft.com/office/drawing/2014/main" id="{70D0EB32-D2FE-5E4F-87FE-25D1164E58F2}"/>
              </a:ext>
            </a:extLst>
          </p:cNvPr>
          <p:cNvSpPr/>
          <p:nvPr/>
        </p:nvSpPr>
        <p:spPr>
          <a:xfrm>
            <a:off x="380996" y="4637448"/>
            <a:ext cx="8229600" cy="1229952"/>
          </a:xfrm>
          <a:prstGeom prst="rect">
            <a:avLst/>
          </a:prstGeom>
        </p:spPr>
        <p:txBody>
          <a:bodyPr wrap="square">
            <a:spAutoFit/>
          </a:bodyPr>
          <a:lstStyle/>
          <a:p>
            <a:pPr marL="171450" indent="-171450">
              <a:lnSpc>
                <a:spcPts val="1460"/>
              </a:lnSpc>
              <a:buFont typeface="Arial" panose="020B0604020202020204" pitchFamily="34" charset="0"/>
              <a:buChar char="•"/>
            </a:pPr>
            <a:r>
              <a:rPr lang="en-US" altLang="ko-KR" sz="1100" dirty="0">
                <a:latin typeface="Times New Roman" panose="02020603050405020304" pitchFamily="18" charset="0"/>
                <a:cs typeface="Times New Roman" panose="02020603050405020304" pitchFamily="18" charset="0"/>
              </a:rPr>
              <a:t>In the Sensors part, the data obtained from the position and motion recognition sensors are delivered to Disaster VR Content clients through the sensor data converter.</a:t>
            </a:r>
          </a:p>
          <a:p>
            <a:pPr marL="171450" indent="-171450">
              <a:lnSpc>
                <a:spcPts val="1460"/>
              </a:lnSpc>
              <a:buFont typeface="Arial" panose="020B0604020202020204" pitchFamily="34" charset="0"/>
              <a:buChar char="•"/>
            </a:pPr>
            <a:r>
              <a:rPr lang="en-US" altLang="ko-KR" sz="1100" dirty="0">
                <a:latin typeface="Times New Roman" panose="02020603050405020304" pitchFamily="18" charset="0"/>
                <a:cs typeface="Times New Roman" panose="02020603050405020304" pitchFamily="18" charset="0"/>
              </a:rPr>
              <a:t>In the Disaster VR Content part, the data received from the Sensor part is reflected to the content client, and the Disaster </a:t>
            </a:r>
            <a:r>
              <a:rPr lang="en-US" altLang="ko-KR" sz="1100" dirty="0" err="1">
                <a:latin typeface="Times New Roman" panose="02020603050405020304" pitchFamily="18" charset="0"/>
                <a:cs typeface="Times New Roman" panose="02020603050405020304" pitchFamily="18" charset="0"/>
              </a:rPr>
              <a:t>Anlayzer</a:t>
            </a:r>
            <a:r>
              <a:rPr lang="en-US" altLang="ko-KR" sz="1100" dirty="0">
                <a:latin typeface="Times New Roman" panose="02020603050405020304" pitchFamily="18" charset="0"/>
                <a:cs typeface="Times New Roman" panose="02020603050405020304" pitchFamily="18" charset="0"/>
              </a:rPr>
              <a:t> sends it to the Actuators part through the Command Data Converter.. </a:t>
            </a:r>
          </a:p>
          <a:p>
            <a:pPr>
              <a:lnSpc>
                <a:spcPts val="1460"/>
              </a:lnSpc>
            </a:pPr>
            <a:r>
              <a:rPr lang="ko-KR" altLang="en-US" sz="1100" dirty="0">
                <a:latin typeface="Times New Roman" panose="02020603050405020304" pitchFamily="18" charset="0"/>
                <a:cs typeface="Times New Roman" panose="02020603050405020304" pitchFamily="18" charset="0"/>
              </a:rPr>
              <a:t>    </a:t>
            </a:r>
            <a:r>
              <a:rPr lang="en-US" altLang="ko-KR" sz="1100" dirty="0">
                <a:latin typeface="Times New Roman" panose="02020603050405020304" pitchFamily="18" charset="0"/>
                <a:cs typeface="Times New Roman" panose="02020603050405020304" pitchFamily="18" charset="0"/>
              </a:rPr>
              <a:t>(</a:t>
            </a:r>
            <a:r>
              <a:rPr lang="en" altLang="ko-KR" sz="1100" dirty="0">
                <a:latin typeface="Times New Roman" panose="02020603050405020304" pitchFamily="18" charset="0"/>
                <a:cs typeface="Times New Roman" panose="02020603050405020304" pitchFamily="18" charset="0"/>
              </a:rPr>
              <a:t>Also the observer is a client too,  it does not receive sensor data and reflects the user's position and motion to the observer in real time.</a:t>
            </a:r>
            <a:r>
              <a:rPr lang="en-US" altLang="ko-KR" sz="1100" dirty="0">
                <a:latin typeface="Times New Roman" panose="02020603050405020304" pitchFamily="18" charset="0"/>
                <a:cs typeface="Times New Roman" panose="02020603050405020304" pitchFamily="18" charset="0"/>
              </a:rPr>
              <a:t>)</a:t>
            </a:r>
          </a:p>
          <a:p>
            <a:pPr marL="171450" indent="-171450">
              <a:lnSpc>
                <a:spcPts val="1460"/>
              </a:lnSpc>
              <a:buFont typeface="Arial" panose="020B0604020202020204" pitchFamily="34" charset="0"/>
              <a:buChar char="•"/>
            </a:pPr>
            <a:r>
              <a:rPr lang="en-US" altLang="ko-KR" sz="1100" dirty="0">
                <a:latin typeface="Times New Roman" panose="02020603050405020304" pitchFamily="18" charset="0"/>
                <a:cs typeface="Times New Roman" panose="02020603050405020304" pitchFamily="18" charset="0"/>
              </a:rPr>
              <a:t>In the Actuators part, the data received from the Disaster VR Content part is operated through the Command Data converter.</a:t>
            </a:r>
          </a:p>
        </p:txBody>
      </p:sp>
    </p:spTree>
    <p:extLst>
      <p:ext uri="{BB962C8B-B14F-4D97-AF65-F5344CB8AC3E}">
        <p14:creationId xmlns:p14="http://schemas.microsoft.com/office/powerpoint/2010/main" val="31751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바닥글 개체 틀 1">
            <a:extLst>
              <a:ext uri="{FF2B5EF4-FFF2-40B4-BE49-F238E27FC236}">
                <a16:creationId xmlns:a16="http://schemas.microsoft.com/office/drawing/2014/main" id="{65E38D68-5E6B-7F48-947B-5F30341827B7}"/>
              </a:ext>
            </a:extLst>
          </p:cNvPr>
          <p:cNvSpPr>
            <a:spLocks noGrp="1"/>
          </p:cNvSpPr>
          <p:nvPr>
            <p:ph type="ftr" sz="quarter" idx="11"/>
          </p:nvPr>
        </p:nvSpPr>
        <p:spPr/>
        <p:txBody>
          <a:bodyPr/>
          <a:lstStyle/>
          <a:p>
            <a:pPr>
              <a:defRPr/>
            </a:pPr>
            <a:r>
              <a:rPr lang="en-US"/>
              <a:t>2888-21-0085-00-0004-Large space VR disaster response training system framework</a:t>
            </a:r>
            <a:endParaRPr lang="en-US" dirty="0"/>
          </a:p>
        </p:txBody>
      </p:sp>
      <p:sp>
        <p:nvSpPr>
          <p:cNvPr id="121" name="직사각형 120">
            <a:extLst>
              <a:ext uri="{FF2B5EF4-FFF2-40B4-BE49-F238E27FC236}">
                <a16:creationId xmlns:a16="http://schemas.microsoft.com/office/drawing/2014/main" id="{C1CEEF6C-F426-E54F-8270-B2DE0E917040}"/>
              </a:ext>
            </a:extLst>
          </p:cNvPr>
          <p:cNvSpPr/>
          <p:nvPr/>
        </p:nvSpPr>
        <p:spPr>
          <a:xfrm>
            <a:off x="452846" y="316468"/>
            <a:ext cx="7471954" cy="369332"/>
          </a:xfrm>
          <a:prstGeom prst="rect">
            <a:avLst/>
          </a:prstGeom>
        </p:spPr>
        <p:txBody>
          <a:bodyPr wrap="square">
            <a:spAutoFit/>
          </a:bodyPr>
          <a:lstStyle/>
          <a:p>
            <a:r>
              <a:rPr lang="en-US" altLang="x-none" dirty="0">
                <a:latin typeface="Times New Roman" panose="02020603050405020304" pitchFamily="18" charset="0"/>
                <a:cs typeface="Times New Roman" panose="02020603050405020304" pitchFamily="18" charset="0"/>
              </a:rPr>
              <a:t>Use Case of Large Space VR Disaster Response Training System</a:t>
            </a:r>
            <a:endParaRPr lang="ko-Kore-KR" altLang="en-US" dirty="0"/>
          </a:p>
        </p:txBody>
      </p:sp>
      <p:sp>
        <p:nvSpPr>
          <p:cNvPr id="160" name="모서리가 둥근 직사각형 159">
            <a:extLst>
              <a:ext uri="{FF2B5EF4-FFF2-40B4-BE49-F238E27FC236}">
                <a16:creationId xmlns:a16="http://schemas.microsoft.com/office/drawing/2014/main" id="{9D28AFC2-E714-A843-A770-34FDA8C93A0D}"/>
              </a:ext>
            </a:extLst>
          </p:cNvPr>
          <p:cNvSpPr/>
          <p:nvPr/>
        </p:nvSpPr>
        <p:spPr>
          <a:xfrm>
            <a:off x="6042126" y="3838236"/>
            <a:ext cx="1884977" cy="2031746"/>
          </a:xfrm>
          <a:prstGeom prst="roundRect">
            <a:avLst>
              <a:gd name="adj" fmla="val 2550"/>
            </a:avLst>
          </a:prstGeom>
          <a:solidFill>
            <a:srgbClr val="E8E8E8"/>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29" name="모서리가 둥근 직사각형 128">
            <a:extLst>
              <a:ext uri="{FF2B5EF4-FFF2-40B4-BE49-F238E27FC236}">
                <a16:creationId xmlns:a16="http://schemas.microsoft.com/office/drawing/2014/main" id="{CE57730A-9A8B-5A4D-B83E-A9D078325A52}"/>
              </a:ext>
            </a:extLst>
          </p:cNvPr>
          <p:cNvSpPr/>
          <p:nvPr/>
        </p:nvSpPr>
        <p:spPr>
          <a:xfrm>
            <a:off x="563877" y="1145272"/>
            <a:ext cx="4048434" cy="4688787"/>
          </a:xfrm>
          <a:prstGeom prst="roundRect">
            <a:avLst>
              <a:gd name="adj" fmla="val 2550"/>
            </a:avLst>
          </a:prstGeom>
          <a:solidFill>
            <a:srgbClr val="E8E8E8"/>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27" name="모서리가 둥근 직사각형 126">
            <a:extLst>
              <a:ext uri="{FF2B5EF4-FFF2-40B4-BE49-F238E27FC236}">
                <a16:creationId xmlns:a16="http://schemas.microsoft.com/office/drawing/2014/main" id="{6C5CDE80-B190-914F-BDB3-A8100879340E}"/>
              </a:ext>
            </a:extLst>
          </p:cNvPr>
          <p:cNvSpPr/>
          <p:nvPr/>
        </p:nvSpPr>
        <p:spPr>
          <a:xfrm>
            <a:off x="6245651" y="1145273"/>
            <a:ext cx="1678066" cy="2248815"/>
          </a:xfrm>
          <a:prstGeom prst="roundRect">
            <a:avLst>
              <a:gd name="adj" fmla="val 2550"/>
            </a:avLst>
          </a:prstGeom>
          <a:solidFill>
            <a:srgbClr val="E8E8E8"/>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6" name="모서리가 둥근 직사각형 5">
            <a:extLst>
              <a:ext uri="{FF2B5EF4-FFF2-40B4-BE49-F238E27FC236}">
                <a16:creationId xmlns:a16="http://schemas.microsoft.com/office/drawing/2014/main" id="{2F8EFE09-E61E-D347-9A89-4C6B43B94C5B}"/>
              </a:ext>
            </a:extLst>
          </p:cNvPr>
          <p:cNvSpPr/>
          <p:nvPr/>
        </p:nvSpPr>
        <p:spPr>
          <a:xfrm>
            <a:off x="799361" y="1298113"/>
            <a:ext cx="1269894" cy="2275693"/>
          </a:xfrm>
          <a:prstGeom prst="roundRect">
            <a:avLst>
              <a:gd name="adj" fmla="val 255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7" name="TextBox 6">
            <a:extLst>
              <a:ext uri="{FF2B5EF4-FFF2-40B4-BE49-F238E27FC236}">
                <a16:creationId xmlns:a16="http://schemas.microsoft.com/office/drawing/2014/main" id="{B35260A7-A96C-5D43-8462-714FC9F3620A}"/>
              </a:ext>
            </a:extLst>
          </p:cNvPr>
          <p:cNvSpPr txBox="1"/>
          <p:nvPr/>
        </p:nvSpPr>
        <p:spPr>
          <a:xfrm>
            <a:off x="967396" y="1497978"/>
            <a:ext cx="986167" cy="564066"/>
          </a:xfrm>
          <a:prstGeom prst="rect">
            <a:avLst/>
          </a:prstGeom>
          <a:noFill/>
        </p:spPr>
        <p:txBody>
          <a:bodyPr wrap="none" rtlCol="0">
            <a:spAutoFit/>
          </a:bodyPr>
          <a:lstStyle/>
          <a:p>
            <a:pPr algn="ctr"/>
            <a:r>
              <a:rPr lang="en-US" altLang="ko-KR" sz="1100" dirty="0"/>
              <a:t>Disaster </a:t>
            </a:r>
          </a:p>
          <a:p>
            <a:pPr algn="ctr"/>
            <a:r>
              <a:rPr lang="en-US" altLang="ko-KR" sz="1100" dirty="0"/>
              <a:t>VR Content</a:t>
            </a:r>
            <a:endParaRPr lang="ko-KR" altLang="en-US" sz="1100" dirty="0"/>
          </a:p>
          <a:p>
            <a:pPr algn="ctr"/>
            <a:r>
              <a:rPr kumimoji="1" lang="en-US" altLang="ko-Kore-KR" sz="1100" dirty="0"/>
              <a:t>server</a:t>
            </a:r>
            <a:endParaRPr kumimoji="1" lang="ko-Kore-KR" altLang="en-US" sz="1100" dirty="0"/>
          </a:p>
        </p:txBody>
      </p:sp>
      <p:sp>
        <p:nvSpPr>
          <p:cNvPr id="10" name="모서리가 둥근 직사각형 9">
            <a:extLst>
              <a:ext uri="{FF2B5EF4-FFF2-40B4-BE49-F238E27FC236}">
                <a16:creationId xmlns:a16="http://schemas.microsoft.com/office/drawing/2014/main" id="{6929A80B-946A-4F43-86E2-A0328CEB1F3D}"/>
              </a:ext>
            </a:extLst>
          </p:cNvPr>
          <p:cNvSpPr/>
          <p:nvPr/>
        </p:nvSpPr>
        <p:spPr>
          <a:xfrm>
            <a:off x="3012901" y="1308049"/>
            <a:ext cx="1515679" cy="826158"/>
          </a:xfrm>
          <a:prstGeom prst="roundRect">
            <a:avLst>
              <a:gd name="adj" fmla="val 255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1" name="모서리가 둥근 직사각형 10">
            <a:extLst>
              <a:ext uri="{FF2B5EF4-FFF2-40B4-BE49-F238E27FC236}">
                <a16:creationId xmlns:a16="http://schemas.microsoft.com/office/drawing/2014/main" id="{19C3D322-9BB4-254F-9B82-9D972C1DEBEF}"/>
              </a:ext>
            </a:extLst>
          </p:cNvPr>
          <p:cNvSpPr/>
          <p:nvPr/>
        </p:nvSpPr>
        <p:spPr>
          <a:xfrm>
            <a:off x="6351047" y="1308049"/>
            <a:ext cx="1515679" cy="826158"/>
          </a:xfrm>
          <a:prstGeom prst="roundRect">
            <a:avLst>
              <a:gd name="adj" fmla="val 255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2" name="모서리가 둥근 직사각형 11">
            <a:extLst>
              <a:ext uri="{FF2B5EF4-FFF2-40B4-BE49-F238E27FC236}">
                <a16:creationId xmlns:a16="http://schemas.microsoft.com/office/drawing/2014/main" id="{5ACDD0E5-168A-7E46-84F3-D78C07B0AE35}"/>
              </a:ext>
            </a:extLst>
          </p:cNvPr>
          <p:cNvSpPr/>
          <p:nvPr/>
        </p:nvSpPr>
        <p:spPr>
          <a:xfrm>
            <a:off x="2935091" y="1039955"/>
            <a:ext cx="5097821" cy="1154494"/>
          </a:xfrm>
          <a:prstGeom prst="roundRect">
            <a:avLst>
              <a:gd name="adj" fmla="val 2550"/>
            </a:avLst>
          </a:prstGeom>
          <a:noFill/>
          <a:ln w="28575">
            <a:solidFill>
              <a:srgbClr val="001FA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TextBox 12">
            <a:extLst>
              <a:ext uri="{FF2B5EF4-FFF2-40B4-BE49-F238E27FC236}">
                <a16:creationId xmlns:a16="http://schemas.microsoft.com/office/drawing/2014/main" id="{7AAA6362-BF6F-934A-8C94-290EC4C6DAE7}"/>
              </a:ext>
            </a:extLst>
          </p:cNvPr>
          <p:cNvSpPr txBox="1"/>
          <p:nvPr/>
        </p:nvSpPr>
        <p:spPr>
          <a:xfrm>
            <a:off x="3168732" y="1308049"/>
            <a:ext cx="1203864" cy="461665"/>
          </a:xfrm>
          <a:prstGeom prst="rect">
            <a:avLst/>
          </a:prstGeom>
          <a:noFill/>
        </p:spPr>
        <p:txBody>
          <a:bodyPr wrap="square" rtlCol="0">
            <a:spAutoFit/>
          </a:bodyPr>
          <a:lstStyle/>
          <a:p>
            <a:pPr algn="ctr"/>
            <a:r>
              <a:rPr lang="en-US" altLang="ko-KR" sz="800" dirty="0"/>
              <a:t>Disaster </a:t>
            </a:r>
          </a:p>
          <a:p>
            <a:pPr algn="ctr"/>
            <a:r>
              <a:rPr lang="en-US" altLang="ko-KR" sz="800" dirty="0"/>
              <a:t>VR Content</a:t>
            </a:r>
            <a:r>
              <a:rPr lang="ko-KR" altLang="en-US" sz="800" dirty="0"/>
              <a:t> </a:t>
            </a:r>
            <a:r>
              <a:rPr lang="en-US" altLang="ko-KR" sz="800" dirty="0"/>
              <a:t>client</a:t>
            </a:r>
            <a:endParaRPr lang="ko-KR" altLang="en-US" sz="800" dirty="0"/>
          </a:p>
          <a:p>
            <a:pPr algn="ctr"/>
            <a:r>
              <a:rPr kumimoji="1" lang="en-US" altLang="ko-KR" sz="800" dirty="0"/>
              <a:t>(</a:t>
            </a:r>
            <a:r>
              <a:rPr lang="en" altLang="ko-KR" sz="800" b="1" dirty="0">
                <a:ln>
                  <a:solidFill>
                    <a:schemeClr val="tx1">
                      <a:alpha val="0"/>
                    </a:schemeClr>
                  </a:solidFill>
                </a:ln>
                <a:latin typeface="+mn-ea"/>
              </a:rPr>
              <a:t>trainer’s computer</a:t>
            </a:r>
            <a:r>
              <a:rPr kumimoji="1" lang="en-US" altLang="ko-KR" sz="800" dirty="0"/>
              <a:t>)</a:t>
            </a:r>
            <a:endParaRPr kumimoji="1" lang="ko-Kore-KR" altLang="en-US" sz="800" dirty="0"/>
          </a:p>
        </p:txBody>
      </p:sp>
      <p:pic>
        <p:nvPicPr>
          <p:cNvPr id="14" name="그림 13">
            <a:extLst>
              <a:ext uri="{FF2B5EF4-FFF2-40B4-BE49-F238E27FC236}">
                <a16:creationId xmlns:a16="http://schemas.microsoft.com/office/drawing/2014/main" id="{95A0CB7E-D7D3-064A-9340-E1CB3CB1C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062" y="1781595"/>
            <a:ext cx="482262" cy="312962"/>
          </a:xfrm>
          <a:prstGeom prst="rect">
            <a:avLst/>
          </a:prstGeom>
        </p:spPr>
      </p:pic>
      <p:sp>
        <p:nvSpPr>
          <p:cNvPr id="15" name="TextBox 14">
            <a:extLst>
              <a:ext uri="{FF2B5EF4-FFF2-40B4-BE49-F238E27FC236}">
                <a16:creationId xmlns:a16="http://schemas.microsoft.com/office/drawing/2014/main" id="{4BA96F11-98F9-464F-9A6B-D208E93B750B}"/>
              </a:ext>
            </a:extLst>
          </p:cNvPr>
          <p:cNvSpPr txBox="1"/>
          <p:nvPr/>
        </p:nvSpPr>
        <p:spPr>
          <a:xfrm>
            <a:off x="3789239" y="1794215"/>
            <a:ext cx="471319" cy="339993"/>
          </a:xfrm>
          <a:prstGeom prst="rect">
            <a:avLst/>
          </a:prstGeom>
          <a:noFill/>
        </p:spPr>
        <p:txBody>
          <a:bodyPr wrap="none" rtlCol="0">
            <a:spAutoFit/>
          </a:bodyPr>
          <a:lstStyle/>
          <a:p>
            <a:r>
              <a:rPr kumimoji="1" lang="en-US" altLang="ko-Kore-KR" sz="1050" dirty="0"/>
              <a:t>X</a:t>
            </a:r>
            <a:r>
              <a:rPr kumimoji="1" lang="en-US" altLang="ko-Kore-KR" dirty="0"/>
              <a:t> </a:t>
            </a:r>
            <a:r>
              <a:rPr kumimoji="1" lang="en-US" altLang="ko-Kore-KR" sz="2000" dirty="0"/>
              <a:t>n</a:t>
            </a:r>
            <a:endParaRPr kumimoji="1" lang="ko-Kore-KR" altLang="en-US" sz="2000" dirty="0"/>
          </a:p>
        </p:txBody>
      </p:sp>
      <p:pic>
        <p:nvPicPr>
          <p:cNvPr id="17" name="그림 16">
            <a:extLst>
              <a:ext uri="{FF2B5EF4-FFF2-40B4-BE49-F238E27FC236}">
                <a16:creationId xmlns:a16="http://schemas.microsoft.com/office/drawing/2014/main" id="{3F602378-4757-2A4E-AD8D-2C169A8E8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680" y="1812155"/>
            <a:ext cx="393246" cy="292237"/>
          </a:xfrm>
          <a:prstGeom prst="rect">
            <a:avLst/>
          </a:prstGeom>
        </p:spPr>
      </p:pic>
      <p:sp>
        <p:nvSpPr>
          <p:cNvPr id="19" name="TextBox 18">
            <a:extLst>
              <a:ext uri="{FF2B5EF4-FFF2-40B4-BE49-F238E27FC236}">
                <a16:creationId xmlns:a16="http://schemas.microsoft.com/office/drawing/2014/main" id="{8A8F6FDF-1C54-4C4E-A32D-FE850E43B4B3}"/>
              </a:ext>
            </a:extLst>
          </p:cNvPr>
          <p:cNvSpPr txBox="1"/>
          <p:nvPr/>
        </p:nvSpPr>
        <p:spPr>
          <a:xfrm>
            <a:off x="6523631" y="1337846"/>
            <a:ext cx="1170513" cy="338554"/>
          </a:xfrm>
          <a:prstGeom prst="rect">
            <a:avLst/>
          </a:prstGeom>
          <a:noFill/>
        </p:spPr>
        <p:txBody>
          <a:bodyPr wrap="none" rtlCol="0">
            <a:spAutoFit/>
          </a:bodyPr>
          <a:lstStyle/>
          <a:p>
            <a:pPr algn="ctr"/>
            <a:r>
              <a:rPr kumimoji="1" lang="en" altLang="ko-KR" sz="800" dirty="0"/>
              <a:t>Personalized </a:t>
            </a:r>
          </a:p>
          <a:p>
            <a:pPr algn="ctr"/>
            <a:r>
              <a:rPr kumimoji="1" lang="en" altLang="ko-KR" sz="800" dirty="0"/>
              <a:t>sensory equipment</a:t>
            </a:r>
            <a:endParaRPr kumimoji="1" lang="ko-Kore-KR" altLang="en-US" sz="800" dirty="0"/>
          </a:p>
        </p:txBody>
      </p:sp>
      <p:sp>
        <p:nvSpPr>
          <p:cNvPr id="20" name="TextBox 19">
            <a:extLst>
              <a:ext uri="{FF2B5EF4-FFF2-40B4-BE49-F238E27FC236}">
                <a16:creationId xmlns:a16="http://schemas.microsoft.com/office/drawing/2014/main" id="{C57A8497-66A3-B843-8769-7FE0112D0D7C}"/>
              </a:ext>
            </a:extLst>
          </p:cNvPr>
          <p:cNvSpPr txBox="1"/>
          <p:nvPr/>
        </p:nvSpPr>
        <p:spPr>
          <a:xfrm>
            <a:off x="7363253" y="1752197"/>
            <a:ext cx="471319" cy="339993"/>
          </a:xfrm>
          <a:prstGeom prst="rect">
            <a:avLst/>
          </a:prstGeom>
          <a:noFill/>
        </p:spPr>
        <p:txBody>
          <a:bodyPr wrap="none" rtlCol="0">
            <a:spAutoFit/>
          </a:bodyPr>
          <a:lstStyle/>
          <a:p>
            <a:r>
              <a:rPr kumimoji="1" lang="en-US" altLang="ko-Kore-KR" sz="1050" dirty="0"/>
              <a:t>X</a:t>
            </a:r>
            <a:r>
              <a:rPr kumimoji="1" lang="en-US" altLang="ko-Kore-KR" dirty="0"/>
              <a:t> </a:t>
            </a:r>
            <a:r>
              <a:rPr kumimoji="1" lang="en-US" altLang="ko-Kore-KR" sz="2000" dirty="0"/>
              <a:t>n</a:t>
            </a:r>
            <a:endParaRPr kumimoji="1" lang="ko-Kore-KR" altLang="en-US" sz="2000" dirty="0"/>
          </a:p>
        </p:txBody>
      </p:sp>
      <p:sp>
        <p:nvSpPr>
          <p:cNvPr id="21" name="TextBox 20">
            <a:extLst>
              <a:ext uri="{FF2B5EF4-FFF2-40B4-BE49-F238E27FC236}">
                <a16:creationId xmlns:a16="http://schemas.microsoft.com/office/drawing/2014/main" id="{B1062027-918E-A44C-A64B-E887BE5D2FFA}"/>
              </a:ext>
            </a:extLst>
          </p:cNvPr>
          <p:cNvSpPr txBox="1"/>
          <p:nvPr/>
        </p:nvSpPr>
        <p:spPr>
          <a:xfrm>
            <a:off x="4659525" y="1078468"/>
            <a:ext cx="1516245" cy="369332"/>
          </a:xfrm>
          <a:prstGeom prst="rect">
            <a:avLst/>
          </a:prstGeom>
          <a:solidFill>
            <a:schemeClr val="bg1"/>
          </a:solidFill>
        </p:spPr>
        <p:txBody>
          <a:bodyPr wrap="square" rtlCol="0">
            <a:spAutoFit/>
          </a:bodyPr>
          <a:lstStyle/>
          <a:p>
            <a:pPr algn="ctr"/>
            <a:r>
              <a:rPr kumimoji="1" lang="en" altLang="ko-KR" sz="900" b="1" dirty="0">
                <a:solidFill>
                  <a:srgbClr val="001FA1"/>
                </a:solidFill>
              </a:rPr>
              <a:t>personal </a:t>
            </a:r>
          </a:p>
          <a:p>
            <a:pPr algn="ctr"/>
            <a:r>
              <a:rPr kumimoji="1" lang="en" altLang="ko-KR" sz="900" b="1" dirty="0">
                <a:solidFill>
                  <a:srgbClr val="001FA1"/>
                </a:solidFill>
              </a:rPr>
              <a:t>simulation Scheme</a:t>
            </a:r>
            <a:endParaRPr kumimoji="1" lang="ko-Kore-KR" altLang="en-US" sz="900" b="1" dirty="0">
              <a:solidFill>
                <a:srgbClr val="001FA1"/>
              </a:solidFill>
            </a:endParaRPr>
          </a:p>
        </p:txBody>
      </p:sp>
      <p:cxnSp>
        <p:nvCxnSpPr>
          <p:cNvPr id="26" name="직선 화살표 연결선 25">
            <a:extLst>
              <a:ext uri="{FF2B5EF4-FFF2-40B4-BE49-F238E27FC236}">
                <a16:creationId xmlns:a16="http://schemas.microsoft.com/office/drawing/2014/main" id="{F9CDC55B-B5EC-174D-884F-F199D583A7D8}"/>
              </a:ext>
            </a:extLst>
          </p:cNvPr>
          <p:cNvCxnSpPr>
            <a:cxnSpLocks/>
          </p:cNvCxnSpPr>
          <p:nvPr/>
        </p:nvCxnSpPr>
        <p:spPr>
          <a:xfrm flipH="1">
            <a:off x="4535119" y="1828800"/>
            <a:ext cx="1710532" cy="0"/>
          </a:xfrm>
          <a:prstGeom prst="straightConnector1">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62309DB8-4F56-624F-BAD6-82215FD76662}"/>
              </a:ext>
            </a:extLst>
          </p:cNvPr>
          <p:cNvCxnSpPr>
            <a:cxnSpLocks/>
          </p:cNvCxnSpPr>
          <p:nvPr/>
        </p:nvCxnSpPr>
        <p:spPr>
          <a:xfrm flipH="1">
            <a:off x="2069255" y="1864490"/>
            <a:ext cx="865836" cy="0"/>
          </a:xfrm>
          <a:prstGeom prst="straightConnector1">
            <a:avLst/>
          </a:prstGeom>
          <a:ln>
            <a:solidFill>
              <a:srgbClr val="FF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E06EF9D1-A377-5F41-B098-F4FB04171E1F}"/>
              </a:ext>
            </a:extLst>
          </p:cNvPr>
          <p:cNvCxnSpPr>
            <a:cxnSpLocks/>
          </p:cNvCxnSpPr>
          <p:nvPr/>
        </p:nvCxnSpPr>
        <p:spPr>
          <a:xfrm>
            <a:off x="2069255" y="1981200"/>
            <a:ext cx="865836" cy="0"/>
          </a:xfrm>
          <a:prstGeom prst="straightConnector1">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29C3932-F9A3-B746-9355-89E4232F8EAA}"/>
              </a:ext>
            </a:extLst>
          </p:cNvPr>
          <p:cNvSpPr txBox="1"/>
          <p:nvPr/>
        </p:nvSpPr>
        <p:spPr>
          <a:xfrm>
            <a:off x="4473269" y="1413302"/>
            <a:ext cx="1879447" cy="415498"/>
          </a:xfrm>
          <a:prstGeom prst="rect">
            <a:avLst/>
          </a:prstGeom>
          <a:noFill/>
        </p:spPr>
        <p:txBody>
          <a:bodyPr wrap="square" rtlCol="0">
            <a:spAutoFit/>
          </a:bodyPr>
          <a:lstStyle/>
          <a:p>
            <a:pPr algn="ctr"/>
            <a:r>
              <a:rPr kumimoji="1" lang="en-US" altLang="ko-Kore-KR" sz="700" dirty="0"/>
              <a:t>HMD data</a:t>
            </a:r>
          </a:p>
          <a:p>
            <a:pPr algn="ctr"/>
            <a:r>
              <a:rPr kumimoji="1" lang="en-US" altLang="ko-Kore-KR" sz="700" dirty="0"/>
              <a:t>(</a:t>
            </a:r>
            <a:r>
              <a:rPr kumimoji="1" lang="en" altLang="ko-KR" sz="700" dirty="0"/>
              <a:t>Haptic Gloves</a:t>
            </a:r>
            <a:r>
              <a:rPr kumimoji="1" lang="en-US" altLang="ko-KR" sz="700" dirty="0"/>
              <a:t>,</a:t>
            </a:r>
          </a:p>
          <a:p>
            <a:pPr algn="ctr"/>
            <a:r>
              <a:rPr kumimoji="1" lang="en" altLang="ko-KR" sz="700" dirty="0"/>
              <a:t>other equipment signal </a:t>
            </a:r>
            <a:r>
              <a:rPr kumimoji="1" lang="en-US" altLang="ko-KR" sz="700" dirty="0"/>
              <a:t>data)</a:t>
            </a:r>
            <a:endParaRPr kumimoji="1" lang="ko-Kore-KR" altLang="en-US" sz="700" dirty="0"/>
          </a:p>
        </p:txBody>
      </p:sp>
      <p:sp>
        <p:nvSpPr>
          <p:cNvPr id="34" name="TextBox 33">
            <a:extLst>
              <a:ext uri="{FF2B5EF4-FFF2-40B4-BE49-F238E27FC236}">
                <a16:creationId xmlns:a16="http://schemas.microsoft.com/office/drawing/2014/main" id="{400427AD-0108-3745-ABAD-CDE4E592F953}"/>
              </a:ext>
            </a:extLst>
          </p:cNvPr>
          <p:cNvSpPr txBox="1"/>
          <p:nvPr/>
        </p:nvSpPr>
        <p:spPr>
          <a:xfrm>
            <a:off x="2043503" y="1346269"/>
            <a:ext cx="962123" cy="523220"/>
          </a:xfrm>
          <a:prstGeom prst="rect">
            <a:avLst/>
          </a:prstGeom>
          <a:noFill/>
        </p:spPr>
        <p:txBody>
          <a:bodyPr wrap="none" rtlCol="0">
            <a:spAutoFit/>
          </a:bodyPr>
          <a:lstStyle/>
          <a:p>
            <a:pPr algn="ctr"/>
            <a:r>
              <a:rPr kumimoji="1" lang="en-US" altLang="ko-Kore-KR" sz="700" dirty="0"/>
              <a:t>HMD data</a:t>
            </a:r>
          </a:p>
          <a:p>
            <a:pPr algn="ctr"/>
            <a:r>
              <a:rPr kumimoji="1" lang="en-US" altLang="ko-Kore-KR" sz="700" dirty="0"/>
              <a:t>(</a:t>
            </a:r>
            <a:r>
              <a:rPr kumimoji="1" lang="en" altLang="ko-KR" sz="700" dirty="0"/>
              <a:t>Haptic Gloves</a:t>
            </a:r>
            <a:r>
              <a:rPr kumimoji="1" lang="en-US" altLang="ko-KR" sz="700" dirty="0"/>
              <a:t>,</a:t>
            </a:r>
          </a:p>
          <a:p>
            <a:pPr algn="ctr"/>
            <a:r>
              <a:rPr kumimoji="1" lang="en" altLang="ko-KR" sz="700" dirty="0"/>
              <a:t>other equipment </a:t>
            </a:r>
          </a:p>
          <a:p>
            <a:pPr algn="ctr"/>
            <a:r>
              <a:rPr kumimoji="1" lang="en" altLang="ko-KR" sz="700" dirty="0"/>
              <a:t>signal </a:t>
            </a:r>
            <a:r>
              <a:rPr kumimoji="1" lang="en-US" altLang="ko-KR" sz="700" dirty="0"/>
              <a:t>data)</a:t>
            </a:r>
            <a:endParaRPr kumimoji="1" lang="ko-Kore-KR" altLang="en-US" sz="700" dirty="0"/>
          </a:p>
        </p:txBody>
      </p:sp>
      <p:sp>
        <p:nvSpPr>
          <p:cNvPr id="35" name="TextBox 34">
            <a:extLst>
              <a:ext uri="{FF2B5EF4-FFF2-40B4-BE49-F238E27FC236}">
                <a16:creationId xmlns:a16="http://schemas.microsoft.com/office/drawing/2014/main" id="{BC3AF980-F908-4241-88F6-AAB90E835143}"/>
              </a:ext>
            </a:extLst>
          </p:cNvPr>
          <p:cNvSpPr txBox="1"/>
          <p:nvPr/>
        </p:nvSpPr>
        <p:spPr>
          <a:xfrm>
            <a:off x="2140640" y="1967809"/>
            <a:ext cx="779381" cy="318191"/>
          </a:xfrm>
          <a:prstGeom prst="rect">
            <a:avLst/>
          </a:prstGeom>
          <a:noFill/>
        </p:spPr>
        <p:txBody>
          <a:bodyPr wrap="none" rtlCol="0">
            <a:spAutoFit/>
          </a:bodyPr>
          <a:lstStyle/>
          <a:p>
            <a:pPr algn="ctr"/>
            <a:r>
              <a:rPr kumimoji="1" lang="en" altLang="ko-KR" sz="800" dirty="0"/>
              <a:t>Scenario </a:t>
            </a:r>
          </a:p>
          <a:p>
            <a:pPr algn="ctr"/>
            <a:r>
              <a:rPr kumimoji="1" lang="en" altLang="ko-KR" sz="800" dirty="0"/>
              <a:t>information</a:t>
            </a:r>
            <a:endParaRPr kumimoji="1" lang="ko-Kore-KR" altLang="en-US" sz="800" dirty="0"/>
          </a:p>
        </p:txBody>
      </p:sp>
      <p:sp>
        <p:nvSpPr>
          <p:cNvPr id="36" name="모서리가 둥근 직사각형 35">
            <a:extLst>
              <a:ext uri="{FF2B5EF4-FFF2-40B4-BE49-F238E27FC236}">
                <a16:creationId xmlns:a16="http://schemas.microsoft.com/office/drawing/2014/main" id="{4DC0D821-8D7A-0844-92AD-D634DC0E6A49}"/>
              </a:ext>
            </a:extLst>
          </p:cNvPr>
          <p:cNvSpPr/>
          <p:nvPr/>
        </p:nvSpPr>
        <p:spPr>
          <a:xfrm>
            <a:off x="3012901" y="2508729"/>
            <a:ext cx="1515679" cy="826158"/>
          </a:xfrm>
          <a:prstGeom prst="roundRect">
            <a:avLst>
              <a:gd name="adj" fmla="val 255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7" name="모서리가 둥근 직사각형 36">
            <a:extLst>
              <a:ext uri="{FF2B5EF4-FFF2-40B4-BE49-F238E27FC236}">
                <a16:creationId xmlns:a16="http://schemas.microsoft.com/office/drawing/2014/main" id="{30AFD1B6-4DE1-1646-AD4D-12D5F6ED8502}"/>
              </a:ext>
            </a:extLst>
          </p:cNvPr>
          <p:cNvSpPr/>
          <p:nvPr/>
        </p:nvSpPr>
        <p:spPr>
          <a:xfrm>
            <a:off x="6351047" y="2391587"/>
            <a:ext cx="1515679" cy="943300"/>
          </a:xfrm>
          <a:prstGeom prst="roundRect">
            <a:avLst>
              <a:gd name="adj" fmla="val 255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8" name="모서리가 둥근 직사각형 37">
            <a:extLst>
              <a:ext uri="{FF2B5EF4-FFF2-40B4-BE49-F238E27FC236}">
                <a16:creationId xmlns:a16="http://schemas.microsoft.com/office/drawing/2014/main" id="{D1E888AC-B7DB-8F46-BC6D-D7266EFD96CA}"/>
              </a:ext>
            </a:extLst>
          </p:cNvPr>
          <p:cNvSpPr/>
          <p:nvPr/>
        </p:nvSpPr>
        <p:spPr>
          <a:xfrm>
            <a:off x="2935090" y="2319444"/>
            <a:ext cx="5097822" cy="1100763"/>
          </a:xfrm>
          <a:prstGeom prst="roundRect">
            <a:avLst>
              <a:gd name="adj" fmla="val 2550"/>
            </a:avLst>
          </a:prstGeom>
          <a:noFill/>
          <a:ln w="28575">
            <a:solidFill>
              <a:srgbClr val="001FA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9" name="TextBox 38">
            <a:extLst>
              <a:ext uri="{FF2B5EF4-FFF2-40B4-BE49-F238E27FC236}">
                <a16:creationId xmlns:a16="http://schemas.microsoft.com/office/drawing/2014/main" id="{9B4F996F-DAC2-CE4F-8557-FC72A652DE6D}"/>
              </a:ext>
            </a:extLst>
          </p:cNvPr>
          <p:cNvSpPr txBox="1"/>
          <p:nvPr/>
        </p:nvSpPr>
        <p:spPr>
          <a:xfrm>
            <a:off x="2917787" y="2508729"/>
            <a:ext cx="1705916" cy="338554"/>
          </a:xfrm>
          <a:prstGeom prst="rect">
            <a:avLst/>
          </a:prstGeom>
          <a:noFill/>
        </p:spPr>
        <p:txBody>
          <a:bodyPr wrap="none" rtlCol="0">
            <a:spAutoFit/>
          </a:bodyPr>
          <a:lstStyle/>
          <a:p>
            <a:pPr algn="ctr"/>
            <a:r>
              <a:rPr kumimoji="1" lang="en" altLang="ko-KR" sz="800" dirty="0"/>
              <a:t>motion recognition computer</a:t>
            </a:r>
          </a:p>
          <a:p>
            <a:pPr algn="ctr"/>
            <a:r>
              <a:rPr kumimoji="1" lang="en-US" altLang="ko-KR" sz="800" dirty="0"/>
              <a:t>(</a:t>
            </a:r>
            <a:r>
              <a:rPr kumimoji="1" lang="en" altLang="ko-KR" sz="800" dirty="0"/>
              <a:t>User action data processing</a:t>
            </a:r>
            <a:r>
              <a:rPr kumimoji="1" lang="en-US" altLang="ko-KR" sz="800" dirty="0"/>
              <a:t>)</a:t>
            </a:r>
            <a:endParaRPr kumimoji="1" lang="ko-Kore-KR" altLang="en-US" sz="800" dirty="0"/>
          </a:p>
        </p:txBody>
      </p:sp>
      <p:sp>
        <p:nvSpPr>
          <p:cNvPr id="43" name="TextBox 42">
            <a:extLst>
              <a:ext uri="{FF2B5EF4-FFF2-40B4-BE49-F238E27FC236}">
                <a16:creationId xmlns:a16="http://schemas.microsoft.com/office/drawing/2014/main" id="{067AA048-0DCB-6D42-8F4C-3F64907AE1B2}"/>
              </a:ext>
            </a:extLst>
          </p:cNvPr>
          <p:cNvSpPr txBox="1"/>
          <p:nvPr/>
        </p:nvSpPr>
        <p:spPr>
          <a:xfrm>
            <a:off x="6395388" y="2404646"/>
            <a:ext cx="1426994" cy="338554"/>
          </a:xfrm>
          <a:prstGeom prst="rect">
            <a:avLst/>
          </a:prstGeom>
          <a:noFill/>
        </p:spPr>
        <p:txBody>
          <a:bodyPr wrap="none" rtlCol="0">
            <a:spAutoFit/>
          </a:bodyPr>
          <a:lstStyle/>
          <a:p>
            <a:pPr algn="ctr"/>
            <a:r>
              <a:rPr kumimoji="1" lang="en" altLang="ko-KR" sz="800" dirty="0"/>
              <a:t>Motion Tracking </a:t>
            </a:r>
          </a:p>
          <a:p>
            <a:pPr algn="ctr"/>
            <a:r>
              <a:rPr kumimoji="1" lang="en" altLang="ko-KR" sz="800" dirty="0"/>
              <a:t>Construction Equipment</a:t>
            </a:r>
            <a:endParaRPr kumimoji="1" lang="ko-Kore-KR" altLang="en-US" sz="800" dirty="0"/>
          </a:p>
        </p:txBody>
      </p:sp>
      <p:cxnSp>
        <p:nvCxnSpPr>
          <p:cNvPr id="47" name="직선 화살표 연결선 46">
            <a:extLst>
              <a:ext uri="{FF2B5EF4-FFF2-40B4-BE49-F238E27FC236}">
                <a16:creationId xmlns:a16="http://schemas.microsoft.com/office/drawing/2014/main" id="{679190B8-EE16-4940-87C6-BF2A804C4494}"/>
              </a:ext>
            </a:extLst>
          </p:cNvPr>
          <p:cNvCxnSpPr>
            <a:cxnSpLocks/>
          </p:cNvCxnSpPr>
          <p:nvPr/>
        </p:nvCxnSpPr>
        <p:spPr>
          <a:xfrm flipH="1">
            <a:off x="4535121" y="3200400"/>
            <a:ext cx="1710530" cy="0"/>
          </a:xfrm>
          <a:prstGeom prst="straightConnector1">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47381C8-AAD9-AE4E-8E9E-1DA9C239ACE8}"/>
              </a:ext>
            </a:extLst>
          </p:cNvPr>
          <p:cNvSpPr txBox="1"/>
          <p:nvPr/>
        </p:nvSpPr>
        <p:spPr>
          <a:xfrm>
            <a:off x="5051831" y="2984956"/>
            <a:ext cx="864340" cy="215444"/>
          </a:xfrm>
          <a:prstGeom prst="rect">
            <a:avLst/>
          </a:prstGeom>
          <a:noFill/>
        </p:spPr>
        <p:txBody>
          <a:bodyPr wrap="none" rtlCol="0">
            <a:spAutoFit/>
          </a:bodyPr>
          <a:lstStyle/>
          <a:p>
            <a:pPr algn="ctr"/>
            <a:r>
              <a:rPr kumimoji="1" lang="en-US" altLang="ko-KR" sz="800" dirty="0"/>
              <a:t>IR mark data</a:t>
            </a:r>
          </a:p>
        </p:txBody>
      </p:sp>
      <p:pic>
        <p:nvPicPr>
          <p:cNvPr id="49" name="그림 48">
            <a:extLst>
              <a:ext uri="{FF2B5EF4-FFF2-40B4-BE49-F238E27FC236}">
                <a16:creationId xmlns:a16="http://schemas.microsoft.com/office/drawing/2014/main" id="{53A6DBB9-9556-7E47-8090-3602461AA5F6}"/>
              </a:ext>
            </a:extLst>
          </p:cNvPr>
          <p:cNvPicPr>
            <a:picLocks noChangeAspect="1"/>
          </p:cNvPicPr>
          <p:nvPr/>
        </p:nvPicPr>
        <p:blipFill>
          <a:blip r:embed="rId4"/>
          <a:stretch>
            <a:fillRect/>
          </a:stretch>
        </p:blipFill>
        <p:spPr>
          <a:xfrm>
            <a:off x="3591040" y="2827539"/>
            <a:ext cx="340776" cy="427039"/>
          </a:xfrm>
          <a:prstGeom prst="rect">
            <a:avLst/>
          </a:prstGeom>
        </p:spPr>
      </p:pic>
      <p:pic>
        <p:nvPicPr>
          <p:cNvPr id="1028" name="Picture 4" descr="Hmd Vector Images (36)">
            <a:extLst>
              <a:ext uri="{FF2B5EF4-FFF2-40B4-BE49-F238E27FC236}">
                <a16:creationId xmlns:a16="http://schemas.microsoft.com/office/drawing/2014/main" id="{EA5782D8-3493-054A-9E03-0112CFD3A3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883" t="29666" r="22655" b="29666"/>
          <a:stretch/>
        </p:blipFill>
        <p:spPr bwMode="auto">
          <a:xfrm>
            <a:off x="6432687" y="1864490"/>
            <a:ext cx="303074" cy="219401"/>
          </a:xfrm>
          <a:prstGeom prst="rect">
            <a:avLst/>
          </a:prstGeom>
          <a:noFill/>
          <a:extLst>
            <a:ext uri="{909E8E84-426E-40DD-AFC4-6F175D3DCCD1}">
              <a14:hiddenFill xmlns:a14="http://schemas.microsoft.com/office/drawing/2010/main">
                <a:solidFill>
                  <a:srgbClr val="FFFFFF"/>
                </a:solidFill>
              </a14:hiddenFill>
            </a:ext>
          </a:extLst>
        </p:spPr>
      </p:pic>
      <p:pic>
        <p:nvPicPr>
          <p:cNvPr id="50" name="그림 49" descr="크레인, 운송이(가) 표시된 사진&#10;&#10;자동 생성된 설명">
            <a:extLst>
              <a:ext uri="{FF2B5EF4-FFF2-40B4-BE49-F238E27FC236}">
                <a16:creationId xmlns:a16="http://schemas.microsoft.com/office/drawing/2014/main" id="{A08A7774-C4ED-5A48-B228-37DB87FEDA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5061" y="2918037"/>
            <a:ext cx="1103376" cy="389798"/>
          </a:xfrm>
          <a:prstGeom prst="rect">
            <a:avLst/>
          </a:prstGeom>
        </p:spPr>
      </p:pic>
      <p:cxnSp>
        <p:nvCxnSpPr>
          <p:cNvPr id="61" name="직선 화살표 연결선 60">
            <a:extLst>
              <a:ext uri="{FF2B5EF4-FFF2-40B4-BE49-F238E27FC236}">
                <a16:creationId xmlns:a16="http://schemas.microsoft.com/office/drawing/2014/main" id="{7768E25E-C64F-8149-90ED-EB48D22AC4E9}"/>
              </a:ext>
            </a:extLst>
          </p:cNvPr>
          <p:cNvCxnSpPr>
            <a:cxnSpLocks/>
          </p:cNvCxnSpPr>
          <p:nvPr/>
        </p:nvCxnSpPr>
        <p:spPr>
          <a:xfrm flipH="1">
            <a:off x="2069255" y="3176754"/>
            <a:ext cx="865835" cy="0"/>
          </a:xfrm>
          <a:prstGeom prst="straightConnector1">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80DA15A-B96F-3044-866D-86697E56A291}"/>
              </a:ext>
            </a:extLst>
          </p:cNvPr>
          <p:cNvSpPr txBox="1"/>
          <p:nvPr/>
        </p:nvSpPr>
        <p:spPr>
          <a:xfrm>
            <a:off x="2215613" y="2877934"/>
            <a:ext cx="543786" cy="287685"/>
          </a:xfrm>
          <a:prstGeom prst="rect">
            <a:avLst/>
          </a:prstGeom>
          <a:noFill/>
        </p:spPr>
        <p:txBody>
          <a:bodyPr wrap="none" rtlCol="0">
            <a:spAutoFit/>
          </a:bodyPr>
          <a:lstStyle/>
          <a:p>
            <a:pPr algn="ctr"/>
            <a:r>
              <a:rPr kumimoji="1" lang="en-US" altLang="ko-KR" sz="800" dirty="0"/>
              <a:t>IR mark</a:t>
            </a:r>
          </a:p>
          <a:p>
            <a:pPr algn="ctr"/>
            <a:r>
              <a:rPr kumimoji="1" lang="en-US" altLang="ko-KR" sz="800" dirty="0"/>
              <a:t>data</a:t>
            </a:r>
          </a:p>
        </p:txBody>
      </p:sp>
      <p:pic>
        <p:nvPicPr>
          <p:cNvPr id="63" name="그림 62">
            <a:extLst>
              <a:ext uri="{FF2B5EF4-FFF2-40B4-BE49-F238E27FC236}">
                <a16:creationId xmlns:a16="http://schemas.microsoft.com/office/drawing/2014/main" id="{60227AA8-CE35-DF4A-A3BF-A4744BCADB68}"/>
              </a:ext>
            </a:extLst>
          </p:cNvPr>
          <p:cNvPicPr>
            <a:picLocks noChangeAspect="1"/>
          </p:cNvPicPr>
          <p:nvPr/>
        </p:nvPicPr>
        <p:blipFill rotWithShape="1">
          <a:blip r:embed="rId7">
            <a:extLst>
              <a:ext uri="{28A0092B-C50C-407E-A947-70E740481C1C}">
                <a14:useLocalDpi xmlns:a14="http://schemas.microsoft.com/office/drawing/2010/main" val="0"/>
              </a:ext>
            </a:extLst>
          </a:blip>
          <a:srcRect l="2207" r="22323" b="-1"/>
          <a:stretch/>
        </p:blipFill>
        <p:spPr>
          <a:xfrm>
            <a:off x="6553207" y="2791090"/>
            <a:ext cx="454141" cy="115892"/>
          </a:xfrm>
          <a:prstGeom prst="rect">
            <a:avLst/>
          </a:prstGeom>
        </p:spPr>
      </p:pic>
      <p:pic>
        <p:nvPicPr>
          <p:cNvPr id="66" name="그림 65">
            <a:extLst>
              <a:ext uri="{FF2B5EF4-FFF2-40B4-BE49-F238E27FC236}">
                <a16:creationId xmlns:a16="http://schemas.microsoft.com/office/drawing/2014/main" id="{CC13D11B-CE98-D04D-BDAA-8DADABFD21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6610" y="2779147"/>
            <a:ext cx="130881" cy="127836"/>
          </a:xfrm>
          <a:prstGeom prst="rect">
            <a:avLst/>
          </a:prstGeom>
        </p:spPr>
      </p:pic>
      <p:pic>
        <p:nvPicPr>
          <p:cNvPr id="69" name="그림 68">
            <a:extLst>
              <a:ext uri="{FF2B5EF4-FFF2-40B4-BE49-F238E27FC236}">
                <a16:creationId xmlns:a16="http://schemas.microsoft.com/office/drawing/2014/main" id="{D6DC89F5-6394-2543-8C5C-08A9F552E4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5991" y="2779147"/>
            <a:ext cx="130881" cy="127836"/>
          </a:xfrm>
          <a:prstGeom prst="rect">
            <a:avLst/>
          </a:prstGeom>
        </p:spPr>
      </p:pic>
      <p:pic>
        <p:nvPicPr>
          <p:cNvPr id="70" name="그림 69">
            <a:extLst>
              <a:ext uri="{FF2B5EF4-FFF2-40B4-BE49-F238E27FC236}">
                <a16:creationId xmlns:a16="http://schemas.microsoft.com/office/drawing/2014/main" id="{23B422F5-A3E2-9B4E-9758-9047FD0E4A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4805" y="2779564"/>
            <a:ext cx="130881" cy="127836"/>
          </a:xfrm>
          <a:prstGeom prst="rect">
            <a:avLst/>
          </a:prstGeom>
        </p:spPr>
      </p:pic>
      <p:sp>
        <p:nvSpPr>
          <p:cNvPr id="71" name="TextBox 70">
            <a:extLst>
              <a:ext uri="{FF2B5EF4-FFF2-40B4-BE49-F238E27FC236}">
                <a16:creationId xmlns:a16="http://schemas.microsoft.com/office/drawing/2014/main" id="{5DE7A663-6726-434C-832D-82110E6C9DAE}"/>
              </a:ext>
            </a:extLst>
          </p:cNvPr>
          <p:cNvSpPr txBox="1"/>
          <p:nvPr/>
        </p:nvSpPr>
        <p:spPr>
          <a:xfrm>
            <a:off x="6525061" y="2656422"/>
            <a:ext cx="527841" cy="156920"/>
          </a:xfrm>
          <a:prstGeom prst="rect">
            <a:avLst/>
          </a:prstGeom>
          <a:noFill/>
        </p:spPr>
        <p:txBody>
          <a:bodyPr wrap="none" rtlCol="0">
            <a:spAutoFit/>
          </a:bodyPr>
          <a:lstStyle/>
          <a:p>
            <a:pPr algn="ctr"/>
            <a:r>
              <a:rPr kumimoji="1" lang="en-US" altLang="ko-KR" sz="600" dirty="0"/>
              <a:t>IR camera</a:t>
            </a:r>
          </a:p>
        </p:txBody>
      </p:sp>
      <p:sp>
        <p:nvSpPr>
          <p:cNvPr id="72" name="TextBox 71">
            <a:extLst>
              <a:ext uri="{FF2B5EF4-FFF2-40B4-BE49-F238E27FC236}">
                <a16:creationId xmlns:a16="http://schemas.microsoft.com/office/drawing/2014/main" id="{768E3EDF-23DC-C640-96A9-84A59EAE4306}"/>
              </a:ext>
            </a:extLst>
          </p:cNvPr>
          <p:cNvSpPr txBox="1"/>
          <p:nvPr/>
        </p:nvSpPr>
        <p:spPr>
          <a:xfrm>
            <a:off x="7222188" y="2661153"/>
            <a:ext cx="448131" cy="156920"/>
          </a:xfrm>
          <a:prstGeom prst="rect">
            <a:avLst/>
          </a:prstGeom>
          <a:noFill/>
        </p:spPr>
        <p:txBody>
          <a:bodyPr wrap="none" rtlCol="0">
            <a:spAutoFit/>
          </a:bodyPr>
          <a:lstStyle/>
          <a:p>
            <a:pPr algn="ctr"/>
            <a:r>
              <a:rPr kumimoji="1" lang="en-US" altLang="ko-KR" sz="600" dirty="0"/>
              <a:t>IR mark</a:t>
            </a:r>
          </a:p>
        </p:txBody>
      </p:sp>
      <p:cxnSp>
        <p:nvCxnSpPr>
          <p:cNvPr id="73" name="직선 화살표 연결선 72">
            <a:extLst>
              <a:ext uri="{FF2B5EF4-FFF2-40B4-BE49-F238E27FC236}">
                <a16:creationId xmlns:a16="http://schemas.microsoft.com/office/drawing/2014/main" id="{69990961-233E-6348-9E17-41AA9DD5ECA1}"/>
              </a:ext>
            </a:extLst>
          </p:cNvPr>
          <p:cNvCxnSpPr>
            <a:cxnSpLocks/>
          </p:cNvCxnSpPr>
          <p:nvPr/>
        </p:nvCxnSpPr>
        <p:spPr>
          <a:xfrm>
            <a:off x="4524573" y="1936792"/>
            <a:ext cx="1721078" cy="0"/>
          </a:xfrm>
          <a:prstGeom prst="straightConnector1">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6" name="모서리가 둥근 직사각형 75">
            <a:extLst>
              <a:ext uri="{FF2B5EF4-FFF2-40B4-BE49-F238E27FC236}">
                <a16:creationId xmlns:a16="http://schemas.microsoft.com/office/drawing/2014/main" id="{F8A311EC-4F85-6545-AB00-24D2032D403C}"/>
              </a:ext>
            </a:extLst>
          </p:cNvPr>
          <p:cNvSpPr/>
          <p:nvPr/>
        </p:nvSpPr>
        <p:spPr>
          <a:xfrm>
            <a:off x="842555" y="4972928"/>
            <a:ext cx="1404552" cy="813599"/>
          </a:xfrm>
          <a:prstGeom prst="roundRect">
            <a:avLst>
              <a:gd name="adj" fmla="val 2550"/>
            </a:avLst>
          </a:prstGeom>
          <a:solidFill>
            <a:schemeClr val="tx1">
              <a:lumMod val="50000"/>
              <a:lumOff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pic>
        <p:nvPicPr>
          <p:cNvPr id="75" name="그림 74">
            <a:extLst>
              <a:ext uri="{FF2B5EF4-FFF2-40B4-BE49-F238E27FC236}">
                <a16:creationId xmlns:a16="http://schemas.microsoft.com/office/drawing/2014/main" id="{CD6AB3EF-64D2-A04D-AA5C-F131D52CB8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7713" y="5286528"/>
            <a:ext cx="623948" cy="466706"/>
          </a:xfrm>
          <a:prstGeom prst="rect">
            <a:avLst/>
          </a:prstGeom>
        </p:spPr>
      </p:pic>
      <p:sp>
        <p:nvSpPr>
          <p:cNvPr id="79" name="TextBox 78">
            <a:extLst>
              <a:ext uri="{FF2B5EF4-FFF2-40B4-BE49-F238E27FC236}">
                <a16:creationId xmlns:a16="http://schemas.microsoft.com/office/drawing/2014/main" id="{F5A34216-9746-994B-B781-279B6141C9E2}"/>
              </a:ext>
            </a:extLst>
          </p:cNvPr>
          <p:cNvSpPr txBox="1"/>
          <p:nvPr/>
        </p:nvSpPr>
        <p:spPr>
          <a:xfrm>
            <a:off x="1072588" y="5042356"/>
            <a:ext cx="944490" cy="215444"/>
          </a:xfrm>
          <a:prstGeom prst="rect">
            <a:avLst/>
          </a:prstGeom>
          <a:noFill/>
        </p:spPr>
        <p:txBody>
          <a:bodyPr wrap="none" rtlCol="0">
            <a:spAutoFit/>
          </a:bodyPr>
          <a:lstStyle/>
          <a:p>
            <a:pPr algn="ctr"/>
            <a:r>
              <a:rPr kumimoji="1" lang="en" altLang="ko-KR" sz="800" dirty="0">
                <a:solidFill>
                  <a:schemeClr val="bg1"/>
                </a:solidFill>
              </a:rPr>
              <a:t>control system</a:t>
            </a:r>
            <a:endParaRPr kumimoji="1" lang="ko-Kore-KR" altLang="en-US" sz="800" dirty="0">
              <a:solidFill>
                <a:schemeClr val="bg1"/>
              </a:solidFill>
            </a:endParaRPr>
          </a:p>
        </p:txBody>
      </p:sp>
      <p:sp>
        <p:nvSpPr>
          <p:cNvPr id="80" name="모서리가 둥근 직사각형 79">
            <a:extLst>
              <a:ext uri="{FF2B5EF4-FFF2-40B4-BE49-F238E27FC236}">
                <a16:creationId xmlns:a16="http://schemas.microsoft.com/office/drawing/2014/main" id="{D54FCC14-D337-E04B-8BBE-240EA60DD255}"/>
              </a:ext>
            </a:extLst>
          </p:cNvPr>
          <p:cNvSpPr/>
          <p:nvPr/>
        </p:nvSpPr>
        <p:spPr>
          <a:xfrm>
            <a:off x="3124435" y="4972928"/>
            <a:ext cx="1404552" cy="813599"/>
          </a:xfrm>
          <a:prstGeom prst="roundRect">
            <a:avLst>
              <a:gd name="adj" fmla="val 2550"/>
            </a:avLst>
          </a:prstGeom>
          <a:solidFill>
            <a:schemeClr val="tx1">
              <a:lumMod val="50000"/>
              <a:lumOff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pic>
        <p:nvPicPr>
          <p:cNvPr id="81" name="그림 80">
            <a:extLst>
              <a:ext uri="{FF2B5EF4-FFF2-40B4-BE49-F238E27FC236}">
                <a16:creationId xmlns:a16="http://schemas.microsoft.com/office/drawing/2014/main" id="{34E0CFD1-3E33-7E4F-9644-D05B0FD722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9593" y="5286528"/>
            <a:ext cx="623948" cy="466706"/>
          </a:xfrm>
          <a:prstGeom prst="rect">
            <a:avLst/>
          </a:prstGeom>
        </p:spPr>
      </p:pic>
      <p:sp>
        <p:nvSpPr>
          <p:cNvPr id="82" name="TextBox 81">
            <a:extLst>
              <a:ext uri="{FF2B5EF4-FFF2-40B4-BE49-F238E27FC236}">
                <a16:creationId xmlns:a16="http://schemas.microsoft.com/office/drawing/2014/main" id="{18311618-1C31-4B46-95AA-3895984AFC2D}"/>
              </a:ext>
            </a:extLst>
          </p:cNvPr>
          <p:cNvSpPr txBox="1"/>
          <p:nvPr/>
        </p:nvSpPr>
        <p:spPr>
          <a:xfrm>
            <a:off x="3384925" y="4968338"/>
            <a:ext cx="883575" cy="338554"/>
          </a:xfrm>
          <a:prstGeom prst="rect">
            <a:avLst/>
          </a:prstGeom>
          <a:noFill/>
        </p:spPr>
        <p:txBody>
          <a:bodyPr wrap="none" rtlCol="0">
            <a:spAutoFit/>
          </a:bodyPr>
          <a:lstStyle/>
          <a:p>
            <a:pPr algn="ctr"/>
            <a:r>
              <a:rPr kumimoji="1" lang="en" altLang="ko-KR" sz="800" dirty="0">
                <a:solidFill>
                  <a:schemeClr val="bg1"/>
                </a:solidFill>
              </a:rPr>
              <a:t>Post-training </a:t>
            </a:r>
          </a:p>
          <a:p>
            <a:pPr algn="ctr"/>
            <a:r>
              <a:rPr kumimoji="1" lang="en" altLang="ko-KR" sz="800" dirty="0">
                <a:solidFill>
                  <a:schemeClr val="bg1"/>
                </a:solidFill>
              </a:rPr>
              <a:t>evaluation</a:t>
            </a:r>
            <a:endParaRPr kumimoji="1" lang="ko-Kore-KR" altLang="en-US" sz="800" dirty="0">
              <a:solidFill>
                <a:schemeClr val="bg1"/>
              </a:solidFill>
            </a:endParaRPr>
          </a:p>
        </p:txBody>
      </p:sp>
      <p:sp>
        <p:nvSpPr>
          <p:cNvPr id="83" name="모서리가 둥근 직사각형 82">
            <a:extLst>
              <a:ext uri="{FF2B5EF4-FFF2-40B4-BE49-F238E27FC236}">
                <a16:creationId xmlns:a16="http://schemas.microsoft.com/office/drawing/2014/main" id="{437B5739-5388-C140-8BBA-11BBD88D9D9E}"/>
              </a:ext>
            </a:extLst>
          </p:cNvPr>
          <p:cNvSpPr/>
          <p:nvPr/>
        </p:nvSpPr>
        <p:spPr>
          <a:xfrm>
            <a:off x="3126364" y="3999590"/>
            <a:ext cx="1404552" cy="813599"/>
          </a:xfrm>
          <a:prstGeom prst="roundRect">
            <a:avLst>
              <a:gd name="adj" fmla="val 2550"/>
            </a:avLst>
          </a:prstGeom>
          <a:solidFill>
            <a:schemeClr val="tx1">
              <a:lumMod val="50000"/>
              <a:lumOff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pic>
        <p:nvPicPr>
          <p:cNvPr id="84" name="그림 83">
            <a:extLst>
              <a:ext uri="{FF2B5EF4-FFF2-40B4-BE49-F238E27FC236}">
                <a16:creationId xmlns:a16="http://schemas.microsoft.com/office/drawing/2014/main" id="{B71631FA-F111-F24B-8A02-4D612A4708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1522" y="4313190"/>
            <a:ext cx="623948" cy="466706"/>
          </a:xfrm>
          <a:prstGeom prst="rect">
            <a:avLst/>
          </a:prstGeom>
        </p:spPr>
      </p:pic>
      <p:sp>
        <p:nvSpPr>
          <p:cNvPr id="85" name="TextBox 84">
            <a:extLst>
              <a:ext uri="{FF2B5EF4-FFF2-40B4-BE49-F238E27FC236}">
                <a16:creationId xmlns:a16="http://schemas.microsoft.com/office/drawing/2014/main" id="{86C39814-844E-124C-9785-1AC53E2CAA9C}"/>
              </a:ext>
            </a:extLst>
          </p:cNvPr>
          <p:cNvSpPr txBox="1"/>
          <p:nvPr/>
        </p:nvSpPr>
        <p:spPr>
          <a:xfrm>
            <a:off x="3321132" y="3995000"/>
            <a:ext cx="1015022" cy="338554"/>
          </a:xfrm>
          <a:prstGeom prst="rect">
            <a:avLst/>
          </a:prstGeom>
          <a:noFill/>
        </p:spPr>
        <p:txBody>
          <a:bodyPr wrap="none" rtlCol="0">
            <a:spAutoFit/>
          </a:bodyPr>
          <a:lstStyle/>
          <a:p>
            <a:pPr algn="ctr"/>
            <a:r>
              <a:rPr kumimoji="1" lang="en" altLang="ko-KR" sz="800" dirty="0">
                <a:solidFill>
                  <a:schemeClr val="bg1"/>
                </a:solidFill>
              </a:rPr>
              <a:t>User monitoring</a:t>
            </a:r>
          </a:p>
          <a:p>
            <a:pPr algn="ctr"/>
            <a:r>
              <a:rPr kumimoji="1" lang="en" altLang="ko-KR" sz="800" dirty="0">
                <a:solidFill>
                  <a:schemeClr val="bg1"/>
                </a:solidFill>
              </a:rPr>
              <a:t>computer</a:t>
            </a:r>
            <a:endParaRPr kumimoji="1" lang="ko-Kore-KR" altLang="en-US" sz="800" dirty="0">
              <a:solidFill>
                <a:schemeClr val="bg1"/>
              </a:solidFill>
            </a:endParaRPr>
          </a:p>
        </p:txBody>
      </p:sp>
      <p:sp>
        <p:nvSpPr>
          <p:cNvPr id="91" name="모서리가 둥근 직사각형 90">
            <a:extLst>
              <a:ext uri="{FF2B5EF4-FFF2-40B4-BE49-F238E27FC236}">
                <a16:creationId xmlns:a16="http://schemas.microsoft.com/office/drawing/2014/main" id="{0D312DA2-5158-784E-873B-1969C2AFC774}"/>
              </a:ext>
            </a:extLst>
          </p:cNvPr>
          <p:cNvSpPr/>
          <p:nvPr/>
        </p:nvSpPr>
        <p:spPr>
          <a:xfrm>
            <a:off x="6173805" y="4014641"/>
            <a:ext cx="1646152" cy="798548"/>
          </a:xfrm>
          <a:prstGeom prst="roundRect">
            <a:avLst>
              <a:gd name="adj" fmla="val 255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93" name="TextBox 92">
            <a:extLst>
              <a:ext uri="{FF2B5EF4-FFF2-40B4-BE49-F238E27FC236}">
                <a16:creationId xmlns:a16="http://schemas.microsoft.com/office/drawing/2014/main" id="{4A2F31A8-2B94-A746-9964-D0102C0B6544}"/>
              </a:ext>
            </a:extLst>
          </p:cNvPr>
          <p:cNvSpPr txBox="1"/>
          <p:nvPr/>
        </p:nvSpPr>
        <p:spPr>
          <a:xfrm>
            <a:off x="6318361" y="3980890"/>
            <a:ext cx="1388522" cy="338554"/>
          </a:xfrm>
          <a:prstGeom prst="rect">
            <a:avLst/>
          </a:prstGeom>
          <a:noFill/>
        </p:spPr>
        <p:txBody>
          <a:bodyPr wrap="none" rtlCol="0">
            <a:spAutoFit/>
          </a:bodyPr>
          <a:lstStyle/>
          <a:p>
            <a:pPr algn="ctr"/>
            <a:r>
              <a:rPr kumimoji="1" lang="en-US" altLang="ko-KR" sz="800" dirty="0"/>
              <a:t>Actuators data</a:t>
            </a:r>
          </a:p>
          <a:p>
            <a:pPr algn="ctr"/>
            <a:r>
              <a:rPr kumimoji="1" lang="en" altLang="ko-KR" sz="800" dirty="0"/>
              <a:t>management computer</a:t>
            </a:r>
            <a:endParaRPr kumimoji="1" lang="ko-Kore-KR" altLang="en-US" sz="800" dirty="0"/>
          </a:p>
        </p:txBody>
      </p:sp>
      <p:sp>
        <p:nvSpPr>
          <p:cNvPr id="96" name="모서리가 둥근 직사각형 95">
            <a:extLst>
              <a:ext uri="{FF2B5EF4-FFF2-40B4-BE49-F238E27FC236}">
                <a16:creationId xmlns:a16="http://schemas.microsoft.com/office/drawing/2014/main" id="{E2B4EBB0-8040-4846-A62C-8C209A131095}"/>
              </a:ext>
            </a:extLst>
          </p:cNvPr>
          <p:cNvSpPr/>
          <p:nvPr/>
        </p:nvSpPr>
        <p:spPr>
          <a:xfrm>
            <a:off x="573824" y="3818302"/>
            <a:ext cx="4035792" cy="2051682"/>
          </a:xfrm>
          <a:prstGeom prst="roundRect">
            <a:avLst>
              <a:gd name="adj" fmla="val 2550"/>
            </a:avLst>
          </a:prstGeom>
          <a:noFill/>
          <a:ln w="28575">
            <a:solidFill>
              <a:srgbClr val="001FA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94" name="TextBox 93">
            <a:extLst>
              <a:ext uri="{FF2B5EF4-FFF2-40B4-BE49-F238E27FC236}">
                <a16:creationId xmlns:a16="http://schemas.microsoft.com/office/drawing/2014/main" id="{8D2A99AF-B173-D74C-8CF2-4ABD8D112808}"/>
              </a:ext>
            </a:extLst>
          </p:cNvPr>
          <p:cNvSpPr txBox="1"/>
          <p:nvPr/>
        </p:nvSpPr>
        <p:spPr>
          <a:xfrm>
            <a:off x="1849198" y="3660149"/>
            <a:ext cx="1247056" cy="369332"/>
          </a:xfrm>
          <a:prstGeom prst="rect">
            <a:avLst/>
          </a:prstGeom>
          <a:solidFill>
            <a:srgbClr val="E8E8E8"/>
          </a:solidFill>
          <a:ln>
            <a:noFill/>
            <a:prstDash val="dash"/>
          </a:ln>
        </p:spPr>
        <p:txBody>
          <a:bodyPr wrap="square" rtlCol="0">
            <a:spAutoFit/>
          </a:bodyPr>
          <a:lstStyle/>
          <a:p>
            <a:pPr algn="ctr"/>
            <a:r>
              <a:rPr kumimoji="1" lang="en-US" altLang="ko-KR" sz="900" b="1" dirty="0">
                <a:solidFill>
                  <a:srgbClr val="001FA1"/>
                </a:solidFill>
              </a:rPr>
              <a:t>Observer</a:t>
            </a:r>
            <a:r>
              <a:rPr kumimoji="1" lang="ko-KR" altLang="en-US" sz="900" b="1" dirty="0">
                <a:solidFill>
                  <a:srgbClr val="001FA1"/>
                </a:solidFill>
              </a:rPr>
              <a:t> </a:t>
            </a:r>
            <a:r>
              <a:rPr kumimoji="1" lang="en-US" altLang="ko-KR" sz="900" b="1" dirty="0">
                <a:solidFill>
                  <a:srgbClr val="001FA1"/>
                </a:solidFill>
              </a:rPr>
              <a:t>and</a:t>
            </a:r>
            <a:r>
              <a:rPr kumimoji="1" lang="ko-KR" altLang="en-US" sz="900" b="1" dirty="0">
                <a:solidFill>
                  <a:srgbClr val="001FA1"/>
                </a:solidFill>
              </a:rPr>
              <a:t> </a:t>
            </a:r>
            <a:r>
              <a:rPr kumimoji="1" lang="en-US" altLang="ko-KR" sz="900" b="1" dirty="0">
                <a:solidFill>
                  <a:srgbClr val="001FA1"/>
                </a:solidFill>
              </a:rPr>
              <a:t>Control Scheme</a:t>
            </a:r>
            <a:endParaRPr kumimoji="1" lang="ko-Kore-KR" altLang="en-US" sz="900" b="1" dirty="0">
              <a:solidFill>
                <a:srgbClr val="001FA1"/>
              </a:solidFill>
            </a:endParaRPr>
          </a:p>
        </p:txBody>
      </p:sp>
      <p:cxnSp>
        <p:nvCxnSpPr>
          <p:cNvPr id="86" name="꺾인 연결선[E] 85">
            <a:extLst>
              <a:ext uri="{FF2B5EF4-FFF2-40B4-BE49-F238E27FC236}">
                <a16:creationId xmlns:a16="http://schemas.microsoft.com/office/drawing/2014/main" id="{C4BED2C9-9D9F-6B4E-8BC5-8AFCE0FC4723}"/>
              </a:ext>
            </a:extLst>
          </p:cNvPr>
          <p:cNvCxnSpPr>
            <a:cxnSpLocks/>
          </p:cNvCxnSpPr>
          <p:nvPr/>
        </p:nvCxnSpPr>
        <p:spPr>
          <a:xfrm rot="16200000" flipH="1">
            <a:off x="1994414" y="3166099"/>
            <a:ext cx="726379" cy="1541791"/>
          </a:xfrm>
          <a:prstGeom prst="bentConnector2">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2" name="직선 화살표 연결선 101">
            <a:extLst>
              <a:ext uri="{FF2B5EF4-FFF2-40B4-BE49-F238E27FC236}">
                <a16:creationId xmlns:a16="http://schemas.microsoft.com/office/drawing/2014/main" id="{37207FA8-5DF6-EA45-85D6-5164F99371B6}"/>
              </a:ext>
            </a:extLst>
          </p:cNvPr>
          <p:cNvCxnSpPr>
            <a:cxnSpLocks/>
          </p:cNvCxnSpPr>
          <p:nvPr/>
        </p:nvCxnSpPr>
        <p:spPr>
          <a:xfrm flipV="1">
            <a:off x="1299374" y="3573805"/>
            <a:ext cx="0" cy="1394533"/>
          </a:xfrm>
          <a:prstGeom prst="straightConnector1">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49CCF2F7-1737-FE4C-B79F-19B1D65051C8}"/>
              </a:ext>
            </a:extLst>
          </p:cNvPr>
          <p:cNvSpPr txBox="1"/>
          <p:nvPr/>
        </p:nvSpPr>
        <p:spPr>
          <a:xfrm>
            <a:off x="1248460" y="4452058"/>
            <a:ext cx="1287532" cy="461665"/>
          </a:xfrm>
          <a:prstGeom prst="rect">
            <a:avLst/>
          </a:prstGeom>
          <a:noFill/>
        </p:spPr>
        <p:txBody>
          <a:bodyPr wrap="none" rtlCol="0">
            <a:spAutoFit/>
          </a:bodyPr>
          <a:lstStyle/>
          <a:p>
            <a:r>
              <a:rPr kumimoji="1" lang="en" altLang="ko-KR" sz="800" dirty="0"/>
              <a:t>Control training</a:t>
            </a:r>
          </a:p>
          <a:p>
            <a:r>
              <a:rPr kumimoji="1" lang="en" altLang="ko-KR" sz="800" dirty="0" err="1"/>
              <a:t>Unexpeted</a:t>
            </a:r>
            <a:r>
              <a:rPr kumimoji="1" lang="en" altLang="ko-KR" sz="800" dirty="0"/>
              <a:t> situation,</a:t>
            </a:r>
          </a:p>
          <a:p>
            <a:r>
              <a:rPr kumimoji="1" lang="en" altLang="ko-KR" sz="800" dirty="0"/>
              <a:t>User’s information</a:t>
            </a:r>
            <a:endParaRPr kumimoji="1" lang="en-US" altLang="ko-KR" sz="800" dirty="0"/>
          </a:p>
        </p:txBody>
      </p:sp>
      <p:sp>
        <p:nvSpPr>
          <p:cNvPr id="108" name="TextBox 107">
            <a:extLst>
              <a:ext uri="{FF2B5EF4-FFF2-40B4-BE49-F238E27FC236}">
                <a16:creationId xmlns:a16="http://schemas.microsoft.com/office/drawing/2014/main" id="{D84DB1B7-88B0-A949-9B6D-81C95BA5A849}"/>
              </a:ext>
            </a:extLst>
          </p:cNvPr>
          <p:cNvSpPr txBox="1"/>
          <p:nvPr/>
        </p:nvSpPr>
        <p:spPr>
          <a:xfrm>
            <a:off x="1526488" y="4087592"/>
            <a:ext cx="1024639" cy="215444"/>
          </a:xfrm>
          <a:prstGeom prst="rect">
            <a:avLst/>
          </a:prstGeom>
          <a:noFill/>
        </p:spPr>
        <p:txBody>
          <a:bodyPr wrap="none" rtlCol="0">
            <a:spAutoFit/>
          </a:bodyPr>
          <a:lstStyle/>
          <a:p>
            <a:pPr algn="ctr"/>
            <a:r>
              <a:rPr kumimoji="1" lang="en-US" altLang="ko-KR" sz="800" dirty="0"/>
              <a:t>Observable data</a:t>
            </a:r>
          </a:p>
        </p:txBody>
      </p:sp>
      <p:sp>
        <p:nvSpPr>
          <p:cNvPr id="109" name="TextBox 108">
            <a:extLst>
              <a:ext uri="{FF2B5EF4-FFF2-40B4-BE49-F238E27FC236}">
                <a16:creationId xmlns:a16="http://schemas.microsoft.com/office/drawing/2014/main" id="{D28F3D5F-7433-114C-89BC-4FEE6461DE42}"/>
              </a:ext>
            </a:extLst>
          </p:cNvPr>
          <p:cNvSpPr txBox="1"/>
          <p:nvPr/>
        </p:nvSpPr>
        <p:spPr>
          <a:xfrm>
            <a:off x="2171743" y="4989775"/>
            <a:ext cx="1023037" cy="461665"/>
          </a:xfrm>
          <a:prstGeom prst="rect">
            <a:avLst/>
          </a:prstGeom>
          <a:noFill/>
        </p:spPr>
        <p:txBody>
          <a:bodyPr wrap="none" rtlCol="0">
            <a:spAutoFit/>
          </a:bodyPr>
          <a:lstStyle/>
          <a:p>
            <a:pPr algn="ctr"/>
            <a:r>
              <a:rPr kumimoji="1" lang="en" altLang="ko-KR" sz="800" dirty="0"/>
              <a:t>Training results,</a:t>
            </a:r>
          </a:p>
          <a:p>
            <a:pPr algn="ctr"/>
            <a:r>
              <a:rPr kumimoji="1" lang="en" altLang="ko-KR" sz="800" dirty="0"/>
              <a:t>Record training,</a:t>
            </a:r>
          </a:p>
          <a:p>
            <a:pPr algn="ctr"/>
            <a:r>
              <a:rPr kumimoji="1" lang="en" altLang="ko-KR" sz="800" dirty="0"/>
              <a:t>Replay training</a:t>
            </a:r>
            <a:endParaRPr kumimoji="1" lang="en-US" altLang="ko-KR" sz="800" dirty="0"/>
          </a:p>
        </p:txBody>
      </p:sp>
      <p:cxnSp>
        <p:nvCxnSpPr>
          <p:cNvPr id="111" name="직선 화살표 연결선 110">
            <a:extLst>
              <a:ext uri="{FF2B5EF4-FFF2-40B4-BE49-F238E27FC236}">
                <a16:creationId xmlns:a16="http://schemas.microsoft.com/office/drawing/2014/main" id="{CA2ADDAE-293F-154B-89B5-6F9931396813}"/>
              </a:ext>
            </a:extLst>
          </p:cNvPr>
          <p:cNvCxnSpPr>
            <a:cxnSpLocks/>
          </p:cNvCxnSpPr>
          <p:nvPr/>
        </p:nvCxnSpPr>
        <p:spPr>
          <a:xfrm>
            <a:off x="2247107" y="5539009"/>
            <a:ext cx="877328" cy="0"/>
          </a:xfrm>
          <a:prstGeom prst="straightConnector1">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7" name="직선 화살표 연결선 116">
            <a:extLst>
              <a:ext uri="{FF2B5EF4-FFF2-40B4-BE49-F238E27FC236}">
                <a16:creationId xmlns:a16="http://schemas.microsoft.com/office/drawing/2014/main" id="{2E5CF74E-7E2B-6E4F-A15F-6C748A8A6CE6}"/>
              </a:ext>
            </a:extLst>
          </p:cNvPr>
          <p:cNvCxnSpPr>
            <a:cxnSpLocks/>
          </p:cNvCxnSpPr>
          <p:nvPr/>
        </p:nvCxnSpPr>
        <p:spPr>
          <a:xfrm flipH="1">
            <a:off x="2247107" y="5433690"/>
            <a:ext cx="877328" cy="11079"/>
          </a:xfrm>
          <a:prstGeom prst="straightConnector1">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3" name="모서리가 둥근 직사각형 122">
            <a:extLst>
              <a:ext uri="{FF2B5EF4-FFF2-40B4-BE49-F238E27FC236}">
                <a16:creationId xmlns:a16="http://schemas.microsoft.com/office/drawing/2014/main" id="{A2A8DA07-96C4-D247-8505-D824546A08EF}"/>
              </a:ext>
            </a:extLst>
          </p:cNvPr>
          <p:cNvSpPr/>
          <p:nvPr/>
        </p:nvSpPr>
        <p:spPr>
          <a:xfrm>
            <a:off x="2837552" y="914400"/>
            <a:ext cx="5363397" cy="2617518"/>
          </a:xfrm>
          <a:prstGeom prst="roundRect">
            <a:avLst>
              <a:gd name="adj" fmla="val 2550"/>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24" name="모서리가 둥근 직사각형 123">
            <a:extLst>
              <a:ext uri="{FF2B5EF4-FFF2-40B4-BE49-F238E27FC236}">
                <a16:creationId xmlns:a16="http://schemas.microsoft.com/office/drawing/2014/main" id="{69B85016-A3C8-4440-BAE0-067D4FEFFB5D}"/>
              </a:ext>
            </a:extLst>
          </p:cNvPr>
          <p:cNvSpPr/>
          <p:nvPr/>
        </p:nvSpPr>
        <p:spPr>
          <a:xfrm>
            <a:off x="457200" y="3650328"/>
            <a:ext cx="4560474" cy="2293271"/>
          </a:xfrm>
          <a:prstGeom prst="roundRect">
            <a:avLst>
              <a:gd name="adj" fmla="val 2550"/>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20" name="TextBox 119">
            <a:extLst>
              <a:ext uri="{FF2B5EF4-FFF2-40B4-BE49-F238E27FC236}">
                <a16:creationId xmlns:a16="http://schemas.microsoft.com/office/drawing/2014/main" id="{6BE96659-9682-A940-8CC1-250C302AB0EA}"/>
              </a:ext>
            </a:extLst>
          </p:cNvPr>
          <p:cNvSpPr txBox="1"/>
          <p:nvPr/>
        </p:nvSpPr>
        <p:spPr>
          <a:xfrm>
            <a:off x="8095811" y="1814493"/>
            <a:ext cx="798617" cy="461665"/>
          </a:xfrm>
          <a:prstGeom prst="rect">
            <a:avLst/>
          </a:prstGeom>
          <a:solidFill>
            <a:schemeClr val="bg1"/>
          </a:solidFill>
        </p:spPr>
        <p:txBody>
          <a:bodyPr wrap="none" rtlCol="0">
            <a:spAutoFit/>
          </a:bodyPr>
          <a:lstStyle/>
          <a:p>
            <a:r>
              <a:rPr kumimoji="1" lang="en-US" altLang="ko-Kore-KR" sz="1200" dirty="0"/>
              <a:t>Sensors</a:t>
            </a:r>
          </a:p>
          <a:p>
            <a:r>
              <a:rPr kumimoji="1" lang="en-US" altLang="ko-Kore-KR" sz="1200" dirty="0"/>
              <a:t>System</a:t>
            </a:r>
            <a:endParaRPr kumimoji="1" lang="ko-Kore-KR" altLang="en-US" sz="1200" dirty="0"/>
          </a:p>
        </p:txBody>
      </p:sp>
      <p:sp>
        <p:nvSpPr>
          <p:cNvPr id="126" name="TextBox 125">
            <a:extLst>
              <a:ext uri="{FF2B5EF4-FFF2-40B4-BE49-F238E27FC236}">
                <a16:creationId xmlns:a16="http://schemas.microsoft.com/office/drawing/2014/main" id="{4406B7DE-2234-2449-9F9F-3B98DFA4ADD5}"/>
              </a:ext>
            </a:extLst>
          </p:cNvPr>
          <p:cNvSpPr txBox="1"/>
          <p:nvPr/>
        </p:nvSpPr>
        <p:spPr>
          <a:xfrm>
            <a:off x="4748254" y="4571773"/>
            <a:ext cx="1103700" cy="646331"/>
          </a:xfrm>
          <a:prstGeom prst="rect">
            <a:avLst/>
          </a:prstGeom>
          <a:solidFill>
            <a:schemeClr val="bg1"/>
          </a:solidFill>
        </p:spPr>
        <p:txBody>
          <a:bodyPr wrap="none" rtlCol="0">
            <a:spAutoFit/>
          </a:bodyPr>
          <a:lstStyle/>
          <a:p>
            <a:r>
              <a:rPr kumimoji="1" lang="en" altLang="ko-KR" sz="1200" dirty="0"/>
              <a:t>operational </a:t>
            </a:r>
          </a:p>
          <a:p>
            <a:r>
              <a:rPr kumimoji="1" lang="en" altLang="ko-KR" sz="1200" dirty="0"/>
              <a:t>control</a:t>
            </a:r>
            <a:br>
              <a:rPr kumimoji="1" lang="en-US" altLang="ko-KR" sz="1200" dirty="0"/>
            </a:br>
            <a:r>
              <a:rPr kumimoji="1" lang="en-US" altLang="ko-Kore-KR" sz="1200" dirty="0"/>
              <a:t>system</a:t>
            </a:r>
            <a:endParaRPr kumimoji="1" lang="ko-Kore-KR" altLang="en-US" sz="1200" dirty="0"/>
          </a:p>
        </p:txBody>
      </p:sp>
      <p:sp>
        <p:nvSpPr>
          <p:cNvPr id="128" name="TextBox 127">
            <a:extLst>
              <a:ext uri="{FF2B5EF4-FFF2-40B4-BE49-F238E27FC236}">
                <a16:creationId xmlns:a16="http://schemas.microsoft.com/office/drawing/2014/main" id="{CD1BB195-9E54-354F-93AE-C40ACCC895E7}"/>
              </a:ext>
            </a:extLst>
          </p:cNvPr>
          <p:cNvSpPr txBox="1"/>
          <p:nvPr/>
        </p:nvSpPr>
        <p:spPr>
          <a:xfrm>
            <a:off x="6639719" y="1075855"/>
            <a:ext cx="980293" cy="194246"/>
          </a:xfrm>
          <a:prstGeom prst="rect">
            <a:avLst/>
          </a:prstGeom>
          <a:solidFill>
            <a:srgbClr val="71B345"/>
          </a:solidFill>
        </p:spPr>
        <p:txBody>
          <a:bodyPr wrap="square" lIns="72000" tIns="0" rIns="72000" bIns="0" rtlCol="0" anchor="ctr">
            <a:noAutofit/>
          </a:bodyPr>
          <a:lstStyle/>
          <a:p>
            <a:pPr algn="ctr"/>
            <a:r>
              <a:rPr kumimoji="1" lang="en-US" altLang="ko-KR" sz="1000" dirty="0"/>
              <a:t>Sensors</a:t>
            </a:r>
            <a:endParaRPr kumimoji="1" lang="ko-Kore-KR" altLang="en-US" sz="1000" dirty="0"/>
          </a:p>
        </p:txBody>
      </p:sp>
      <p:pic>
        <p:nvPicPr>
          <p:cNvPr id="5" name="그림 4">
            <a:extLst>
              <a:ext uri="{FF2B5EF4-FFF2-40B4-BE49-F238E27FC236}">
                <a16:creationId xmlns:a16="http://schemas.microsoft.com/office/drawing/2014/main" id="{96F47C37-142A-6144-8BD2-E040CD238C04}"/>
              </a:ext>
            </a:extLst>
          </p:cNvPr>
          <p:cNvPicPr>
            <a:picLocks noChangeAspect="1"/>
          </p:cNvPicPr>
          <p:nvPr/>
        </p:nvPicPr>
        <p:blipFill>
          <a:blip r:embed="rId4"/>
          <a:stretch>
            <a:fillRect/>
          </a:stretch>
        </p:blipFill>
        <p:spPr>
          <a:xfrm>
            <a:off x="1124281" y="2197879"/>
            <a:ext cx="620051" cy="777009"/>
          </a:xfrm>
          <a:prstGeom prst="rect">
            <a:avLst/>
          </a:prstGeom>
        </p:spPr>
      </p:pic>
      <p:sp>
        <p:nvSpPr>
          <p:cNvPr id="135" name="TextBox 134">
            <a:extLst>
              <a:ext uri="{FF2B5EF4-FFF2-40B4-BE49-F238E27FC236}">
                <a16:creationId xmlns:a16="http://schemas.microsoft.com/office/drawing/2014/main" id="{2FEF3BB6-133A-D34F-B01A-B3021A4909B3}"/>
              </a:ext>
            </a:extLst>
          </p:cNvPr>
          <p:cNvSpPr txBox="1"/>
          <p:nvPr/>
        </p:nvSpPr>
        <p:spPr>
          <a:xfrm>
            <a:off x="1730900" y="1080589"/>
            <a:ext cx="1589162" cy="187809"/>
          </a:xfrm>
          <a:prstGeom prst="rect">
            <a:avLst/>
          </a:prstGeom>
          <a:solidFill>
            <a:srgbClr val="599DDB"/>
          </a:solidFill>
        </p:spPr>
        <p:txBody>
          <a:bodyPr wrap="square" lIns="72000" tIns="0" rIns="72000" bIns="0" rtlCol="0" anchor="ctr">
            <a:noAutofit/>
          </a:bodyPr>
          <a:lstStyle/>
          <a:p>
            <a:pPr algn="ctr"/>
            <a:r>
              <a:rPr lang="en-US" altLang="ko-KR" sz="1000" dirty="0"/>
              <a:t>Disaster VR Content</a:t>
            </a:r>
            <a:endParaRPr lang="ko-KR" altLang="en-US" sz="1000" dirty="0"/>
          </a:p>
        </p:txBody>
      </p:sp>
      <p:sp>
        <p:nvSpPr>
          <p:cNvPr id="145" name="TextBox 144">
            <a:extLst>
              <a:ext uri="{FF2B5EF4-FFF2-40B4-BE49-F238E27FC236}">
                <a16:creationId xmlns:a16="http://schemas.microsoft.com/office/drawing/2014/main" id="{965B925A-BDE4-654B-8D8D-B768BB9DA802}"/>
              </a:ext>
            </a:extLst>
          </p:cNvPr>
          <p:cNvSpPr txBox="1"/>
          <p:nvPr/>
        </p:nvSpPr>
        <p:spPr>
          <a:xfrm>
            <a:off x="6544384" y="3752212"/>
            <a:ext cx="980293" cy="198317"/>
          </a:xfrm>
          <a:prstGeom prst="rect">
            <a:avLst/>
          </a:prstGeom>
          <a:solidFill>
            <a:schemeClr val="accent2"/>
          </a:solidFill>
        </p:spPr>
        <p:txBody>
          <a:bodyPr wrap="square" lIns="72000" tIns="0" rIns="72000" bIns="0" rtlCol="0" anchor="ctr">
            <a:noAutofit/>
          </a:bodyPr>
          <a:lstStyle/>
          <a:p>
            <a:pPr algn="ctr"/>
            <a:r>
              <a:rPr lang="en-US" altLang="ko-KR" sz="1000" dirty="0"/>
              <a:t>Actuators</a:t>
            </a:r>
            <a:endParaRPr lang="ko-KR" altLang="en-US" sz="1000" dirty="0"/>
          </a:p>
        </p:txBody>
      </p:sp>
      <p:pic>
        <p:nvPicPr>
          <p:cNvPr id="146" name="그림 145">
            <a:extLst>
              <a:ext uri="{FF2B5EF4-FFF2-40B4-BE49-F238E27FC236}">
                <a16:creationId xmlns:a16="http://schemas.microsoft.com/office/drawing/2014/main" id="{63EBCC94-9B10-FD43-9DB5-DCB00C7777FB}"/>
              </a:ext>
            </a:extLst>
          </p:cNvPr>
          <p:cNvPicPr>
            <a:picLocks noChangeAspect="1"/>
          </p:cNvPicPr>
          <p:nvPr/>
        </p:nvPicPr>
        <p:blipFill>
          <a:blip r:embed="rId4"/>
          <a:stretch>
            <a:fillRect/>
          </a:stretch>
        </p:blipFill>
        <p:spPr>
          <a:xfrm>
            <a:off x="6820359" y="4314570"/>
            <a:ext cx="340776" cy="427039"/>
          </a:xfrm>
          <a:prstGeom prst="rect">
            <a:avLst/>
          </a:prstGeom>
        </p:spPr>
      </p:pic>
      <p:sp>
        <p:nvSpPr>
          <p:cNvPr id="148" name="모서리가 둥근 직사각형 147">
            <a:extLst>
              <a:ext uri="{FF2B5EF4-FFF2-40B4-BE49-F238E27FC236}">
                <a16:creationId xmlns:a16="http://schemas.microsoft.com/office/drawing/2014/main" id="{A3C8AE3A-4881-5F49-8941-3B65B6C719FF}"/>
              </a:ext>
            </a:extLst>
          </p:cNvPr>
          <p:cNvSpPr/>
          <p:nvPr/>
        </p:nvSpPr>
        <p:spPr>
          <a:xfrm>
            <a:off x="6173804" y="4999793"/>
            <a:ext cx="1646152" cy="798548"/>
          </a:xfrm>
          <a:prstGeom prst="roundRect">
            <a:avLst>
              <a:gd name="adj" fmla="val 255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pic>
        <p:nvPicPr>
          <p:cNvPr id="1039" name="Picture 8" descr="향기 - 무료 모양개 아이콘">
            <a:extLst>
              <a:ext uri="{FF2B5EF4-FFF2-40B4-BE49-F238E27FC236}">
                <a16:creationId xmlns:a16="http://schemas.microsoft.com/office/drawing/2014/main" id="{2C983EF7-EA23-7148-9129-C08B20E979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654" y="5444769"/>
            <a:ext cx="335769" cy="31557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6" descr="Mline Studio | 지진">
            <a:extLst>
              <a:ext uri="{FF2B5EF4-FFF2-40B4-BE49-F238E27FC236}">
                <a16:creationId xmlns:a16="http://schemas.microsoft.com/office/drawing/2014/main" id="{C026606C-03A0-7343-9E09-58C17ED7A0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2423" y="5478565"/>
            <a:ext cx="464159" cy="271799"/>
          </a:xfrm>
          <a:prstGeom prst="rect">
            <a:avLst/>
          </a:prstGeom>
          <a:noFill/>
          <a:extLst>
            <a:ext uri="{909E8E84-426E-40DD-AFC4-6F175D3DCCD1}">
              <a14:hiddenFill xmlns:a14="http://schemas.microsoft.com/office/drawing/2010/main">
                <a:solidFill>
                  <a:srgbClr val="FFFFFF"/>
                </a:solidFill>
              </a14:hiddenFill>
            </a:ext>
          </a:extLst>
        </p:spPr>
      </p:pic>
      <p:sp>
        <p:nvSpPr>
          <p:cNvPr id="155" name="TextBox 154">
            <a:extLst>
              <a:ext uri="{FF2B5EF4-FFF2-40B4-BE49-F238E27FC236}">
                <a16:creationId xmlns:a16="http://schemas.microsoft.com/office/drawing/2014/main" id="{6209F825-28D2-6A4B-BA80-53BF81B4175E}"/>
              </a:ext>
            </a:extLst>
          </p:cNvPr>
          <p:cNvSpPr txBox="1"/>
          <p:nvPr/>
        </p:nvSpPr>
        <p:spPr>
          <a:xfrm>
            <a:off x="6449447" y="5045145"/>
            <a:ext cx="1165704" cy="202486"/>
          </a:xfrm>
          <a:prstGeom prst="rect">
            <a:avLst/>
          </a:prstGeom>
          <a:noFill/>
        </p:spPr>
        <p:txBody>
          <a:bodyPr wrap="none" rtlCol="0">
            <a:spAutoFit/>
          </a:bodyPr>
          <a:lstStyle/>
          <a:p>
            <a:pPr algn="ctr"/>
            <a:r>
              <a:rPr kumimoji="1" lang="en-US" altLang="ko-KR" sz="800" dirty="0"/>
              <a:t>Actuator</a:t>
            </a:r>
            <a:r>
              <a:rPr kumimoji="1" lang="ko-KR" altLang="en-US" sz="800" dirty="0"/>
              <a:t> </a:t>
            </a:r>
            <a:r>
              <a:rPr kumimoji="1" lang="en-US" altLang="ko-KR" sz="800" dirty="0"/>
              <a:t>machine</a:t>
            </a:r>
            <a:r>
              <a:rPr kumimoji="1" lang="ko-KR" altLang="en-US" sz="800" dirty="0"/>
              <a:t>  </a:t>
            </a:r>
            <a:endParaRPr kumimoji="1" lang="ko-Kore-KR" altLang="en-US" sz="800" dirty="0"/>
          </a:p>
        </p:txBody>
      </p:sp>
      <p:cxnSp>
        <p:nvCxnSpPr>
          <p:cNvPr id="157" name="직선 화살표 연결선 156">
            <a:extLst>
              <a:ext uri="{FF2B5EF4-FFF2-40B4-BE49-F238E27FC236}">
                <a16:creationId xmlns:a16="http://schemas.microsoft.com/office/drawing/2014/main" id="{E5C2192B-A53C-2140-A6A7-76B135B17110}"/>
              </a:ext>
            </a:extLst>
          </p:cNvPr>
          <p:cNvCxnSpPr>
            <a:cxnSpLocks/>
            <a:stCxn id="91" idx="2"/>
            <a:endCxn id="148" idx="0"/>
          </p:cNvCxnSpPr>
          <p:nvPr/>
        </p:nvCxnSpPr>
        <p:spPr>
          <a:xfrm flipH="1">
            <a:off x="6996880" y="4813189"/>
            <a:ext cx="1" cy="186604"/>
          </a:xfrm>
          <a:prstGeom prst="straightConnector1">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47" name="그림 146">
            <a:extLst>
              <a:ext uri="{FF2B5EF4-FFF2-40B4-BE49-F238E27FC236}">
                <a16:creationId xmlns:a16="http://schemas.microsoft.com/office/drawing/2014/main" id="{4ED382F8-8F38-0148-8E32-234560996696}"/>
              </a:ext>
            </a:extLst>
          </p:cNvPr>
          <p:cNvPicPr>
            <a:picLocks noChangeAspect="1"/>
          </p:cNvPicPr>
          <p:nvPr/>
        </p:nvPicPr>
        <p:blipFill>
          <a:blip r:embed="rId12"/>
          <a:stretch>
            <a:fillRect/>
          </a:stretch>
        </p:blipFill>
        <p:spPr>
          <a:xfrm>
            <a:off x="6248046" y="5444769"/>
            <a:ext cx="306157" cy="287743"/>
          </a:xfrm>
          <a:prstGeom prst="rect">
            <a:avLst/>
          </a:prstGeom>
        </p:spPr>
      </p:pic>
      <p:cxnSp>
        <p:nvCxnSpPr>
          <p:cNvPr id="1054" name="꺾인 연결선[E] 1053">
            <a:extLst>
              <a:ext uri="{FF2B5EF4-FFF2-40B4-BE49-F238E27FC236}">
                <a16:creationId xmlns:a16="http://schemas.microsoft.com/office/drawing/2014/main" id="{0BA186B3-1091-C843-9E1A-EF976AAA2E37}"/>
              </a:ext>
            </a:extLst>
          </p:cNvPr>
          <p:cNvCxnSpPr>
            <a:cxnSpLocks/>
          </p:cNvCxnSpPr>
          <p:nvPr/>
        </p:nvCxnSpPr>
        <p:spPr>
          <a:xfrm>
            <a:off x="2069255" y="3479721"/>
            <a:ext cx="3972871" cy="513198"/>
          </a:xfrm>
          <a:prstGeom prst="bentConnector3">
            <a:avLst>
              <a:gd name="adj1" fmla="val 79469"/>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2" name="모서리가 둥근 직사각형 191">
            <a:extLst>
              <a:ext uri="{FF2B5EF4-FFF2-40B4-BE49-F238E27FC236}">
                <a16:creationId xmlns:a16="http://schemas.microsoft.com/office/drawing/2014/main" id="{FE568507-BA99-A34B-AB0E-8E9548B7DAD4}"/>
              </a:ext>
            </a:extLst>
          </p:cNvPr>
          <p:cNvSpPr/>
          <p:nvPr/>
        </p:nvSpPr>
        <p:spPr>
          <a:xfrm>
            <a:off x="5911790" y="3646783"/>
            <a:ext cx="2292705" cy="2293271"/>
          </a:xfrm>
          <a:prstGeom prst="roundRect">
            <a:avLst>
              <a:gd name="adj" fmla="val 2550"/>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93" name="TextBox 192">
            <a:extLst>
              <a:ext uri="{FF2B5EF4-FFF2-40B4-BE49-F238E27FC236}">
                <a16:creationId xmlns:a16="http://schemas.microsoft.com/office/drawing/2014/main" id="{24FC730E-7031-AC40-BB38-948292EDBF6A}"/>
              </a:ext>
            </a:extLst>
          </p:cNvPr>
          <p:cNvSpPr txBox="1"/>
          <p:nvPr/>
        </p:nvSpPr>
        <p:spPr>
          <a:xfrm>
            <a:off x="8012770" y="4533794"/>
            <a:ext cx="922047" cy="461665"/>
          </a:xfrm>
          <a:prstGeom prst="rect">
            <a:avLst/>
          </a:prstGeom>
          <a:solidFill>
            <a:schemeClr val="bg1"/>
          </a:solidFill>
        </p:spPr>
        <p:txBody>
          <a:bodyPr wrap="none" rtlCol="0">
            <a:spAutoFit/>
          </a:bodyPr>
          <a:lstStyle/>
          <a:p>
            <a:r>
              <a:rPr kumimoji="1" lang="en-US" altLang="ko-Kore-KR" sz="1200" dirty="0"/>
              <a:t>Actuators</a:t>
            </a:r>
          </a:p>
          <a:p>
            <a:r>
              <a:rPr kumimoji="1" lang="en-US" altLang="ko-Kore-KR" sz="1200" dirty="0"/>
              <a:t>System</a:t>
            </a:r>
            <a:endParaRPr kumimoji="1" lang="ko-Kore-KR" altLang="en-US" sz="1200" dirty="0"/>
          </a:p>
        </p:txBody>
      </p:sp>
      <p:sp>
        <p:nvSpPr>
          <p:cNvPr id="199" name="TextBox 198">
            <a:extLst>
              <a:ext uri="{FF2B5EF4-FFF2-40B4-BE49-F238E27FC236}">
                <a16:creationId xmlns:a16="http://schemas.microsoft.com/office/drawing/2014/main" id="{CDFC6B2D-EBB8-C149-B92F-0228EC79A802}"/>
              </a:ext>
            </a:extLst>
          </p:cNvPr>
          <p:cNvSpPr txBox="1"/>
          <p:nvPr/>
        </p:nvSpPr>
        <p:spPr>
          <a:xfrm>
            <a:off x="4881770" y="1925702"/>
            <a:ext cx="1120821" cy="200055"/>
          </a:xfrm>
          <a:prstGeom prst="rect">
            <a:avLst/>
          </a:prstGeom>
          <a:noFill/>
        </p:spPr>
        <p:txBody>
          <a:bodyPr wrap="none" rtlCol="0">
            <a:spAutoFit/>
          </a:bodyPr>
          <a:lstStyle/>
          <a:p>
            <a:pPr algn="ctr"/>
            <a:r>
              <a:rPr kumimoji="1" lang="en" altLang="ko-KR" sz="700" dirty="0"/>
              <a:t>Scenario information</a:t>
            </a:r>
            <a:endParaRPr kumimoji="1" lang="ko-Kore-KR" altLang="en-US" sz="700" dirty="0"/>
          </a:p>
        </p:txBody>
      </p:sp>
      <p:pic>
        <p:nvPicPr>
          <p:cNvPr id="87" name="Picture 8">
            <a:extLst>
              <a:ext uri="{FF2B5EF4-FFF2-40B4-BE49-F238E27FC236}">
                <a16:creationId xmlns:a16="http://schemas.microsoft.com/office/drawing/2014/main" id="{C1815112-AF2D-DD43-8837-EAC135A08C1D}"/>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9915" b="84653" l="8750" r="90000">
                        <a14:foregroundMark x1="76875" y1="19915" x2="64531" y2="26188"/>
                        <a14:foregroundMark x1="90078" y1="24421" x2="83750" y2="32704"/>
                        <a14:foregroundMark x1="28906" y1="47929" x2="33750" y2="77954"/>
                        <a14:foregroundMark x1="42109" y1="51705" x2="50703" y2="70767"/>
                        <a14:foregroundMark x1="26875" y1="44762" x2="52734" y2="69854"/>
                        <a14:foregroundMark x1="46094" y1="56456" x2="53594" y2="68758"/>
                        <a14:foregroundMark x1="46719" y1="55968" x2="57031" y2="63581"/>
                        <a14:foregroundMark x1="8750" y1="64738" x2="9922" y2="70341"/>
                        <a14:foregroundMark x1="23984" y1="43666" x2="20234" y2="48599"/>
                        <a14:foregroundMark x1="28594" y1="84470" x2="35234" y2="84653"/>
                        <a14:foregroundMark x1="26563" y1="45432" x2="45000" y2="54202"/>
                        <a14:foregroundMark x1="31484" y1="46102" x2="34922" y2="49269"/>
                        <a14:foregroundMark x1="20859" y1="45006" x2="20859" y2="45006"/>
                        <a14:foregroundMark x1="22813" y1="44580" x2="21094" y2="46102"/>
                        <a14:foregroundMark x1="20859" y1="45676" x2="19375" y2="47686"/>
                        <a14:foregroundMark x1="22578" y1="45006" x2="20547" y2="46772"/>
                        <a14:foregroundMark x1="41563" y1="79720" x2="39766" y2="81730"/>
                        <a14:foregroundMark x1="40938" y1="81060" x2="38047" y2="82643"/>
                      </a14:backgroundRemoval>
                    </a14:imgEffect>
                  </a14:imgLayer>
                </a14:imgProps>
              </a:ext>
              <a:ext uri="{28A0092B-C50C-407E-A947-70E740481C1C}">
                <a14:useLocalDpi xmlns:a14="http://schemas.microsoft.com/office/drawing/2010/main" val="0"/>
              </a:ext>
            </a:extLst>
          </a:blip>
          <a:srcRect l="3081" t="13629" r="3081" b="9257"/>
          <a:stretch/>
        </p:blipFill>
        <p:spPr bwMode="auto">
          <a:xfrm rot="10800000" flipH="1">
            <a:off x="7111387" y="1843151"/>
            <a:ext cx="209853" cy="234696"/>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8F919F2D-AE7B-CF47-B33A-D775F48C45E7}"/>
              </a:ext>
            </a:extLst>
          </p:cNvPr>
          <p:cNvSpPr txBox="1"/>
          <p:nvPr/>
        </p:nvSpPr>
        <p:spPr>
          <a:xfrm>
            <a:off x="7240639" y="5349884"/>
            <a:ext cx="471319" cy="339993"/>
          </a:xfrm>
          <a:prstGeom prst="rect">
            <a:avLst/>
          </a:prstGeom>
          <a:noFill/>
        </p:spPr>
        <p:txBody>
          <a:bodyPr wrap="none" rtlCol="0">
            <a:spAutoFit/>
          </a:bodyPr>
          <a:lstStyle/>
          <a:p>
            <a:r>
              <a:rPr kumimoji="1" lang="en-US" altLang="ko-Kore-KR" sz="1050" dirty="0"/>
              <a:t>X</a:t>
            </a:r>
            <a:r>
              <a:rPr kumimoji="1" lang="en-US" altLang="ko-Kore-KR" dirty="0"/>
              <a:t> </a:t>
            </a:r>
            <a:r>
              <a:rPr kumimoji="1" lang="en-US" altLang="ko-Kore-KR" sz="2000" dirty="0"/>
              <a:t>n</a:t>
            </a:r>
            <a:endParaRPr kumimoji="1" lang="ko-Kore-KR" altLang="en-US" sz="2000" dirty="0"/>
          </a:p>
        </p:txBody>
      </p:sp>
      <p:sp>
        <p:nvSpPr>
          <p:cNvPr id="45" name="TextBox 44">
            <a:extLst>
              <a:ext uri="{FF2B5EF4-FFF2-40B4-BE49-F238E27FC236}">
                <a16:creationId xmlns:a16="http://schemas.microsoft.com/office/drawing/2014/main" id="{B24A1742-4CCA-CF4E-A447-DA8F7A84EDB9}"/>
              </a:ext>
            </a:extLst>
          </p:cNvPr>
          <p:cNvSpPr txBox="1"/>
          <p:nvPr/>
        </p:nvSpPr>
        <p:spPr>
          <a:xfrm>
            <a:off x="4675210" y="2404646"/>
            <a:ext cx="1426994" cy="384721"/>
          </a:xfrm>
          <a:prstGeom prst="rect">
            <a:avLst/>
          </a:prstGeom>
          <a:noFill/>
        </p:spPr>
        <p:txBody>
          <a:bodyPr wrap="square" tIns="0" bIns="0" rtlCol="0">
            <a:spAutoFit/>
          </a:bodyPr>
          <a:lstStyle/>
          <a:p>
            <a:pPr algn="ctr">
              <a:lnSpc>
                <a:spcPts val="1000"/>
              </a:lnSpc>
            </a:pPr>
            <a:r>
              <a:rPr kumimoji="1" lang="en" altLang="ko-KR" sz="900" b="1" dirty="0">
                <a:solidFill>
                  <a:srgbClr val="001FA1"/>
                </a:solidFill>
              </a:rPr>
              <a:t>User</a:t>
            </a:r>
            <a:r>
              <a:rPr kumimoji="1" lang="en-US" altLang="ko-KR" sz="900" b="1" dirty="0">
                <a:solidFill>
                  <a:srgbClr val="001FA1"/>
                </a:solidFill>
              </a:rPr>
              <a:t>’s</a:t>
            </a:r>
            <a:r>
              <a:rPr kumimoji="1" lang="en" altLang="ko-KR" sz="900" b="1" dirty="0">
                <a:solidFill>
                  <a:srgbClr val="001FA1"/>
                </a:solidFill>
              </a:rPr>
              <a:t> position and</a:t>
            </a:r>
          </a:p>
          <a:p>
            <a:pPr algn="ctr">
              <a:lnSpc>
                <a:spcPts val="1000"/>
              </a:lnSpc>
            </a:pPr>
            <a:r>
              <a:rPr kumimoji="1" lang="en" altLang="ko-KR" sz="900" b="1" dirty="0">
                <a:solidFill>
                  <a:srgbClr val="001FA1"/>
                </a:solidFill>
              </a:rPr>
              <a:t>motion recognition scheme</a:t>
            </a:r>
            <a:endParaRPr kumimoji="1" lang="ko-Kore-KR" altLang="en-US" sz="900" b="1" dirty="0">
              <a:solidFill>
                <a:srgbClr val="001FA1"/>
              </a:solidFill>
            </a:endParaRPr>
          </a:p>
        </p:txBody>
      </p:sp>
    </p:spTree>
    <p:extLst>
      <p:ext uri="{BB962C8B-B14F-4D97-AF65-F5344CB8AC3E}">
        <p14:creationId xmlns:p14="http://schemas.microsoft.com/office/powerpoint/2010/main" val="207494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바닥글 개체 틀 1">
            <a:extLst>
              <a:ext uri="{FF2B5EF4-FFF2-40B4-BE49-F238E27FC236}">
                <a16:creationId xmlns:a16="http://schemas.microsoft.com/office/drawing/2014/main" id="{AED5C6DF-E267-1B4C-975A-02DCB30D1105}"/>
              </a:ext>
            </a:extLst>
          </p:cNvPr>
          <p:cNvSpPr>
            <a:spLocks noGrp="1"/>
          </p:cNvSpPr>
          <p:nvPr>
            <p:ph type="ftr" sz="quarter" idx="11"/>
          </p:nvPr>
        </p:nvSpPr>
        <p:spPr/>
        <p:txBody>
          <a:bodyPr/>
          <a:lstStyle/>
          <a:p>
            <a:pPr>
              <a:defRPr/>
            </a:pPr>
            <a:r>
              <a:rPr lang="en-US"/>
              <a:t>2888-21-0085-00-0004-Large space VR disaster response training system framework</a:t>
            </a:r>
            <a:endParaRPr lang="en-US" dirty="0"/>
          </a:p>
        </p:txBody>
      </p:sp>
      <p:sp>
        <p:nvSpPr>
          <p:cNvPr id="4" name="직사각형 3">
            <a:extLst>
              <a:ext uri="{FF2B5EF4-FFF2-40B4-BE49-F238E27FC236}">
                <a16:creationId xmlns:a16="http://schemas.microsoft.com/office/drawing/2014/main" id="{6493BE4B-605E-6D43-BDCF-BFB778533088}"/>
              </a:ext>
            </a:extLst>
          </p:cNvPr>
          <p:cNvSpPr/>
          <p:nvPr/>
        </p:nvSpPr>
        <p:spPr>
          <a:xfrm>
            <a:off x="385354" y="4262331"/>
            <a:ext cx="8530046" cy="1757469"/>
          </a:xfrm>
          <a:prstGeom prst="rect">
            <a:avLst/>
          </a:prstGeom>
        </p:spPr>
        <p:txBody>
          <a:bodyPr wrap="square">
            <a:spAutoFit/>
          </a:bodyPr>
          <a:lstStyle/>
          <a:p>
            <a:pPr marL="171450" indent="-171450">
              <a:lnSpc>
                <a:spcPct val="150000"/>
              </a:lnSpc>
              <a:buFont typeface="Arial" panose="020B0604020202020204" pitchFamily="34" charset="0"/>
              <a:buChar char="•"/>
            </a:pPr>
            <a:r>
              <a:rPr lang="en" altLang="ko-KR" sz="1050" dirty="0"/>
              <a:t>It is possible to check the sensory equipment data that is converted according to the user's interaction by enhancing the matching precision between the real space and the VR space.</a:t>
            </a:r>
          </a:p>
          <a:p>
            <a:pPr marL="171450" indent="-171450">
              <a:lnSpc>
                <a:spcPct val="150000"/>
              </a:lnSpc>
              <a:buFont typeface="Arial" panose="020B0604020202020204" pitchFamily="34" charset="0"/>
              <a:buChar char="•"/>
            </a:pPr>
            <a:r>
              <a:rPr lang="en-US" altLang="ko-KR" sz="1050" dirty="0"/>
              <a:t>Based on 3D spatial location information matching technology, direct interaction is possible by matching the location of objects in the real space with the 3D virtual image in the virtual space using </a:t>
            </a:r>
            <a:r>
              <a:rPr lang="en" altLang="ko-KR" sz="1050" dirty="0"/>
              <a:t>sensory</a:t>
            </a:r>
            <a:r>
              <a:rPr lang="en-US" altLang="ko-KR" sz="1050" dirty="0"/>
              <a:t> equipment.</a:t>
            </a:r>
          </a:p>
          <a:p>
            <a:pPr marL="171450" indent="-171450">
              <a:lnSpc>
                <a:spcPct val="150000"/>
              </a:lnSpc>
              <a:buFont typeface="Arial" panose="020B0604020202020204" pitchFamily="34" charset="0"/>
              <a:buChar char="•"/>
            </a:pPr>
            <a:r>
              <a:rPr lang="en" altLang="ko-KR" sz="1050" dirty="0"/>
              <a:t>It proceeds to enable precise tracking by attaching a marker that can recognize the location and motion to the user.</a:t>
            </a:r>
          </a:p>
          <a:p>
            <a:pPr marL="171450" indent="-171450">
              <a:lnSpc>
                <a:spcPct val="150000"/>
              </a:lnSpc>
              <a:buFont typeface="Arial" panose="020B0604020202020204" pitchFamily="34" charset="0"/>
              <a:buChar char="•"/>
            </a:pPr>
            <a:r>
              <a:rPr lang="en" altLang="ko-KR" sz="1050" dirty="0"/>
              <a:t>Motion sensors are attached to the location of the user's head, upper body, arms, and HMD is worn to enable walking like in real life, providing a maximized sense of reality like a real situation.</a:t>
            </a:r>
            <a:endParaRPr lang="en-US" altLang="ko-KR" sz="1050" dirty="0"/>
          </a:p>
        </p:txBody>
      </p:sp>
      <p:sp>
        <p:nvSpPr>
          <p:cNvPr id="5" name="직사각형 4">
            <a:extLst>
              <a:ext uri="{FF2B5EF4-FFF2-40B4-BE49-F238E27FC236}">
                <a16:creationId xmlns:a16="http://schemas.microsoft.com/office/drawing/2014/main" id="{704739B2-9874-C848-9EA9-AC4031C23E0D}"/>
              </a:ext>
            </a:extLst>
          </p:cNvPr>
          <p:cNvSpPr/>
          <p:nvPr/>
        </p:nvSpPr>
        <p:spPr>
          <a:xfrm>
            <a:off x="381000" y="316468"/>
            <a:ext cx="7872280" cy="369332"/>
          </a:xfrm>
          <a:prstGeom prst="rect">
            <a:avLst/>
          </a:prstGeom>
        </p:spPr>
        <p:txBody>
          <a:bodyPr wrap="square">
            <a:spAutoFit/>
          </a:bodyPr>
          <a:lstStyle/>
          <a:p>
            <a:r>
              <a:rPr lang="en-US" altLang="x-none" dirty="0">
                <a:latin typeface="Times New Roman" panose="02020603050405020304" pitchFamily="18" charset="0"/>
                <a:cs typeface="Times New Roman" panose="02020603050405020304" pitchFamily="18" charset="0"/>
              </a:rPr>
              <a:t>Large Space VR Disaster Response Training System of User Tracking Use case </a:t>
            </a:r>
            <a:endParaRPr lang="ko-Kore-KR" altLang="en-US" dirty="0"/>
          </a:p>
        </p:txBody>
      </p:sp>
      <p:sp>
        <p:nvSpPr>
          <p:cNvPr id="14" name="사각형: 둥근 모서리 60">
            <a:extLst>
              <a:ext uri="{FF2B5EF4-FFF2-40B4-BE49-F238E27FC236}">
                <a16:creationId xmlns:a16="http://schemas.microsoft.com/office/drawing/2014/main" id="{C400996D-8BF9-D74F-AFBD-6ED4C6BFAEE2}"/>
              </a:ext>
            </a:extLst>
          </p:cNvPr>
          <p:cNvSpPr/>
          <p:nvPr/>
        </p:nvSpPr>
        <p:spPr>
          <a:xfrm>
            <a:off x="6065137" y="990600"/>
            <a:ext cx="2652879" cy="3200400"/>
          </a:xfrm>
          <a:prstGeom prst="roundRect">
            <a:avLst>
              <a:gd name="adj" fmla="val 1458"/>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marL="171450" indent="-171450">
              <a:lnSpc>
                <a:spcPct val="150000"/>
              </a:lnSpc>
              <a:buFont typeface="Arial" panose="020B0604020202020204" pitchFamily="34" charset="0"/>
              <a:buChar char="•"/>
            </a:pPr>
            <a:endParaRPr lang="en-US" altLang="ko-KR" sz="1000" dirty="0">
              <a:solidFill>
                <a:schemeClr val="tx1"/>
              </a:solidFill>
            </a:endParaRPr>
          </a:p>
        </p:txBody>
      </p:sp>
      <p:sp>
        <p:nvSpPr>
          <p:cNvPr id="15" name="직사각형 14">
            <a:extLst>
              <a:ext uri="{FF2B5EF4-FFF2-40B4-BE49-F238E27FC236}">
                <a16:creationId xmlns:a16="http://schemas.microsoft.com/office/drawing/2014/main" id="{4F02DC1D-DAB7-D042-AFCC-30CF45330B63}"/>
              </a:ext>
            </a:extLst>
          </p:cNvPr>
          <p:cNvSpPr/>
          <p:nvPr/>
        </p:nvSpPr>
        <p:spPr>
          <a:xfrm>
            <a:off x="6087069" y="1014600"/>
            <a:ext cx="2485072" cy="479235"/>
          </a:xfrm>
          <a:prstGeom prst="rect">
            <a:avLst/>
          </a:prstGeom>
          <a:noFill/>
        </p:spPr>
        <p:txBody>
          <a:bodyPr wrap="square" lIns="90000" tIns="46800" rIns="90000" bIns="46800" anchor="ctr">
            <a:spAutoFit/>
          </a:bodyPr>
          <a:lstStyle/>
          <a:p>
            <a:pPr algn="ctr">
              <a:lnSpc>
                <a:spcPts val="1000"/>
              </a:lnSpc>
            </a:pPr>
            <a:r>
              <a:rPr lang="en" altLang="ko-Kore-KR" sz="1000" b="1" dirty="0"/>
              <a:t>Attached  sensor for motion recognize to trainees and sensory equipment</a:t>
            </a:r>
            <a:endParaRPr lang="en" altLang="ko-Kore-KR" sz="1000" dirty="0"/>
          </a:p>
        </p:txBody>
      </p:sp>
      <p:grpSp>
        <p:nvGrpSpPr>
          <p:cNvPr id="16" name="그룹 15">
            <a:extLst>
              <a:ext uri="{FF2B5EF4-FFF2-40B4-BE49-F238E27FC236}">
                <a16:creationId xmlns:a16="http://schemas.microsoft.com/office/drawing/2014/main" id="{34EAD51F-335A-2D4E-AAD3-EB88FDF993F6}"/>
              </a:ext>
            </a:extLst>
          </p:cNvPr>
          <p:cNvGrpSpPr/>
          <p:nvPr/>
        </p:nvGrpSpPr>
        <p:grpSpPr>
          <a:xfrm>
            <a:off x="6129628" y="1941592"/>
            <a:ext cx="2272626" cy="2176560"/>
            <a:chOff x="8517167" y="1169643"/>
            <a:chExt cx="3448011" cy="3112305"/>
          </a:xfrm>
        </p:grpSpPr>
        <p:grpSp>
          <p:nvGrpSpPr>
            <p:cNvPr id="53" name="그룹 52">
              <a:extLst>
                <a:ext uri="{FF2B5EF4-FFF2-40B4-BE49-F238E27FC236}">
                  <a16:creationId xmlns:a16="http://schemas.microsoft.com/office/drawing/2014/main" id="{DD7F5350-01B8-284A-BB78-177966D91DEE}"/>
                </a:ext>
              </a:extLst>
            </p:cNvPr>
            <p:cNvGrpSpPr/>
            <p:nvPr/>
          </p:nvGrpSpPr>
          <p:grpSpPr>
            <a:xfrm>
              <a:off x="9013050" y="1202656"/>
              <a:ext cx="2621393" cy="3079292"/>
              <a:chOff x="9421842" y="2220925"/>
              <a:chExt cx="4439882" cy="5215445"/>
            </a:xfrm>
          </p:grpSpPr>
          <p:grpSp>
            <p:nvGrpSpPr>
              <p:cNvPr id="66" name="그룹 65">
                <a:extLst>
                  <a:ext uri="{FF2B5EF4-FFF2-40B4-BE49-F238E27FC236}">
                    <a16:creationId xmlns:a16="http://schemas.microsoft.com/office/drawing/2014/main" id="{2C4184BA-F50B-0348-A52F-D9D3A67B3EAC}"/>
                  </a:ext>
                </a:extLst>
              </p:cNvPr>
              <p:cNvGrpSpPr/>
              <p:nvPr/>
            </p:nvGrpSpPr>
            <p:grpSpPr>
              <a:xfrm>
                <a:off x="9421842" y="2220925"/>
                <a:ext cx="4439882" cy="5215445"/>
                <a:chOff x="3528600" y="60325"/>
                <a:chExt cx="5350599" cy="6285246"/>
              </a:xfrm>
            </p:grpSpPr>
            <p:pic>
              <p:nvPicPr>
                <p:cNvPr id="74" name="Picture 2" descr="Male and Female Low Poly Base Mesh in Rest Pose Modelo 3D in Mujer 3DExport">
                  <a:extLst>
                    <a:ext uri="{FF2B5EF4-FFF2-40B4-BE49-F238E27FC236}">
                      <a16:creationId xmlns:a16="http://schemas.microsoft.com/office/drawing/2014/main" id="{877904EE-5FDC-6D4B-AF8D-68B5C0F0AAB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927" t="4663" r="30716" b="3688"/>
                <a:stretch/>
              </p:blipFill>
              <p:spPr bwMode="auto">
                <a:xfrm>
                  <a:off x="6865876" y="60325"/>
                  <a:ext cx="2013323" cy="628524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Pin on 3D models">
                  <a:extLst>
                    <a:ext uri="{FF2B5EF4-FFF2-40B4-BE49-F238E27FC236}">
                      <a16:creationId xmlns:a16="http://schemas.microsoft.com/office/drawing/2014/main" id="{7C8C13C2-2787-1045-9F1F-5E34CEF8D2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307" t="4532" r="33274" b="3820"/>
                <a:stretch/>
              </p:blipFill>
              <p:spPr bwMode="auto">
                <a:xfrm>
                  <a:off x="3528600" y="60325"/>
                  <a:ext cx="1948971" cy="6285246"/>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자유형: 도형 97">
                <a:extLst>
                  <a:ext uri="{FF2B5EF4-FFF2-40B4-BE49-F238E27FC236}">
                    <a16:creationId xmlns:a16="http://schemas.microsoft.com/office/drawing/2014/main" id="{33D910C6-EFBA-8D43-9675-A483D4570CAD}"/>
                  </a:ext>
                </a:extLst>
              </p:cNvPr>
              <p:cNvSpPr/>
              <p:nvPr/>
            </p:nvSpPr>
            <p:spPr>
              <a:xfrm>
                <a:off x="10023929" y="2275842"/>
                <a:ext cx="504825" cy="862013"/>
              </a:xfrm>
              <a:custGeom>
                <a:avLst/>
                <a:gdLst>
                  <a:gd name="connsiteX0" fmla="*/ 111918 w 504825"/>
                  <a:gd name="connsiteY0" fmla="*/ 842963 h 862013"/>
                  <a:gd name="connsiteX1" fmla="*/ 192881 w 504825"/>
                  <a:gd name="connsiteY1" fmla="*/ 862013 h 862013"/>
                  <a:gd name="connsiteX2" fmla="*/ 257175 w 504825"/>
                  <a:gd name="connsiteY2" fmla="*/ 845344 h 862013"/>
                  <a:gd name="connsiteX3" fmla="*/ 352425 w 504825"/>
                  <a:gd name="connsiteY3" fmla="*/ 816769 h 862013"/>
                  <a:gd name="connsiteX4" fmla="*/ 435768 w 504825"/>
                  <a:gd name="connsiteY4" fmla="*/ 785813 h 862013"/>
                  <a:gd name="connsiteX5" fmla="*/ 485775 w 504825"/>
                  <a:gd name="connsiteY5" fmla="*/ 769144 h 862013"/>
                  <a:gd name="connsiteX6" fmla="*/ 433387 w 504825"/>
                  <a:gd name="connsiteY6" fmla="*/ 697707 h 862013"/>
                  <a:gd name="connsiteX7" fmla="*/ 428625 w 504825"/>
                  <a:gd name="connsiteY7" fmla="*/ 602457 h 862013"/>
                  <a:gd name="connsiteX8" fmla="*/ 445293 w 504825"/>
                  <a:gd name="connsiteY8" fmla="*/ 519113 h 862013"/>
                  <a:gd name="connsiteX9" fmla="*/ 483393 w 504825"/>
                  <a:gd name="connsiteY9" fmla="*/ 397669 h 862013"/>
                  <a:gd name="connsiteX10" fmla="*/ 504825 w 504825"/>
                  <a:gd name="connsiteY10" fmla="*/ 269082 h 862013"/>
                  <a:gd name="connsiteX11" fmla="*/ 485775 w 504825"/>
                  <a:gd name="connsiteY11" fmla="*/ 161925 h 862013"/>
                  <a:gd name="connsiteX12" fmla="*/ 442912 w 504825"/>
                  <a:gd name="connsiteY12" fmla="*/ 126207 h 862013"/>
                  <a:gd name="connsiteX13" fmla="*/ 361950 w 504825"/>
                  <a:gd name="connsiteY13" fmla="*/ 30957 h 862013"/>
                  <a:gd name="connsiteX14" fmla="*/ 185737 w 504825"/>
                  <a:gd name="connsiteY14" fmla="*/ 0 h 862013"/>
                  <a:gd name="connsiteX15" fmla="*/ 104775 w 504825"/>
                  <a:gd name="connsiteY15" fmla="*/ 42863 h 862013"/>
                  <a:gd name="connsiteX16" fmla="*/ 57150 w 504825"/>
                  <a:gd name="connsiteY16" fmla="*/ 119063 h 862013"/>
                  <a:gd name="connsiteX17" fmla="*/ 7143 w 504825"/>
                  <a:gd name="connsiteY17" fmla="*/ 266700 h 862013"/>
                  <a:gd name="connsiteX18" fmla="*/ 0 w 504825"/>
                  <a:gd name="connsiteY18" fmla="*/ 311944 h 862013"/>
                  <a:gd name="connsiteX19" fmla="*/ 23812 w 504825"/>
                  <a:gd name="connsiteY19" fmla="*/ 454819 h 862013"/>
                  <a:gd name="connsiteX20" fmla="*/ 57150 w 504825"/>
                  <a:gd name="connsiteY20" fmla="*/ 609600 h 862013"/>
                  <a:gd name="connsiteX21" fmla="*/ 85725 w 504825"/>
                  <a:gd name="connsiteY21" fmla="*/ 657225 h 862013"/>
                  <a:gd name="connsiteX22" fmla="*/ 114300 w 504825"/>
                  <a:gd name="connsiteY22" fmla="*/ 750094 h 862013"/>
                  <a:gd name="connsiteX23" fmla="*/ 111918 w 504825"/>
                  <a:gd name="connsiteY23" fmla="*/ 842963 h 86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4825" h="862013">
                    <a:moveTo>
                      <a:pt x="111918" y="842963"/>
                    </a:moveTo>
                    <a:lnTo>
                      <a:pt x="192881" y="862013"/>
                    </a:lnTo>
                    <a:lnTo>
                      <a:pt x="257175" y="845344"/>
                    </a:lnTo>
                    <a:lnTo>
                      <a:pt x="352425" y="816769"/>
                    </a:lnTo>
                    <a:lnTo>
                      <a:pt x="435768" y="785813"/>
                    </a:lnTo>
                    <a:lnTo>
                      <a:pt x="485775" y="769144"/>
                    </a:lnTo>
                    <a:lnTo>
                      <a:pt x="433387" y="697707"/>
                    </a:lnTo>
                    <a:lnTo>
                      <a:pt x="428625" y="602457"/>
                    </a:lnTo>
                    <a:lnTo>
                      <a:pt x="445293" y="519113"/>
                    </a:lnTo>
                    <a:lnTo>
                      <a:pt x="483393" y="397669"/>
                    </a:lnTo>
                    <a:lnTo>
                      <a:pt x="504825" y="269082"/>
                    </a:lnTo>
                    <a:lnTo>
                      <a:pt x="485775" y="161925"/>
                    </a:lnTo>
                    <a:lnTo>
                      <a:pt x="442912" y="126207"/>
                    </a:lnTo>
                    <a:lnTo>
                      <a:pt x="361950" y="30957"/>
                    </a:lnTo>
                    <a:lnTo>
                      <a:pt x="185737" y="0"/>
                    </a:lnTo>
                    <a:lnTo>
                      <a:pt x="104775" y="42863"/>
                    </a:lnTo>
                    <a:lnTo>
                      <a:pt x="57150" y="119063"/>
                    </a:lnTo>
                    <a:lnTo>
                      <a:pt x="7143" y="266700"/>
                    </a:lnTo>
                    <a:lnTo>
                      <a:pt x="0" y="311944"/>
                    </a:lnTo>
                    <a:lnTo>
                      <a:pt x="23812" y="454819"/>
                    </a:lnTo>
                    <a:lnTo>
                      <a:pt x="57150" y="609600"/>
                    </a:lnTo>
                    <a:lnTo>
                      <a:pt x="85725" y="657225"/>
                    </a:lnTo>
                    <a:lnTo>
                      <a:pt x="114300" y="750094"/>
                    </a:lnTo>
                    <a:lnTo>
                      <a:pt x="111918" y="842963"/>
                    </a:lnTo>
                    <a:close/>
                  </a:path>
                </a:pathLst>
              </a:custGeom>
              <a:solidFill>
                <a:srgbClr val="00B050">
                  <a:alpha val="5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자유형: 도형 98">
                <a:extLst>
                  <a:ext uri="{FF2B5EF4-FFF2-40B4-BE49-F238E27FC236}">
                    <a16:creationId xmlns:a16="http://schemas.microsoft.com/office/drawing/2014/main" id="{A03E9114-6874-E040-B43A-F28F88B77917}"/>
                  </a:ext>
                </a:extLst>
              </p:cNvPr>
              <p:cNvSpPr/>
              <p:nvPr/>
            </p:nvSpPr>
            <p:spPr>
              <a:xfrm>
                <a:off x="9790565" y="3047367"/>
                <a:ext cx="1014413" cy="1414463"/>
              </a:xfrm>
              <a:custGeom>
                <a:avLst/>
                <a:gdLst>
                  <a:gd name="connsiteX0" fmla="*/ 333375 w 1014413"/>
                  <a:gd name="connsiteY0" fmla="*/ 61913 h 1414463"/>
                  <a:gd name="connsiteX1" fmla="*/ 188119 w 1014413"/>
                  <a:gd name="connsiteY1" fmla="*/ 150019 h 1414463"/>
                  <a:gd name="connsiteX2" fmla="*/ 0 w 1014413"/>
                  <a:gd name="connsiteY2" fmla="*/ 235744 h 1414463"/>
                  <a:gd name="connsiteX3" fmla="*/ 88106 w 1014413"/>
                  <a:gd name="connsiteY3" fmla="*/ 390525 h 1414463"/>
                  <a:gd name="connsiteX4" fmla="*/ 35719 w 1014413"/>
                  <a:gd name="connsiteY4" fmla="*/ 709613 h 1414463"/>
                  <a:gd name="connsiteX5" fmla="*/ 64294 w 1014413"/>
                  <a:gd name="connsiteY5" fmla="*/ 878682 h 1414463"/>
                  <a:gd name="connsiteX6" fmla="*/ 83344 w 1014413"/>
                  <a:gd name="connsiteY6" fmla="*/ 1052513 h 1414463"/>
                  <a:gd name="connsiteX7" fmla="*/ 95250 w 1014413"/>
                  <a:gd name="connsiteY7" fmla="*/ 1216819 h 1414463"/>
                  <a:gd name="connsiteX8" fmla="*/ 88106 w 1014413"/>
                  <a:gd name="connsiteY8" fmla="*/ 1388269 h 1414463"/>
                  <a:gd name="connsiteX9" fmla="*/ 169069 w 1014413"/>
                  <a:gd name="connsiteY9" fmla="*/ 1404938 h 1414463"/>
                  <a:gd name="connsiteX10" fmla="*/ 314325 w 1014413"/>
                  <a:gd name="connsiteY10" fmla="*/ 1414463 h 1414463"/>
                  <a:gd name="connsiteX11" fmla="*/ 495300 w 1014413"/>
                  <a:gd name="connsiteY11" fmla="*/ 1388269 h 1414463"/>
                  <a:gd name="connsiteX12" fmla="*/ 671513 w 1014413"/>
                  <a:gd name="connsiteY12" fmla="*/ 1357313 h 1414463"/>
                  <a:gd name="connsiteX13" fmla="*/ 804863 w 1014413"/>
                  <a:gd name="connsiteY13" fmla="*/ 1352550 h 1414463"/>
                  <a:gd name="connsiteX14" fmla="*/ 850106 w 1014413"/>
                  <a:gd name="connsiteY14" fmla="*/ 1383507 h 1414463"/>
                  <a:gd name="connsiteX15" fmla="*/ 831056 w 1014413"/>
                  <a:gd name="connsiteY15" fmla="*/ 1221582 h 1414463"/>
                  <a:gd name="connsiteX16" fmla="*/ 845344 w 1014413"/>
                  <a:gd name="connsiteY16" fmla="*/ 1045369 h 1414463"/>
                  <a:gd name="connsiteX17" fmla="*/ 904875 w 1014413"/>
                  <a:gd name="connsiteY17" fmla="*/ 890588 h 1414463"/>
                  <a:gd name="connsiteX18" fmla="*/ 833438 w 1014413"/>
                  <a:gd name="connsiteY18" fmla="*/ 526257 h 1414463"/>
                  <a:gd name="connsiteX19" fmla="*/ 790575 w 1014413"/>
                  <a:gd name="connsiteY19" fmla="*/ 323850 h 1414463"/>
                  <a:gd name="connsiteX20" fmla="*/ 1014413 w 1014413"/>
                  <a:gd name="connsiteY20" fmla="*/ 128588 h 1414463"/>
                  <a:gd name="connsiteX21" fmla="*/ 895350 w 1014413"/>
                  <a:gd name="connsiteY21" fmla="*/ 80963 h 1414463"/>
                  <a:gd name="connsiteX22" fmla="*/ 719138 w 1014413"/>
                  <a:gd name="connsiteY22" fmla="*/ 0 h 1414463"/>
                  <a:gd name="connsiteX23" fmla="*/ 666750 w 1014413"/>
                  <a:gd name="connsiteY23" fmla="*/ 19050 h 1414463"/>
                  <a:gd name="connsiteX24" fmla="*/ 576263 w 1014413"/>
                  <a:gd name="connsiteY24" fmla="*/ 47625 h 1414463"/>
                  <a:gd name="connsiteX25" fmla="*/ 490538 w 1014413"/>
                  <a:gd name="connsiteY25" fmla="*/ 76200 h 1414463"/>
                  <a:gd name="connsiteX26" fmla="*/ 426244 w 1014413"/>
                  <a:gd name="connsiteY26" fmla="*/ 90488 h 1414463"/>
                  <a:gd name="connsiteX27" fmla="*/ 333375 w 1014413"/>
                  <a:gd name="connsiteY27" fmla="*/ 61913 h 141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14413" h="1414463">
                    <a:moveTo>
                      <a:pt x="333375" y="61913"/>
                    </a:moveTo>
                    <a:lnTo>
                      <a:pt x="188119" y="150019"/>
                    </a:lnTo>
                    <a:lnTo>
                      <a:pt x="0" y="235744"/>
                    </a:lnTo>
                    <a:lnTo>
                      <a:pt x="88106" y="390525"/>
                    </a:lnTo>
                    <a:lnTo>
                      <a:pt x="35719" y="709613"/>
                    </a:lnTo>
                    <a:lnTo>
                      <a:pt x="64294" y="878682"/>
                    </a:lnTo>
                    <a:lnTo>
                      <a:pt x="83344" y="1052513"/>
                    </a:lnTo>
                    <a:lnTo>
                      <a:pt x="95250" y="1216819"/>
                    </a:lnTo>
                    <a:lnTo>
                      <a:pt x="88106" y="1388269"/>
                    </a:lnTo>
                    <a:lnTo>
                      <a:pt x="169069" y="1404938"/>
                    </a:lnTo>
                    <a:lnTo>
                      <a:pt x="314325" y="1414463"/>
                    </a:lnTo>
                    <a:lnTo>
                      <a:pt x="495300" y="1388269"/>
                    </a:lnTo>
                    <a:lnTo>
                      <a:pt x="671513" y="1357313"/>
                    </a:lnTo>
                    <a:lnTo>
                      <a:pt x="804863" y="1352550"/>
                    </a:lnTo>
                    <a:lnTo>
                      <a:pt x="850106" y="1383507"/>
                    </a:lnTo>
                    <a:lnTo>
                      <a:pt x="831056" y="1221582"/>
                    </a:lnTo>
                    <a:lnTo>
                      <a:pt x="845344" y="1045369"/>
                    </a:lnTo>
                    <a:lnTo>
                      <a:pt x="904875" y="890588"/>
                    </a:lnTo>
                    <a:lnTo>
                      <a:pt x="833438" y="526257"/>
                    </a:lnTo>
                    <a:lnTo>
                      <a:pt x="790575" y="323850"/>
                    </a:lnTo>
                    <a:lnTo>
                      <a:pt x="1014413" y="128588"/>
                    </a:lnTo>
                    <a:lnTo>
                      <a:pt x="895350" y="80963"/>
                    </a:lnTo>
                    <a:lnTo>
                      <a:pt x="719138" y="0"/>
                    </a:lnTo>
                    <a:lnTo>
                      <a:pt x="666750" y="19050"/>
                    </a:lnTo>
                    <a:lnTo>
                      <a:pt x="576263" y="47625"/>
                    </a:lnTo>
                    <a:lnTo>
                      <a:pt x="490538" y="76200"/>
                    </a:lnTo>
                    <a:lnTo>
                      <a:pt x="426244" y="90488"/>
                    </a:lnTo>
                    <a:lnTo>
                      <a:pt x="333375" y="61913"/>
                    </a:lnTo>
                    <a:close/>
                  </a:path>
                </a:pathLst>
              </a:custGeom>
              <a:solidFill>
                <a:srgbClr val="FFFF00">
                  <a:alpha val="48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자유형: 도형 100">
                <a:extLst>
                  <a:ext uri="{FF2B5EF4-FFF2-40B4-BE49-F238E27FC236}">
                    <a16:creationId xmlns:a16="http://schemas.microsoft.com/office/drawing/2014/main" id="{89BEF17B-5375-F34F-BD1F-7593AE958E10}"/>
                  </a:ext>
                </a:extLst>
              </p:cNvPr>
              <p:cNvSpPr/>
              <p:nvPr/>
            </p:nvSpPr>
            <p:spPr>
              <a:xfrm>
                <a:off x="9542915" y="3283112"/>
                <a:ext cx="342899" cy="1583531"/>
              </a:xfrm>
              <a:custGeom>
                <a:avLst/>
                <a:gdLst>
                  <a:gd name="connsiteX0" fmla="*/ 0 w 342900"/>
                  <a:gd name="connsiteY0" fmla="*/ 1531144 h 1583531"/>
                  <a:gd name="connsiteX1" fmla="*/ 92869 w 342900"/>
                  <a:gd name="connsiteY1" fmla="*/ 1519238 h 1583531"/>
                  <a:gd name="connsiteX2" fmla="*/ 145256 w 342900"/>
                  <a:gd name="connsiteY2" fmla="*/ 1583531 h 1583531"/>
                  <a:gd name="connsiteX3" fmla="*/ 171450 w 342900"/>
                  <a:gd name="connsiteY3" fmla="*/ 1552575 h 1583531"/>
                  <a:gd name="connsiteX4" fmla="*/ 173831 w 342900"/>
                  <a:gd name="connsiteY4" fmla="*/ 1464469 h 1583531"/>
                  <a:gd name="connsiteX5" fmla="*/ 261938 w 342900"/>
                  <a:gd name="connsiteY5" fmla="*/ 1235869 h 1583531"/>
                  <a:gd name="connsiteX6" fmla="*/ 333375 w 342900"/>
                  <a:gd name="connsiteY6" fmla="*/ 1042988 h 1583531"/>
                  <a:gd name="connsiteX7" fmla="*/ 342900 w 342900"/>
                  <a:gd name="connsiteY7" fmla="*/ 981075 h 1583531"/>
                  <a:gd name="connsiteX8" fmla="*/ 283369 w 342900"/>
                  <a:gd name="connsiteY8" fmla="*/ 473869 h 1583531"/>
                  <a:gd name="connsiteX9" fmla="*/ 333375 w 342900"/>
                  <a:gd name="connsiteY9" fmla="*/ 157163 h 1583531"/>
                  <a:gd name="connsiteX10" fmla="*/ 247650 w 342900"/>
                  <a:gd name="connsiteY10" fmla="*/ 0 h 1583531"/>
                  <a:gd name="connsiteX11" fmla="*/ 197644 w 342900"/>
                  <a:gd name="connsiteY11" fmla="*/ 228600 h 1583531"/>
                  <a:gd name="connsiteX12" fmla="*/ 185738 w 342900"/>
                  <a:gd name="connsiteY12" fmla="*/ 483394 h 1583531"/>
                  <a:gd name="connsiteX13" fmla="*/ 169069 w 342900"/>
                  <a:gd name="connsiteY13" fmla="*/ 669131 h 1583531"/>
                  <a:gd name="connsiteX14" fmla="*/ 109538 w 342900"/>
                  <a:gd name="connsiteY14" fmla="*/ 838200 h 1583531"/>
                  <a:gd name="connsiteX15" fmla="*/ 64294 w 342900"/>
                  <a:gd name="connsiteY15" fmla="*/ 1007269 h 1583531"/>
                  <a:gd name="connsiteX16" fmla="*/ 50006 w 342900"/>
                  <a:gd name="connsiteY16" fmla="*/ 1212056 h 1583531"/>
                  <a:gd name="connsiteX17" fmla="*/ 33338 w 342900"/>
                  <a:gd name="connsiteY17" fmla="*/ 1431131 h 1583531"/>
                  <a:gd name="connsiteX18" fmla="*/ 0 w 342900"/>
                  <a:gd name="connsiteY18" fmla="*/ 1531144 h 158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1583531">
                    <a:moveTo>
                      <a:pt x="0" y="1531144"/>
                    </a:moveTo>
                    <a:lnTo>
                      <a:pt x="92869" y="1519238"/>
                    </a:lnTo>
                    <a:lnTo>
                      <a:pt x="145256" y="1583531"/>
                    </a:lnTo>
                    <a:lnTo>
                      <a:pt x="171450" y="1552575"/>
                    </a:lnTo>
                    <a:cubicBezTo>
                      <a:pt x="172244" y="1523206"/>
                      <a:pt x="173037" y="1493838"/>
                      <a:pt x="173831" y="1464469"/>
                    </a:cubicBezTo>
                    <a:lnTo>
                      <a:pt x="261938" y="1235869"/>
                    </a:lnTo>
                    <a:lnTo>
                      <a:pt x="333375" y="1042988"/>
                    </a:lnTo>
                    <a:lnTo>
                      <a:pt x="342900" y="981075"/>
                    </a:lnTo>
                    <a:lnTo>
                      <a:pt x="283369" y="473869"/>
                    </a:lnTo>
                    <a:lnTo>
                      <a:pt x="333375" y="157163"/>
                    </a:lnTo>
                    <a:lnTo>
                      <a:pt x="247650" y="0"/>
                    </a:lnTo>
                    <a:lnTo>
                      <a:pt x="197644" y="228600"/>
                    </a:lnTo>
                    <a:lnTo>
                      <a:pt x="185738" y="483394"/>
                    </a:lnTo>
                    <a:lnTo>
                      <a:pt x="169069" y="669131"/>
                    </a:lnTo>
                    <a:lnTo>
                      <a:pt x="109538" y="838200"/>
                    </a:lnTo>
                    <a:lnTo>
                      <a:pt x="64294" y="1007269"/>
                    </a:lnTo>
                    <a:lnTo>
                      <a:pt x="50006" y="1212056"/>
                    </a:lnTo>
                    <a:lnTo>
                      <a:pt x="33338" y="1431131"/>
                    </a:lnTo>
                    <a:lnTo>
                      <a:pt x="0" y="1531144"/>
                    </a:lnTo>
                    <a:close/>
                  </a:path>
                </a:pathLst>
              </a:custGeom>
              <a:solidFill>
                <a:schemeClr val="accent1">
                  <a:alpha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자유형: 도형 101">
                <a:extLst>
                  <a:ext uri="{FF2B5EF4-FFF2-40B4-BE49-F238E27FC236}">
                    <a16:creationId xmlns:a16="http://schemas.microsoft.com/office/drawing/2014/main" id="{BD91A176-662C-FA40-9D03-695C8E9E2019}"/>
                  </a:ext>
                </a:extLst>
              </p:cNvPr>
              <p:cNvSpPr/>
              <p:nvPr/>
            </p:nvSpPr>
            <p:spPr>
              <a:xfrm>
                <a:off x="10581140" y="3175955"/>
                <a:ext cx="402432" cy="1616868"/>
              </a:xfrm>
              <a:custGeom>
                <a:avLst/>
                <a:gdLst>
                  <a:gd name="connsiteX0" fmla="*/ 226219 w 402431"/>
                  <a:gd name="connsiteY0" fmla="*/ 0 h 1616869"/>
                  <a:gd name="connsiteX1" fmla="*/ 307181 w 402431"/>
                  <a:gd name="connsiteY1" fmla="*/ 35719 h 1616869"/>
                  <a:gd name="connsiteX2" fmla="*/ 383381 w 402431"/>
                  <a:gd name="connsiteY2" fmla="*/ 240506 h 1616869"/>
                  <a:gd name="connsiteX3" fmla="*/ 371475 w 402431"/>
                  <a:gd name="connsiteY3" fmla="*/ 492919 h 1616869"/>
                  <a:gd name="connsiteX4" fmla="*/ 371475 w 402431"/>
                  <a:gd name="connsiteY4" fmla="*/ 695325 h 1616869"/>
                  <a:gd name="connsiteX5" fmla="*/ 400050 w 402431"/>
                  <a:gd name="connsiteY5" fmla="*/ 881062 h 1616869"/>
                  <a:gd name="connsiteX6" fmla="*/ 402431 w 402431"/>
                  <a:gd name="connsiteY6" fmla="*/ 1069181 h 1616869"/>
                  <a:gd name="connsiteX7" fmla="*/ 378619 w 402431"/>
                  <a:gd name="connsiteY7" fmla="*/ 1269206 h 1616869"/>
                  <a:gd name="connsiteX8" fmla="*/ 352425 w 402431"/>
                  <a:gd name="connsiteY8" fmla="*/ 1516856 h 1616869"/>
                  <a:gd name="connsiteX9" fmla="*/ 347663 w 402431"/>
                  <a:gd name="connsiteY9" fmla="*/ 1614487 h 1616869"/>
                  <a:gd name="connsiteX10" fmla="*/ 323850 w 402431"/>
                  <a:gd name="connsiteY10" fmla="*/ 1616869 h 1616869"/>
                  <a:gd name="connsiteX11" fmla="*/ 266700 w 402431"/>
                  <a:gd name="connsiteY11" fmla="*/ 1607344 h 1616869"/>
                  <a:gd name="connsiteX12" fmla="*/ 204788 w 402431"/>
                  <a:gd name="connsiteY12" fmla="*/ 1597819 h 1616869"/>
                  <a:gd name="connsiteX13" fmla="*/ 135731 w 402431"/>
                  <a:gd name="connsiteY13" fmla="*/ 1597819 h 1616869"/>
                  <a:gd name="connsiteX14" fmla="*/ 176213 w 402431"/>
                  <a:gd name="connsiteY14" fmla="*/ 1512094 h 1616869"/>
                  <a:gd name="connsiteX15" fmla="*/ 140494 w 402431"/>
                  <a:gd name="connsiteY15" fmla="*/ 1300162 h 1616869"/>
                  <a:gd name="connsiteX16" fmla="*/ 111919 w 402431"/>
                  <a:gd name="connsiteY16" fmla="*/ 1102519 h 1616869"/>
                  <a:gd name="connsiteX17" fmla="*/ 107156 w 402431"/>
                  <a:gd name="connsiteY17" fmla="*/ 921544 h 1616869"/>
                  <a:gd name="connsiteX18" fmla="*/ 119063 w 402431"/>
                  <a:gd name="connsiteY18" fmla="*/ 766762 h 1616869"/>
                  <a:gd name="connsiteX19" fmla="*/ 88106 w 402431"/>
                  <a:gd name="connsiteY19" fmla="*/ 583406 h 1616869"/>
                  <a:gd name="connsiteX20" fmla="*/ 42863 w 402431"/>
                  <a:gd name="connsiteY20" fmla="*/ 395287 h 1616869"/>
                  <a:gd name="connsiteX21" fmla="*/ 0 w 402431"/>
                  <a:gd name="connsiteY21" fmla="*/ 200025 h 1616869"/>
                  <a:gd name="connsiteX22" fmla="*/ 226219 w 402431"/>
                  <a:gd name="connsiteY22" fmla="*/ 0 h 161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431" h="1616869">
                    <a:moveTo>
                      <a:pt x="226219" y="0"/>
                    </a:moveTo>
                    <a:lnTo>
                      <a:pt x="307181" y="35719"/>
                    </a:lnTo>
                    <a:lnTo>
                      <a:pt x="383381" y="240506"/>
                    </a:lnTo>
                    <a:lnTo>
                      <a:pt x="371475" y="492919"/>
                    </a:lnTo>
                    <a:lnTo>
                      <a:pt x="371475" y="695325"/>
                    </a:lnTo>
                    <a:lnTo>
                      <a:pt x="400050" y="881062"/>
                    </a:lnTo>
                    <a:cubicBezTo>
                      <a:pt x="400844" y="943768"/>
                      <a:pt x="401637" y="1006475"/>
                      <a:pt x="402431" y="1069181"/>
                    </a:cubicBezTo>
                    <a:lnTo>
                      <a:pt x="378619" y="1269206"/>
                    </a:lnTo>
                    <a:lnTo>
                      <a:pt x="352425" y="1516856"/>
                    </a:lnTo>
                    <a:lnTo>
                      <a:pt x="347663" y="1614487"/>
                    </a:lnTo>
                    <a:lnTo>
                      <a:pt x="323850" y="1616869"/>
                    </a:lnTo>
                    <a:lnTo>
                      <a:pt x="266700" y="1607344"/>
                    </a:lnTo>
                    <a:lnTo>
                      <a:pt x="204788" y="1597819"/>
                    </a:lnTo>
                    <a:lnTo>
                      <a:pt x="135731" y="1597819"/>
                    </a:lnTo>
                    <a:lnTo>
                      <a:pt x="176213" y="1512094"/>
                    </a:lnTo>
                    <a:lnTo>
                      <a:pt x="140494" y="1300162"/>
                    </a:lnTo>
                    <a:lnTo>
                      <a:pt x="111919" y="1102519"/>
                    </a:lnTo>
                    <a:lnTo>
                      <a:pt x="107156" y="921544"/>
                    </a:lnTo>
                    <a:lnTo>
                      <a:pt x="119063" y="766762"/>
                    </a:lnTo>
                    <a:lnTo>
                      <a:pt x="88106" y="583406"/>
                    </a:lnTo>
                    <a:lnTo>
                      <a:pt x="42863" y="395287"/>
                    </a:lnTo>
                    <a:lnTo>
                      <a:pt x="0" y="200025"/>
                    </a:lnTo>
                    <a:lnTo>
                      <a:pt x="226219" y="0"/>
                    </a:lnTo>
                    <a:close/>
                  </a:path>
                </a:pathLst>
              </a:custGeom>
              <a:solidFill>
                <a:schemeClr val="accent1">
                  <a:alpha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자유형: 도형 102">
                <a:extLst>
                  <a:ext uri="{FF2B5EF4-FFF2-40B4-BE49-F238E27FC236}">
                    <a16:creationId xmlns:a16="http://schemas.microsoft.com/office/drawing/2014/main" id="{06562B3C-5F17-184D-AC83-262765021E9E}"/>
                  </a:ext>
                </a:extLst>
              </p:cNvPr>
              <p:cNvSpPr/>
              <p:nvPr/>
            </p:nvSpPr>
            <p:spPr>
              <a:xfrm>
                <a:off x="9485764" y="4802349"/>
                <a:ext cx="228601" cy="554831"/>
              </a:xfrm>
              <a:custGeom>
                <a:avLst/>
                <a:gdLst>
                  <a:gd name="connsiteX0" fmla="*/ 54769 w 228600"/>
                  <a:gd name="connsiteY0" fmla="*/ 11906 h 554831"/>
                  <a:gd name="connsiteX1" fmla="*/ 21431 w 228600"/>
                  <a:gd name="connsiteY1" fmla="*/ 171450 h 554831"/>
                  <a:gd name="connsiteX2" fmla="*/ 0 w 228600"/>
                  <a:gd name="connsiteY2" fmla="*/ 307181 h 554831"/>
                  <a:gd name="connsiteX3" fmla="*/ 19050 w 228600"/>
                  <a:gd name="connsiteY3" fmla="*/ 528637 h 554831"/>
                  <a:gd name="connsiteX4" fmla="*/ 59531 w 228600"/>
                  <a:gd name="connsiteY4" fmla="*/ 554831 h 554831"/>
                  <a:gd name="connsiteX5" fmla="*/ 135731 w 228600"/>
                  <a:gd name="connsiteY5" fmla="*/ 547687 h 554831"/>
                  <a:gd name="connsiteX6" fmla="*/ 169069 w 228600"/>
                  <a:gd name="connsiteY6" fmla="*/ 492918 h 554831"/>
                  <a:gd name="connsiteX7" fmla="*/ 200025 w 228600"/>
                  <a:gd name="connsiteY7" fmla="*/ 454818 h 554831"/>
                  <a:gd name="connsiteX8" fmla="*/ 202406 w 228600"/>
                  <a:gd name="connsiteY8" fmla="*/ 278606 h 554831"/>
                  <a:gd name="connsiteX9" fmla="*/ 228600 w 228600"/>
                  <a:gd name="connsiteY9" fmla="*/ 30956 h 554831"/>
                  <a:gd name="connsiteX10" fmla="*/ 190500 w 228600"/>
                  <a:gd name="connsiteY10" fmla="*/ 54768 h 554831"/>
                  <a:gd name="connsiteX11" fmla="*/ 145256 w 228600"/>
                  <a:gd name="connsiteY11" fmla="*/ 0 h 554831"/>
                  <a:gd name="connsiteX12" fmla="*/ 54769 w 228600"/>
                  <a:gd name="connsiteY12" fmla="*/ 11906 h 5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 h="554831">
                    <a:moveTo>
                      <a:pt x="54769" y="11906"/>
                    </a:moveTo>
                    <a:lnTo>
                      <a:pt x="21431" y="171450"/>
                    </a:lnTo>
                    <a:lnTo>
                      <a:pt x="0" y="307181"/>
                    </a:lnTo>
                    <a:lnTo>
                      <a:pt x="19050" y="528637"/>
                    </a:lnTo>
                    <a:lnTo>
                      <a:pt x="59531" y="554831"/>
                    </a:lnTo>
                    <a:lnTo>
                      <a:pt x="135731" y="547687"/>
                    </a:lnTo>
                    <a:lnTo>
                      <a:pt x="169069" y="492918"/>
                    </a:lnTo>
                    <a:lnTo>
                      <a:pt x="200025" y="454818"/>
                    </a:lnTo>
                    <a:cubicBezTo>
                      <a:pt x="200819" y="396081"/>
                      <a:pt x="201612" y="337343"/>
                      <a:pt x="202406" y="278606"/>
                    </a:cubicBezTo>
                    <a:lnTo>
                      <a:pt x="228600" y="30956"/>
                    </a:lnTo>
                    <a:lnTo>
                      <a:pt x="190500" y="54768"/>
                    </a:lnTo>
                    <a:lnTo>
                      <a:pt x="145256" y="0"/>
                    </a:lnTo>
                    <a:lnTo>
                      <a:pt x="54769" y="11906"/>
                    </a:lnTo>
                    <a:close/>
                  </a:path>
                </a:pathLst>
              </a:custGeom>
              <a:solidFill>
                <a:srgbClr val="FF0000">
                  <a:alpha val="5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자유형: 도형 103">
                <a:extLst>
                  <a:ext uri="{FF2B5EF4-FFF2-40B4-BE49-F238E27FC236}">
                    <a16:creationId xmlns:a16="http://schemas.microsoft.com/office/drawing/2014/main" id="{BBCE88CB-F7DB-1645-92A9-FAB33B443118}"/>
                  </a:ext>
                </a:extLst>
              </p:cNvPr>
              <p:cNvSpPr/>
              <p:nvPr/>
            </p:nvSpPr>
            <p:spPr>
              <a:xfrm>
                <a:off x="10631147" y="4776154"/>
                <a:ext cx="328613" cy="585787"/>
              </a:xfrm>
              <a:custGeom>
                <a:avLst/>
                <a:gdLst>
                  <a:gd name="connsiteX0" fmla="*/ 85725 w 328613"/>
                  <a:gd name="connsiteY0" fmla="*/ 2381 h 585787"/>
                  <a:gd name="connsiteX1" fmla="*/ 26194 w 328613"/>
                  <a:gd name="connsiteY1" fmla="*/ 150019 h 585787"/>
                  <a:gd name="connsiteX2" fmla="*/ 0 w 328613"/>
                  <a:gd name="connsiteY2" fmla="*/ 345281 h 585787"/>
                  <a:gd name="connsiteX3" fmla="*/ 21432 w 328613"/>
                  <a:gd name="connsiteY3" fmla="*/ 378619 h 585787"/>
                  <a:gd name="connsiteX4" fmla="*/ 52388 w 328613"/>
                  <a:gd name="connsiteY4" fmla="*/ 376237 h 585787"/>
                  <a:gd name="connsiteX5" fmla="*/ 133350 w 328613"/>
                  <a:gd name="connsiteY5" fmla="*/ 221456 h 585787"/>
                  <a:gd name="connsiteX6" fmla="*/ 150019 w 328613"/>
                  <a:gd name="connsiteY6" fmla="*/ 323850 h 585787"/>
                  <a:gd name="connsiteX7" fmla="*/ 159544 w 328613"/>
                  <a:gd name="connsiteY7" fmla="*/ 550069 h 585787"/>
                  <a:gd name="connsiteX8" fmla="*/ 188119 w 328613"/>
                  <a:gd name="connsiteY8" fmla="*/ 585787 h 585787"/>
                  <a:gd name="connsiteX9" fmla="*/ 240507 w 328613"/>
                  <a:gd name="connsiteY9" fmla="*/ 581025 h 585787"/>
                  <a:gd name="connsiteX10" fmla="*/ 271463 w 328613"/>
                  <a:gd name="connsiteY10" fmla="*/ 578644 h 585787"/>
                  <a:gd name="connsiteX11" fmla="*/ 300038 w 328613"/>
                  <a:gd name="connsiteY11" fmla="*/ 533400 h 585787"/>
                  <a:gd name="connsiteX12" fmla="*/ 316707 w 328613"/>
                  <a:gd name="connsiteY12" fmla="*/ 464344 h 585787"/>
                  <a:gd name="connsiteX13" fmla="*/ 328613 w 328613"/>
                  <a:gd name="connsiteY13" fmla="*/ 283369 h 585787"/>
                  <a:gd name="connsiteX14" fmla="*/ 300038 w 328613"/>
                  <a:gd name="connsiteY14" fmla="*/ 11906 h 585787"/>
                  <a:gd name="connsiteX15" fmla="*/ 278607 w 328613"/>
                  <a:gd name="connsiteY15" fmla="*/ 23812 h 585787"/>
                  <a:gd name="connsiteX16" fmla="*/ 147638 w 328613"/>
                  <a:gd name="connsiteY16" fmla="*/ 0 h 585787"/>
                  <a:gd name="connsiteX17" fmla="*/ 85725 w 328613"/>
                  <a:gd name="connsiteY17" fmla="*/ 2381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8613" h="585787">
                    <a:moveTo>
                      <a:pt x="85725" y="2381"/>
                    </a:moveTo>
                    <a:lnTo>
                      <a:pt x="26194" y="150019"/>
                    </a:lnTo>
                    <a:lnTo>
                      <a:pt x="0" y="345281"/>
                    </a:lnTo>
                    <a:lnTo>
                      <a:pt x="21432" y="378619"/>
                    </a:lnTo>
                    <a:lnTo>
                      <a:pt x="52388" y="376237"/>
                    </a:lnTo>
                    <a:lnTo>
                      <a:pt x="133350" y="221456"/>
                    </a:lnTo>
                    <a:lnTo>
                      <a:pt x="150019" y="323850"/>
                    </a:lnTo>
                    <a:lnTo>
                      <a:pt x="159544" y="550069"/>
                    </a:lnTo>
                    <a:lnTo>
                      <a:pt x="188119" y="585787"/>
                    </a:lnTo>
                    <a:lnTo>
                      <a:pt x="240507" y="581025"/>
                    </a:lnTo>
                    <a:lnTo>
                      <a:pt x="271463" y="578644"/>
                    </a:lnTo>
                    <a:lnTo>
                      <a:pt x="300038" y="533400"/>
                    </a:lnTo>
                    <a:lnTo>
                      <a:pt x="316707" y="464344"/>
                    </a:lnTo>
                    <a:lnTo>
                      <a:pt x="328613" y="283369"/>
                    </a:lnTo>
                    <a:lnTo>
                      <a:pt x="300038" y="11906"/>
                    </a:lnTo>
                    <a:lnTo>
                      <a:pt x="278607" y="23812"/>
                    </a:lnTo>
                    <a:lnTo>
                      <a:pt x="147638" y="0"/>
                    </a:lnTo>
                    <a:lnTo>
                      <a:pt x="85725" y="2381"/>
                    </a:lnTo>
                    <a:close/>
                  </a:path>
                </a:pathLst>
              </a:custGeom>
              <a:solidFill>
                <a:srgbClr val="FF0000">
                  <a:alpha val="5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자유형: 도형 104">
                <a:extLst>
                  <a:ext uri="{FF2B5EF4-FFF2-40B4-BE49-F238E27FC236}">
                    <a16:creationId xmlns:a16="http://schemas.microsoft.com/office/drawing/2014/main" id="{909AEC60-07ED-6645-B9D9-2C139B8E0A1C}"/>
                  </a:ext>
                </a:extLst>
              </p:cNvPr>
              <p:cNvSpPr/>
              <p:nvPr/>
            </p:nvSpPr>
            <p:spPr>
              <a:xfrm>
                <a:off x="12316846" y="2997363"/>
                <a:ext cx="1014411" cy="1443037"/>
              </a:xfrm>
              <a:custGeom>
                <a:avLst/>
                <a:gdLst>
                  <a:gd name="connsiteX0" fmla="*/ 376237 w 1014412"/>
                  <a:gd name="connsiteY0" fmla="*/ 30956 h 1443038"/>
                  <a:gd name="connsiteX1" fmla="*/ 188118 w 1014412"/>
                  <a:gd name="connsiteY1" fmla="*/ 138113 h 1443038"/>
                  <a:gd name="connsiteX2" fmla="*/ 16668 w 1014412"/>
                  <a:gd name="connsiteY2" fmla="*/ 223838 h 1443038"/>
                  <a:gd name="connsiteX3" fmla="*/ 119062 w 1014412"/>
                  <a:gd name="connsiteY3" fmla="*/ 295275 h 1443038"/>
                  <a:gd name="connsiteX4" fmla="*/ 0 w 1014412"/>
                  <a:gd name="connsiteY4" fmla="*/ 509588 h 1443038"/>
                  <a:gd name="connsiteX5" fmla="*/ 66675 w 1014412"/>
                  <a:gd name="connsiteY5" fmla="*/ 571500 h 1443038"/>
                  <a:gd name="connsiteX6" fmla="*/ 126206 w 1014412"/>
                  <a:gd name="connsiteY6" fmla="*/ 759619 h 1443038"/>
                  <a:gd name="connsiteX7" fmla="*/ 188118 w 1014412"/>
                  <a:gd name="connsiteY7" fmla="*/ 935831 h 1443038"/>
                  <a:gd name="connsiteX8" fmla="*/ 254793 w 1014412"/>
                  <a:gd name="connsiteY8" fmla="*/ 1107281 h 1443038"/>
                  <a:gd name="connsiteX9" fmla="*/ 271462 w 1014412"/>
                  <a:gd name="connsiteY9" fmla="*/ 1283494 h 1443038"/>
                  <a:gd name="connsiteX10" fmla="*/ 252412 w 1014412"/>
                  <a:gd name="connsiteY10" fmla="*/ 1435894 h 1443038"/>
                  <a:gd name="connsiteX11" fmla="*/ 304800 w 1014412"/>
                  <a:gd name="connsiteY11" fmla="*/ 1443038 h 1443038"/>
                  <a:gd name="connsiteX12" fmla="*/ 452437 w 1014412"/>
                  <a:gd name="connsiteY12" fmla="*/ 1440656 h 1443038"/>
                  <a:gd name="connsiteX13" fmla="*/ 600075 w 1014412"/>
                  <a:gd name="connsiteY13" fmla="*/ 1428750 h 1443038"/>
                  <a:gd name="connsiteX14" fmla="*/ 828675 w 1014412"/>
                  <a:gd name="connsiteY14" fmla="*/ 1409700 h 1443038"/>
                  <a:gd name="connsiteX15" fmla="*/ 976312 w 1014412"/>
                  <a:gd name="connsiteY15" fmla="*/ 1397794 h 1443038"/>
                  <a:gd name="connsiteX16" fmla="*/ 1014412 w 1014412"/>
                  <a:gd name="connsiteY16" fmla="*/ 1421606 h 1443038"/>
                  <a:gd name="connsiteX17" fmla="*/ 1012031 w 1014412"/>
                  <a:gd name="connsiteY17" fmla="*/ 1204913 h 1443038"/>
                  <a:gd name="connsiteX18" fmla="*/ 983456 w 1014412"/>
                  <a:gd name="connsiteY18" fmla="*/ 1073944 h 1443038"/>
                  <a:gd name="connsiteX19" fmla="*/ 940593 w 1014412"/>
                  <a:gd name="connsiteY19" fmla="*/ 883444 h 1443038"/>
                  <a:gd name="connsiteX20" fmla="*/ 907256 w 1014412"/>
                  <a:gd name="connsiteY20" fmla="*/ 723900 h 1443038"/>
                  <a:gd name="connsiteX21" fmla="*/ 888206 w 1014412"/>
                  <a:gd name="connsiteY21" fmla="*/ 500063 h 1443038"/>
                  <a:gd name="connsiteX22" fmla="*/ 935831 w 1014412"/>
                  <a:gd name="connsiteY22" fmla="*/ 421481 h 1443038"/>
                  <a:gd name="connsiteX23" fmla="*/ 757237 w 1014412"/>
                  <a:gd name="connsiteY23" fmla="*/ 230981 h 1443038"/>
                  <a:gd name="connsiteX24" fmla="*/ 978693 w 1014412"/>
                  <a:gd name="connsiteY24" fmla="*/ 123825 h 1443038"/>
                  <a:gd name="connsiteX25" fmla="*/ 835818 w 1014412"/>
                  <a:gd name="connsiteY25" fmla="*/ 64294 h 1443038"/>
                  <a:gd name="connsiteX26" fmla="*/ 747712 w 1014412"/>
                  <a:gd name="connsiteY26" fmla="*/ 16669 h 1443038"/>
                  <a:gd name="connsiteX27" fmla="*/ 719137 w 1014412"/>
                  <a:gd name="connsiteY27" fmla="*/ 0 h 1443038"/>
                  <a:gd name="connsiteX28" fmla="*/ 666750 w 1014412"/>
                  <a:gd name="connsiteY28" fmla="*/ 4763 h 1443038"/>
                  <a:gd name="connsiteX29" fmla="*/ 578643 w 1014412"/>
                  <a:gd name="connsiteY29" fmla="*/ 19050 h 1443038"/>
                  <a:gd name="connsiteX30" fmla="*/ 492918 w 1014412"/>
                  <a:gd name="connsiteY30" fmla="*/ 30956 h 1443038"/>
                  <a:gd name="connsiteX31" fmla="*/ 376237 w 1014412"/>
                  <a:gd name="connsiteY31" fmla="*/ 30956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4412" h="1443038">
                    <a:moveTo>
                      <a:pt x="376237" y="30956"/>
                    </a:moveTo>
                    <a:lnTo>
                      <a:pt x="188118" y="138113"/>
                    </a:lnTo>
                    <a:lnTo>
                      <a:pt x="16668" y="223838"/>
                    </a:lnTo>
                    <a:lnTo>
                      <a:pt x="119062" y="295275"/>
                    </a:lnTo>
                    <a:lnTo>
                      <a:pt x="0" y="509588"/>
                    </a:lnTo>
                    <a:lnTo>
                      <a:pt x="66675" y="571500"/>
                    </a:lnTo>
                    <a:lnTo>
                      <a:pt x="126206" y="759619"/>
                    </a:lnTo>
                    <a:lnTo>
                      <a:pt x="188118" y="935831"/>
                    </a:lnTo>
                    <a:lnTo>
                      <a:pt x="254793" y="1107281"/>
                    </a:lnTo>
                    <a:lnTo>
                      <a:pt x="271462" y="1283494"/>
                    </a:lnTo>
                    <a:lnTo>
                      <a:pt x="252412" y="1435894"/>
                    </a:lnTo>
                    <a:lnTo>
                      <a:pt x="304800" y="1443038"/>
                    </a:lnTo>
                    <a:lnTo>
                      <a:pt x="452437" y="1440656"/>
                    </a:lnTo>
                    <a:lnTo>
                      <a:pt x="600075" y="1428750"/>
                    </a:lnTo>
                    <a:lnTo>
                      <a:pt x="828675" y="1409700"/>
                    </a:lnTo>
                    <a:lnTo>
                      <a:pt x="976312" y="1397794"/>
                    </a:lnTo>
                    <a:lnTo>
                      <a:pt x="1014412" y="1421606"/>
                    </a:lnTo>
                    <a:cubicBezTo>
                      <a:pt x="1013618" y="1349375"/>
                      <a:pt x="1012825" y="1277144"/>
                      <a:pt x="1012031" y="1204913"/>
                    </a:cubicBezTo>
                    <a:lnTo>
                      <a:pt x="983456" y="1073944"/>
                    </a:lnTo>
                    <a:lnTo>
                      <a:pt x="940593" y="883444"/>
                    </a:lnTo>
                    <a:lnTo>
                      <a:pt x="907256" y="723900"/>
                    </a:lnTo>
                    <a:lnTo>
                      <a:pt x="888206" y="500063"/>
                    </a:lnTo>
                    <a:lnTo>
                      <a:pt x="935831" y="421481"/>
                    </a:lnTo>
                    <a:lnTo>
                      <a:pt x="757237" y="230981"/>
                    </a:lnTo>
                    <a:lnTo>
                      <a:pt x="978693" y="123825"/>
                    </a:lnTo>
                    <a:lnTo>
                      <a:pt x="835818" y="64294"/>
                    </a:lnTo>
                    <a:lnTo>
                      <a:pt x="747712" y="16669"/>
                    </a:lnTo>
                    <a:lnTo>
                      <a:pt x="719137" y="0"/>
                    </a:lnTo>
                    <a:lnTo>
                      <a:pt x="666750" y="4763"/>
                    </a:lnTo>
                    <a:lnTo>
                      <a:pt x="578643" y="19050"/>
                    </a:lnTo>
                    <a:lnTo>
                      <a:pt x="492918" y="30956"/>
                    </a:lnTo>
                    <a:lnTo>
                      <a:pt x="376237" y="30956"/>
                    </a:lnTo>
                    <a:close/>
                  </a:path>
                </a:pathLst>
              </a:custGeom>
              <a:solidFill>
                <a:srgbClr val="FFFF00">
                  <a:alpha val="5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4" name="설명선: 굽은 선 106">
              <a:extLst>
                <a:ext uri="{FF2B5EF4-FFF2-40B4-BE49-F238E27FC236}">
                  <a16:creationId xmlns:a16="http://schemas.microsoft.com/office/drawing/2014/main" id="{19335840-5F67-D04E-8F57-A3615877A1C0}"/>
                </a:ext>
              </a:extLst>
            </p:cNvPr>
            <p:cNvSpPr/>
            <p:nvPr/>
          </p:nvSpPr>
          <p:spPr>
            <a:xfrm>
              <a:off x="9953782" y="3737827"/>
              <a:ext cx="478991" cy="478991"/>
            </a:xfrm>
            <a:prstGeom prst="borderCallout2">
              <a:avLst>
                <a:gd name="adj1" fmla="val -6532"/>
                <a:gd name="adj2" fmla="val 49875"/>
                <a:gd name="adj3" fmla="val -128829"/>
                <a:gd name="adj4" fmla="val 49773"/>
                <a:gd name="adj5" fmla="val -179976"/>
                <a:gd name="adj6" fmla="val -18467"/>
              </a:avLst>
            </a:prstGeom>
            <a:solidFill>
              <a:schemeClr val="bg1"/>
            </a:solidFill>
            <a:ln w="6350">
              <a:solidFill>
                <a:schemeClr val="tx1"/>
              </a:solidFill>
              <a:prstDash val="dash"/>
              <a:tailEnd type="oval" w="med" len="med"/>
            </a:ln>
            <a:effectLst>
              <a:glow rad="381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55" name="Picture 8">
              <a:extLst>
                <a:ext uri="{FF2B5EF4-FFF2-40B4-BE49-F238E27FC236}">
                  <a16:creationId xmlns:a16="http://schemas.microsoft.com/office/drawing/2014/main" id="{836DD838-02A7-084A-A1C4-E9B1DC7D479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915" b="84653" l="8750" r="90000">
                          <a14:foregroundMark x1="76875" y1="19915" x2="64531" y2="26188"/>
                          <a14:foregroundMark x1="90078" y1="24421" x2="83750" y2="32704"/>
                          <a14:foregroundMark x1="28906" y1="47929" x2="33750" y2="77954"/>
                          <a14:foregroundMark x1="42109" y1="51705" x2="50703" y2="70767"/>
                          <a14:foregroundMark x1="26875" y1="44762" x2="52734" y2="69854"/>
                          <a14:foregroundMark x1="46094" y1="56456" x2="53594" y2="68758"/>
                          <a14:foregroundMark x1="46719" y1="55968" x2="57031" y2="63581"/>
                          <a14:foregroundMark x1="8750" y1="64738" x2="9922" y2="70341"/>
                          <a14:foregroundMark x1="23984" y1="43666" x2="20234" y2="48599"/>
                          <a14:foregroundMark x1="28594" y1="84470" x2="35234" y2="84653"/>
                          <a14:foregroundMark x1="26563" y1="45432" x2="45000" y2="54202"/>
                          <a14:foregroundMark x1="31484" y1="46102" x2="34922" y2="49269"/>
                          <a14:foregroundMark x1="20859" y1="45006" x2="20859" y2="45006"/>
                          <a14:foregroundMark x1="22813" y1="44580" x2="21094" y2="46102"/>
                          <a14:foregroundMark x1="20859" y1="45676" x2="19375" y2="47686"/>
                          <a14:foregroundMark x1="22578" y1="45006" x2="20547" y2="46772"/>
                          <a14:foregroundMark x1="41563" y1="79720" x2="39766" y2="81730"/>
                          <a14:foregroundMark x1="40938" y1="81060" x2="38047" y2="82643"/>
                        </a14:backgroundRemoval>
                      </a14:imgEffect>
                    </a14:imgLayer>
                  </a14:imgProps>
                </a:ext>
                <a:ext uri="{28A0092B-C50C-407E-A947-70E740481C1C}">
                  <a14:useLocalDpi xmlns:a14="http://schemas.microsoft.com/office/drawing/2010/main" val="0"/>
                </a:ext>
              </a:extLst>
            </a:blip>
            <a:srcRect l="3081" t="13629" r="3081" b="9257"/>
            <a:stretch/>
          </p:blipFill>
          <p:spPr bwMode="auto">
            <a:xfrm rot="10800000">
              <a:off x="9967288" y="3746948"/>
              <a:ext cx="437120" cy="460747"/>
            </a:xfrm>
            <a:prstGeom prst="rect">
              <a:avLst/>
            </a:prstGeom>
            <a:noFill/>
            <a:extLst>
              <a:ext uri="{909E8E84-426E-40DD-AFC4-6F175D3DCCD1}">
                <a14:hiddenFill xmlns:a14="http://schemas.microsoft.com/office/drawing/2010/main">
                  <a:solidFill>
                    <a:srgbClr val="FFFFFF"/>
                  </a:solidFill>
                </a14:hiddenFill>
              </a:ext>
            </a:extLst>
          </p:spPr>
        </p:pic>
        <p:sp>
          <p:nvSpPr>
            <p:cNvPr id="56" name="설명선: 굽은 선 124">
              <a:extLst>
                <a:ext uri="{FF2B5EF4-FFF2-40B4-BE49-F238E27FC236}">
                  <a16:creationId xmlns:a16="http://schemas.microsoft.com/office/drawing/2014/main" id="{69BE4E6C-EF8A-8545-909C-08AFE738F2F5}"/>
                </a:ext>
              </a:extLst>
            </p:cNvPr>
            <p:cNvSpPr/>
            <p:nvPr/>
          </p:nvSpPr>
          <p:spPr>
            <a:xfrm>
              <a:off x="8567571" y="3737827"/>
              <a:ext cx="478991" cy="478991"/>
            </a:xfrm>
            <a:prstGeom prst="borderCallout2">
              <a:avLst>
                <a:gd name="adj1" fmla="val -6532"/>
                <a:gd name="adj2" fmla="val 49875"/>
                <a:gd name="adj3" fmla="val -128829"/>
                <a:gd name="adj4" fmla="val 49773"/>
                <a:gd name="adj5" fmla="val -179078"/>
                <a:gd name="adj6" fmla="val 112414"/>
              </a:avLst>
            </a:prstGeom>
            <a:solidFill>
              <a:schemeClr val="bg1"/>
            </a:solidFill>
            <a:ln w="6350">
              <a:solidFill>
                <a:schemeClr val="tx1"/>
              </a:solidFill>
              <a:prstDash val="dash"/>
              <a:tailEnd type="oval" w="med" len="med"/>
            </a:ln>
            <a:effectLst>
              <a:glow rad="381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57" name="Picture 8">
              <a:extLst>
                <a:ext uri="{FF2B5EF4-FFF2-40B4-BE49-F238E27FC236}">
                  <a16:creationId xmlns:a16="http://schemas.microsoft.com/office/drawing/2014/main" id="{3C91ACEE-3C10-5343-A9FF-CA98CFB52F3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915" b="84653" l="8750" r="90000">
                          <a14:foregroundMark x1="76875" y1="19915" x2="64531" y2="26188"/>
                          <a14:foregroundMark x1="90078" y1="24421" x2="83750" y2="32704"/>
                          <a14:foregroundMark x1="28906" y1="47929" x2="33750" y2="77954"/>
                          <a14:foregroundMark x1="42109" y1="51705" x2="50703" y2="70767"/>
                          <a14:foregroundMark x1="26875" y1="44762" x2="52734" y2="69854"/>
                          <a14:foregroundMark x1="46094" y1="56456" x2="53594" y2="68758"/>
                          <a14:foregroundMark x1="46719" y1="55968" x2="57031" y2="63581"/>
                          <a14:foregroundMark x1="8750" y1="64738" x2="9922" y2="70341"/>
                          <a14:foregroundMark x1="23984" y1="43666" x2="20234" y2="48599"/>
                          <a14:foregroundMark x1="28594" y1="84470" x2="35234" y2="84653"/>
                          <a14:foregroundMark x1="26563" y1="45432" x2="45000" y2="54202"/>
                          <a14:foregroundMark x1="31484" y1="46102" x2="34922" y2="49269"/>
                          <a14:foregroundMark x1="20859" y1="45006" x2="20859" y2="45006"/>
                          <a14:foregroundMark x1="22813" y1="44580" x2="21094" y2="46102"/>
                          <a14:foregroundMark x1="20859" y1="45676" x2="19375" y2="47686"/>
                          <a14:foregroundMark x1="22578" y1="45006" x2="20547" y2="46772"/>
                          <a14:foregroundMark x1="41563" y1="79720" x2="39766" y2="81730"/>
                          <a14:foregroundMark x1="40938" y1="81060" x2="38047" y2="82643"/>
                        </a14:backgroundRemoval>
                      </a14:imgEffect>
                    </a14:imgLayer>
                  </a14:imgProps>
                </a:ext>
                <a:ext uri="{28A0092B-C50C-407E-A947-70E740481C1C}">
                  <a14:useLocalDpi xmlns:a14="http://schemas.microsoft.com/office/drawing/2010/main" val="0"/>
                </a:ext>
              </a:extLst>
            </a:blip>
            <a:srcRect l="3081" t="13629" r="3081" b="9257"/>
            <a:stretch/>
          </p:blipFill>
          <p:spPr bwMode="auto">
            <a:xfrm rot="10800000" flipH="1">
              <a:off x="8583844" y="3746948"/>
              <a:ext cx="437120" cy="460747"/>
            </a:xfrm>
            <a:prstGeom prst="rect">
              <a:avLst/>
            </a:prstGeom>
            <a:noFill/>
            <a:extLst>
              <a:ext uri="{909E8E84-426E-40DD-AFC4-6F175D3DCCD1}">
                <a14:hiddenFill xmlns:a14="http://schemas.microsoft.com/office/drawing/2010/main">
                  <a:solidFill>
                    <a:srgbClr val="FFFFFF"/>
                  </a:solidFill>
                </a14:hiddenFill>
              </a:ext>
            </a:extLst>
          </p:spPr>
        </p:pic>
        <p:sp>
          <p:nvSpPr>
            <p:cNvPr id="58" name="설명선: 굽은 선 126">
              <a:extLst>
                <a:ext uri="{FF2B5EF4-FFF2-40B4-BE49-F238E27FC236}">
                  <a16:creationId xmlns:a16="http://schemas.microsoft.com/office/drawing/2014/main" id="{99811156-9659-6040-B46F-F7E1FD2B67D9}"/>
                </a:ext>
              </a:extLst>
            </p:cNvPr>
            <p:cNvSpPr/>
            <p:nvPr/>
          </p:nvSpPr>
          <p:spPr>
            <a:xfrm>
              <a:off x="11486187" y="3126005"/>
              <a:ext cx="478991" cy="478991"/>
            </a:xfrm>
            <a:prstGeom prst="borderCallout2">
              <a:avLst>
                <a:gd name="adj1" fmla="val 49912"/>
                <a:gd name="adj2" fmla="val -7981"/>
                <a:gd name="adj3" fmla="val -29169"/>
                <a:gd name="adj4" fmla="val -87761"/>
                <a:gd name="adj5" fmla="val -172493"/>
                <a:gd name="adj6" fmla="val -92384"/>
              </a:avLst>
            </a:prstGeom>
            <a:solidFill>
              <a:schemeClr val="bg1"/>
            </a:solidFill>
            <a:ln w="6350">
              <a:solidFill>
                <a:schemeClr val="tx1"/>
              </a:solidFill>
              <a:prstDash val="dash"/>
              <a:tailEnd type="oval" w="med" len="med"/>
            </a:ln>
            <a:effectLst>
              <a:glow rad="381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59" name="Picture 4" descr="OptiTrack - Active Components">
              <a:extLst>
                <a:ext uri="{FF2B5EF4-FFF2-40B4-BE49-F238E27FC236}">
                  <a16:creationId xmlns:a16="http://schemas.microsoft.com/office/drawing/2014/main" id="{FD89B45F-4879-7B48-9B29-57BBDCA58C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41771" y="3181862"/>
              <a:ext cx="367831" cy="367276"/>
            </a:xfrm>
            <a:prstGeom prst="rect">
              <a:avLst/>
            </a:prstGeom>
            <a:noFill/>
            <a:extLst>
              <a:ext uri="{909E8E84-426E-40DD-AFC4-6F175D3DCCD1}">
                <a14:hiddenFill xmlns:a14="http://schemas.microsoft.com/office/drawing/2010/main">
                  <a:solidFill>
                    <a:srgbClr val="FFFFFF"/>
                  </a:solidFill>
                </a14:hiddenFill>
              </a:ext>
            </a:extLst>
          </p:spPr>
        </p:pic>
        <p:sp>
          <p:nvSpPr>
            <p:cNvPr id="60" name="설명선: 굽은 선 129">
              <a:extLst>
                <a:ext uri="{FF2B5EF4-FFF2-40B4-BE49-F238E27FC236}">
                  <a16:creationId xmlns:a16="http://schemas.microsoft.com/office/drawing/2014/main" id="{222B5920-8A96-CD45-B85D-20E9E4BFA8F7}"/>
                </a:ext>
              </a:extLst>
            </p:cNvPr>
            <p:cNvSpPr/>
            <p:nvPr/>
          </p:nvSpPr>
          <p:spPr>
            <a:xfrm>
              <a:off x="10168816" y="2211874"/>
              <a:ext cx="478991" cy="478991"/>
            </a:xfrm>
            <a:prstGeom prst="borderCallout2">
              <a:avLst>
                <a:gd name="adj1" fmla="val 49912"/>
                <a:gd name="adj2" fmla="val -7981"/>
                <a:gd name="adj3" fmla="val 50373"/>
                <a:gd name="adj4" fmla="val -43018"/>
                <a:gd name="adj5" fmla="val 91985"/>
                <a:gd name="adj6" fmla="val -66533"/>
              </a:avLst>
            </a:prstGeom>
            <a:solidFill>
              <a:schemeClr val="bg1"/>
            </a:solidFill>
            <a:ln w="6350">
              <a:solidFill>
                <a:schemeClr val="tx1"/>
              </a:solidFill>
              <a:prstDash val="dash"/>
              <a:tailEnd type="oval" w="med" len="med"/>
            </a:ln>
            <a:effectLst>
              <a:glow rad="381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61" name="Picture 4" descr="OptiTrack - Active Components">
              <a:extLst>
                <a:ext uri="{FF2B5EF4-FFF2-40B4-BE49-F238E27FC236}">
                  <a16:creationId xmlns:a16="http://schemas.microsoft.com/office/drawing/2014/main" id="{8B90FA05-E790-7C43-83D3-39BB591900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4396" y="2267731"/>
              <a:ext cx="367831" cy="367276"/>
            </a:xfrm>
            <a:prstGeom prst="rect">
              <a:avLst/>
            </a:prstGeom>
            <a:noFill/>
            <a:extLst>
              <a:ext uri="{909E8E84-426E-40DD-AFC4-6F175D3DCCD1}">
                <a14:hiddenFill xmlns:a14="http://schemas.microsoft.com/office/drawing/2010/main">
                  <a:solidFill>
                    <a:srgbClr val="FFFFFF"/>
                  </a:solidFill>
                </a14:hiddenFill>
              </a:ext>
            </a:extLst>
          </p:spPr>
        </p:pic>
        <p:sp>
          <p:nvSpPr>
            <p:cNvPr id="62" name="설명선: 굽은 선 131">
              <a:extLst>
                <a:ext uri="{FF2B5EF4-FFF2-40B4-BE49-F238E27FC236}">
                  <a16:creationId xmlns:a16="http://schemas.microsoft.com/office/drawing/2014/main" id="{71DFE886-62A8-ED4A-93FC-CBF4AFA7B323}"/>
                </a:ext>
              </a:extLst>
            </p:cNvPr>
            <p:cNvSpPr/>
            <p:nvPr/>
          </p:nvSpPr>
          <p:spPr>
            <a:xfrm>
              <a:off x="8517167" y="2102593"/>
              <a:ext cx="478991" cy="478991"/>
            </a:xfrm>
            <a:prstGeom prst="borderCallout2">
              <a:avLst>
                <a:gd name="adj1" fmla="val 104597"/>
                <a:gd name="adj2" fmla="val 52671"/>
                <a:gd name="adj3" fmla="val 124944"/>
                <a:gd name="adj4" fmla="val 74307"/>
                <a:gd name="adj5" fmla="val 123802"/>
                <a:gd name="adj6" fmla="val 130334"/>
              </a:avLst>
            </a:prstGeom>
            <a:solidFill>
              <a:schemeClr val="bg1"/>
            </a:solidFill>
            <a:ln w="6350">
              <a:solidFill>
                <a:schemeClr val="tx1"/>
              </a:solidFill>
              <a:prstDash val="dash"/>
              <a:tailEnd type="oval" w="med" len="med"/>
            </a:ln>
            <a:effectLst>
              <a:glow rad="381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63" name="Picture 4" descr="OptiTrack - Active Components">
              <a:extLst>
                <a:ext uri="{FF2B5EF4-FFF2-40B4-BE49-F238E27FC236}">
                  <a16:creationId xmlns:a16="http://schemas.microsoft.com/office/drawing/2014/main" id="{1057CAB3-6E97-A046-A285-1D2175337A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2747" y="2158450"/>
              <a:ext cx="367831" cy="367276"/>
            </a:xfrm>
            <a:prstGeom prst="rect">
              <a:avLst/>
            </a:prstGeom>
            <a:noFill/>
            <a:extLst>
              <a:ext uri="{909E8E84-426E-40DD-AFC4-6F175D3DCCD1}">
                <a14:hiddenFill xmlns:a14="http://schemas.microsoft.com/office/drawing/2010/main">
                  <a:solidFill>
                    <a:srgbClr val="FFFFFF"/>
                  </a:solidFill>
                </a14:hiddenFill>
              </a:ext>
            </a:extLst>
          </p:spPr>
        </p:pic>
        <p:sp>
          <p:nvSpPr>
            <p:cNvPr id="64" name="설명선: 굽은 선 133">
              <a:extLst>
                <a:ext uri="{FF2B5EF4-FFF2-40B4-BE49-F238E27FC236}">
                  <a16:creationId xmlns:a16="http://schemas.microsoft.com/office/drawing/2014/main" id="{BDA84653-8889-5843-A4A3-E84232D7391A}"/>
                </a:ext>
              </a:extLst>
            </p:cNvPr>
            <p:cNvSpPr/>
            <p:nvPr/>
          </p:nvSpPr>
          <p:spPr>
            <a:xfrm>
              <a:off x="9837664" y="1169643"/>
              <a:ext cx="478991" cy="478991"/>
            </a:xfrm>
            <a:prstGeom prst="borderCallout2">
              <a:avLst>
                <a:gd name="adj1" fmla="val 41460"/>
                <a:gd name="adj2" fmla="val -4997"/>
                <a:gd name="adj3" fmla="val 40927"/>
                <a:gd name="adj4" fmla="val -35560"/>
                <a:gd name="adj5" fmla="val 59672"/>
                <a:gd name="adj6" fmla="val -83435"/>
              </a:avLst>
            </a:prstGeom>
            <a:solidFill>
              <a:schemeClr val="bg1"/>
            </a:solidFill>
            <a:ln w="6350">
              <a:solidFill>
                <a:schemeClr val="tx1"/>
              </a:solidFill>
              <a:prstDash val="dash"/>
              <a:tailEnd type="oval" w="med" len="med"/>
            </a:ln>
            <a:effectLst>
              <a:glow rad="381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65" name="Picture 4" descr="OptiTrack - Active Components">
              <a:extLst>
                <a:ext uri="{FF2B5EF4-FFF2-40B4-BE49-F238E27FC236}">
                  <a16:creationId xmlns:a16="http://schemas.microsoft.com/office/drawing/2014/main" id="{151D1E44-EA8B-BF4A-B880-802A9FBFC3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93244" y="1225500"/>
              <a:ext cx="367831" cy="367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그룹 19">
            <a:extLst>
              <a:ext uri="{FF2B5EF4-FFF2-40B4-BE49-F238E27FC236}">
                <a16:creationId xmlns:a16="http://schemas.microsoft.com/office/drawing/2014/main" id="{35167E9C-4669-8949-A35A-E8CB97BD4509}"/>
              </a:ext>
            </a:extLst>
          </p:cNvPr>
          <p:cNvGrpSpPr/>
          <p:nvPr/>
        </p:nvGrpSpPr>
        <p:grpSpPr>
          <a:xfrm>
            <a:off x="7863749" y="1347847"/>
            <a:ext cx="746851" cy="1328150"/>
            <a:chOff x="3319635" y="4700273"/>
            <a:chExt cx="1082126" cy="1813686"/>
          </a:xfrm>
        </p:grpSpPr>
        <p:grpSp>
          <p:nvGrpSpPr>
            <p:cNvPr id="48" name="그룹 47">
              <a:extLst>
                <a:ext uri="{FF2B5EF4-FFF2-40B4-BE49-F238E27FC236}">
                  <a16:creationId xmlns:a16="http://schemas.microsoft.com/office/drawing/2014/main" id="{358EEA7D-9434-7E46-9A79-E34807FAE34E}"/>
                </a:ext>
              </a:extLst>
            </p:cNvPr>
            <p:cNvGrpSpPr/>
            <p:nvPr/>
          </p:nvGrpSpPr>
          <p:grpSpPr>
            <a:xfrm rot="2700000">
              <a:off x="2743467" y="5276441"/>
              <a:ext cx="1813686" cy="661350"/>
              <a:chOff x="114300" y="1107281"/>
              <a:chExt cx="5718284" cy="2085140"/>
            </a:xfrm>
          </p:grpSpPr>
          <p:pic>
            <p:nvPicPr>
              <p:cNvPr id="51" name="그림 50">
                <a:extLst>
                  <a:ext uri="{FF2B5EF4-FFF2-40B4-BE49-F238E27FC236}">
                    <a16:creationId xmlns:a16="http://schemas.microsoft.com/office/drawing/2014/main" id="{10A309B8-6BBC-434E-AF33-DBBF152F0E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136" t="16657" r="5788" b="7165"/>
              <a:stretch/>
            </p:blipFill>
            <p:spPr>
              <a:xfrm>
                <a:off x="114300" y="1138957"/>
                <a:ext cx="5718284" cy="2053464"/>
              </a:xfrm>
              <a:prstGeom prst="rect">
                <a:avLst/>
              </a:prstGeom>
            </p:spPr>
          </p:pic>
          <p:sp>
            <p:nvSpPr>
              <p:cNvPr id="52" name="직사각형 51">
                <a:extLst>
                  <a:ext uri="{FF2B5EF4-FFF2-40B4-BE49-F238E27FC236}">
                    <a16:creationId xmlns:a16="http://schemas.microsoft.com/office/drawing/2014/main" id="{7D5219C9-4C3F-BB45-83EA-06783C955640}"/>
                  </a:ext>
                </a:extLst>
              </p:cNvPr>
              <p:cNvSpPr/>
              <p:nvPr/>
            </p:nvSpPr>
            <p:spPr>
              <a:xfrm>
                <a:off x="1640681" y="1107281"/>
                <a:ext cx="852488" cy="47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sp>
          <p:nvSpPr>
            <p:cNvPr id="49" name="설명선: 굽은 선 152">
              <a:extLst>
                <a:ext uri="{FF2B5EF4-FFF2-40B4-BE49-F238E27FC236}">
                  <a16:creationId xmlns:a16="http://schemas.microsoft.com/office/drawing/2014/main" id="{6430E2E5-13EA-7B47-A08A-3DFABEA8BAF3}"/>
                </a:ext>
              </a:extLst>
            </p:cNvPr>
            <p:cNvSpPr/>
            <p:nvPr/>
          </p:nvSpPr>
          <p:spPr>
            <a:xfrm>
              <a:off x="3962912" y="4885944"/>
              <a:ext cx="438849" cy="438849"/>
            </a:xfrm>
            <a:prstGeom prst="borderCallout2">
              <a:avLst>
                <a:gd name="adj1" fmla="val 49912"/>
                <a:gd name="adj2" fmla="val -7981"/>
                <a:gd name="adj3" fmla="val 50052"/>
                <a:gd name="adj4" fmla="val -44894"/>
                <a:gd name="adj5" fmla="val 87961"/>
                <a:gd name="adj6" fmla="val -83159"/>
              </a:avLst>
            </a:prstGeom>
            <a:solidFill>
              <a:schemeClr val="bg1"/>
            </a:solidFill>
            <a:ln w="6350">
              <a:solidFill>
                <a:schemeClr val="tx1"/>
              </a:solidFill>
              <a:prstDash val="dash"/>
              <a:tailEnd type="oval" w="med" len="med"/>
            </a:ln>
            <a:effectLst>
              <a:glow rad="381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50" name="Picture 4" descr="OptiTrackのアクティブトラッキング用ツール | OptiTrackモーションキャプチャ | Acuity Inc.（旧OptiTrack  Japan）">
              <a:extLst>
                <a:ext uri="{FF2B5EF4-FFF2-40B4-BE49-F238E27FC236}">
                  <a16:creationId xmlns:a16="http://schemas.microsoft.com/office/drawing/2014/main" id="{46EEE8D8-101E-9A4F-A00A-E96E7A4F656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976" t="3518" r="19957" b="3888"/>
            <a:stretch/>
          </p:blipFill>
          <p:spPr bwMode="auto">
            <a:xfrm>
              <a:off x="4051252" y="4910336"/>
              <a:ext cx="262168" cy="3900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그룹 20">
            <a:extLst>
              <a:ext uri="{FF2B5EF4-FFF2-40B4-BE49-F238E27FC236}">
                <a16:creationId xmlns:a16="http://schemas.microsoft.com/office/drawing/2014/main" id="{127CDF6C-DAB3-9643-A880-F2C1BE3D163C}"/>
              </a:ext>
            </a:extLst>
          </p:cNvPr>
          <p:cNvGrpSpPr/>
          <p:nvPr/>
        </p:nvGrpSpPr>
        <p:grpSpPr>
          <a:xfrm>
            <a:off x="1467551" y="1328299"/>
            <a:ext cx="4588273" cy="2967143"/>
            <a:chOff x="1251077" y="441558"/>
            <a:chExt cx="7632947" cy="4652136"/>
          </a:xfrm>
        </p:grpSpPr>
        <p:pic>
          <p:nvPicPr>
            <p:cNvPr id="45" name="그림 44" descr="어두운, 명함이(가) 표시된 사진&#10;&#10;자동 생성된 설명">
              <a:extLst>
                <a:ext uri="{FF2B5EF4-FFF2-40B4-BE49-F238E27FC236}">
                  <a16:creationId xmlns:a16="http://schemas.microsoft.com/office/drawing/2014/main" id="{746DCD10-10B3-3F41-B2E3-88335F7D9FB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300" t="11006" r="14632" b="4953"/>
            <a:stretch/>
          </p:blipFill>
          <p:spPr>
            <a:xfrm>
              <a:off x="1251077" y="441558"/>
              <a:ext cx="7365054" cy="4652136"/>
            </a:xfrm>
            <a:prstGeom prst="rect">
              <a:avLst/>
            </a:prstGeom>
          </p:spPr>
        </p:pic>
        <p:sp>
          <p:nvSpPr>
            <p:cNvPr id="46" name="모서리가 둥근 직사각형 199">
              <a:extLst>
                <a:ext uri="{FF2B5EF4-FFF2-40B4-BE49-F238E27FC236}">
                  <a16:creationId xmlns:a16="http://schemas.microsoft.com/office/drawing/2014/main" id="{B5DE7E0D-A6C5-3447-8A4C-09A8E6811571}"/>
                </a:ext>
              </a:extLst>
            </p:cNvPr>
            <p:cNvSpPr/>
            <p:nvPr/>
          </p:nvSpPr>
          <p:spPr>
            <a:xfrm>
              <a:off x="7012012" y="2152181"/>
              <a:ext cx="761539" cy="1145108"/>
            </a:xfrm>
            <a:prstGeom prst="roundRect">
              <a:avLst>
                <a:gd name="adj" fmla="val 76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7" name="Picture 4" descr="흰색 바탕에 빨간색 화살표 아이콘입니다 플랫 스타일입니다 웹 사이트 디자인 로고 앱 Ui에 대 한 화살표 아이콘입니다 화살표 방향  기호가 표시 됩니다 곡선 화살표 기호입니다 곡선에 대한 스톡 벡터 아트 및 기타">
              <a:extLst>
                <a:ext uri="{FF2B5EF4-FFF2-40B4-BE49-F238E27FC236}">
                  <a16:creationId xmlns:a16="http://schemas.microsoft.com/office/drawing/2014/main" id="{3FA3F95E-C55B-8745-AC5B-B880987217B6}"/>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Effect>
                        <a14:saturation sat="200000"/>
                      </a14:imgEffect>
                    </a14:imgLayer>
                  </a14:imgProps>
                </a:ext>
                <a:ext uri="{28A0092B-C50C-407E-A947-70E740481C1C}">
                  <a14:useLocalDpi xmlns:a14="http://schemas.microsoft.com/office/drawing/2010/main" val="0"/>
                </a:ext>
              </a:extLst>
            </a:blip>
            <a:srcRect l="6705" t="29520" r="3412" b="30277"/>
            <a:stretch/>
          </p:blipFill>
          <p:spPr bwMode="auto">
            <a:xfrm rot="19616340" flipV="1">
              <a:off x="7132379" y="1273336"/>
              <a:ext cx="1751645" cy="6695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2" name="그룹 21">
            <a:extLst>
              <a:ext uri="{FF2B5EF4-FFF2-40B4-BE49-F238E27FC236}">
                <a16:creationId xmlns:a16="http://schemas.microsoft.com/office/drawing/2014/main" id="{1D051D43-8A57-4949-9B40-B799C90CEDB9}"/>
              </a:ext>
            </a:extLst>
          </p:cNvPr>
          <p:cNvGrpSpPr/>
          <p:nvPr/>
        </p:nvGrpSpPr>
        <p:grpSpPr>
          <a:xfrm>
            <a:off x="385354" y="1222340"/>
            <a:ext cx="2362200" cy="2950451"/>
            <a:chOff x="183657" y="1175242"/>
            <a:chExt cx="3740206" cy="4402895"/>
          </a:xfrm>
        </p:grpSpPr>
        <p:cxnSp>
          <p:nvCxnSpPr>
            <p:cNvPr id="23" name="꺾인 연결선 84">
              <a:extLst>
                <a:ext uri="{FF2B5EF4-FFF2-40B4-BE49-F238E27FC236}">
                  <a16:creationId xmlns:a16="http://schemas.microsoft.com/office/drawing/2014/main" id="{F418F3F7-A85B-D04D-89FF-D6D3B93693EC}"/>
                </a:ext>
              </a:extLst>
            </p:cNvPr>
            <p:cNvCxnSpPr>
              <a:cxnSpLocks/>
              <a:stCxn id="39" idx="0"/>
              <a:endCxn id="38" idx="2"/>
            </p:cNvCxnSpPr>
            <p:nvPr/>
          </p:nvCxnSpPr>
          <p:spPr>
            <a:xfrm flipH="1" flipV="1">
              <a:off x="1725936" y="2825160"/>
              <a:ext cx="1" cy="367847"/>
            </a:xfrm>
            <a:prstGeom prst="straightConnector1">
              <a:avLst/>
            </a:prstGeom>
            <a:ln>
              <a:solidFill>
                <a:srgbClr val="03C4FB"/>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4" name="꺾인 연결선 86">
              <a:extLst>
                <a:ext uri="{FF2B5EF4-FFF2-40B4-BE49-F238E27FC236}">
                  <a16:creationId xmlns:a16="http://schemas.microsoft.com/office/drawing/2014/main" id="{97AD4BD9-1BA4-C14A-A6F0-B756417246EA}"/>
                </a:ext>
              </a:extLst>
            </p:cNvPr>
            <p:cNvCxnSpPr>
              <a:cxnSpLocks/>
              <a:stCxn id="39" idx="1"/>
            </p:cNvCxnSpPr>
            <p:nvPr/>
          </p:nvCxnSpPr>
          <p:spPr>
            <a:xfrm rot="10800000" flipV="1">
              <a:off x="729641" y="3478152"/>
              <a:ext cx="686903" cy="339747"/>
            </a:xfrm>
            <a:prstGeom prst="bentConnector2">
              <a:avLst/>
            </a:prstGeom>
            <a:ln>
              <a:solidFill>
                <a:srgbClr val="03C4FB"/>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5" name="직사각형 24">
              <a:extLst>
                <a:ext uri="{FF2B5EF4-FFF2-40B4-BE49-F238E27FC236}">
                  <a16:creationId xmlns:a16="http://schemas.microsoft.com/office/drawing/2014/main" id="{78788CEC-13A3-A641-9C7C-B43B1994833D}"/>
                </a:ext>
              </a:extLst>
            </p:cNvPr>
            <p:cNvSpPr/>
            <p:nvPr/>
          </p:nvSpPr>
          <p:spPr>
            <a:xfrm>
              <a:off x="809982" y="1425234"/>
              <a:ext cx="1837621" cy="421817"/>
            </a:xfrm>
            <a:prstGeom prst="rect">
              <a:avLst/>
            </a:prstGeom>
            <a:noFill/>
            <a:ln w="22225">
              <a:solidFill>
                <a:srgbClr val="03C4F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b="1">
                <a:ln>
                  <a:solidFill>
                    <a:schemeClr val="tx1">
                      <a:alpha val="0"/>
                    </a:schemeClr>
                  </a:solidFill>
                </a:ln>
                <a:latin typeface="+mn-ea"/>
              </a:endParaRPr>
            </a:p>
          </p:txBody>
        </p:sp>
        <p:sp>
          <p:nvSpPr>
            <p:cNvPr id="26" name="모서리가 둥근 직사각형 154">
              <a:extLst>
                <a:ext uri="{FF2B5EF4-FFF2-40B4-BE49-F238E27FC236}">
                  <a16:creationId xmlns:a16="http://schemas.microsoft.com/office/drawing/2014/main" id="{5BA237D7-CC21-DD4F-B404-6F66195F4486}"/>
                </a:ext>
              </a:extLst>
            </p:cNvPr>
            <p:cNvSpPr/>
            <p:nvPr/>
          </p:nvSpPr>
          <p:spPr>
            <a:xfrm>
              <a:off x="538718" y="1175242"/>
              <a:ext cx="2228148" cy="20325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800" b="1" dirty="0">
                  <a:ln>
                    <a:solidFill>
                      <a:schemeClr val="tx1">
                        <a:alpha val="0"/>
                      </a:schemeClr>
                    </a:solidFill>
                  </a:ln>
                  <a:gradFill>
                    <a:gsLst>
                      <a:gs pos="0">
                        <a:schemeClr val="bg1"/>
                      </a:gs>
                      <a:gs pos="100000">
                        <a:schemeClr val="bg1"/>
                      </a:gs>
                    </a:gsLst>
                    <a:lin ang="5400000" scaled="1"/>
                  </a:gradFill>
                  <a:latin typeface="+mn-ea"/>
                </a:rPr>
                <a:t>location tracking camera</a:t>
              </a:r>
              <a:endParaRPr lang="ko-KR" altLang="en-US" sz="800" b="1" dirty="0">
                <a:ln>
                  <a:solidFill>
                    <a:schemeClr val="tx1">
                      <a:alpha val="0"/>
                    </a:schemeClr>
                  </a:solidFill>
                </a:ln>
                <a:gradFill>
                  <a:gsLst>
                    <a:gs pos="0">
                      <a:schemeClr val="bg1"/>
                    </a:gs>
                    <a:gs pos="100000">
                      <a:schemeClr val="bg1"/>
                    </a:gs>
                  </a:gsLst>
                  <a:lin ang="5400000" scaled="1"/>
                </a:gradFill>
                <a:latin typeface="+mn-ea"/>
              </a:endParaRPr>
            </a:p>
          </p:txBody>
        </p:sp>
        <p:sp>
          <p:nvSpPr>
            <p:cNvPr id="27" name="모서리가 둥근 직사각형 154">
              <a:extLst>
                <a:ext uri="{FF2B5EF4-FFF2-40B4-BE49-F238E27FC236}">
                  <a16:creationId xmlns:a16="http://schemas.microsoft.com/office/drawing/2014/main" id="{45678155-7C69-1641-92B9-9E3F117C722C}"/>
                </a:ext>
              </a:extLst>
            </p:cNvPr>
            <p:cNvSpPr/>
            <p:nvPr/>
          </p:nvSpPr>
          <p:spPr>
            <a:xfrm>
              <a:off x="654549" y="2583617"/>
              <a:ext cx="596283" cy="20325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800" b="1" dirty="0">
                  <a:ln>
                    <a:solidFill>
                      <a:schemeClr val="tx1">
                        <a:alpha val="0"/>
                      </a:schemeClr>
                    </a:solidFill>
                  </a:ln>
                  <a:gradFill>
                    <a:gsLst>
                      <a:gs pos="0">
                        <a:schemeClr val="bg1"/>
                      </a:gs>
                      <a:gs pos="100000">
                        <a:schemeClr val="bg1"/>
                      </a:gs>
                    </a:gsLst>
                    <a:lin ang="5400000" scaled="1"/>
                  </a:gradFill>
                  <a:latin typeface="+mn-ea"/>
                </a:rPr>
                <a:t>POE</a:t>
              </a:r>
              <a:endParaRPr lang="ko-KR" altLang="en-US" sz="800" b="1" dirty="0">
                <a:ln>
                  <a:solidFill>
                    <a:schemeClr val="tx1">
                      <a:alpha val="0"/>
                    </a:schemeClr>
                  </a:solidFill>
                </a:ln>
                <a:gradFill>
                  <a:gsLst>
                    <a:gs pos="0">
                      <a:schemeClr val="bg1"/>
                    </a:gs>
                    <a:gs pos="100000">
                      <a:schemeClr val="bg1"/>
                    </a:gs>
                  </a:gsLst>
                  <a:lin ang="5400000" scaled="1"/>
                </a:gradFill>
                <a:latin typeface="+mn-ea"/>
              </a:endParaRPr>
            </a:p>
          </p:txBody>
        </p:sp>
        <p:sp>
          <p:nvSpPr>
            <p:cNvPr id="28" name="모서리가 둥근 직사각형 154">
              <a:extLst>
                <a:ext uri="{FF2B5EF4-FFF2-40B4-BE49-F238E27FC236}">
                  <a16:creationId xmlns:a16="http://schemas.microsoft.com/office/drawing/2014/main" id="{7EA012B0-6ED8-CD4C-A36C-320570D08C06}"/>
                </a:ext>
              </a:extLst>
            </p:cNvPr>
            <p:cNvSpPr/>
            <p:nvPr/>
          </p:nvSpPr>
          <p:spPr>
            <a:xfrm>
              <a:off x="1148870" y="3672212"/>
              <a:ext cx="1997422" cy="352278"/>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800" b="1" dirty="0">
                  <a:ln>
                    <a:solidFill>
                      <a:schemeClr val="tx1">
                        <a:alpha val="0"/>
                      </a:schemeClr>
                    </a:solidFill>
                  </a:ln>
                  <a:gradFill>
                    <a:gsLst>
                      <a:gs pos="0">
                        <a:schemeClr val="bg1"/>
                      </a:gs>
                      <a:gs pos="100000">
                        <a:schemeClr val="bg1"/>
                      </a:gs>
                    </a:gsLst>
                    <a:lin ang="5400000" scaled="1"/>
                  </a:gradFill>
                  <a:latin typeface="+mn-ea"/>
                </a:rPr>
                <a:t>Position and motion recognition computer</a:t>
              </a:r>
              <a:endParaRPr lang="ko-KR" altLang="en-US" sz="800" b="1" dirty="0">
                <a:ln>
                  <a:solidFill>
                    <a:schemeClr val="tx1">
                      <a:alpha val="0"/>
                    </a:schemeClr>
                  </a:solidFill>
                </a:ln>
                <a:gradFill>
                  <a:gsLst>
                    <a:gs pos="0">
                      <a:schemeClr val="bg1"/>
                    </a:gs>
                    <a:gs pos="100000">
                      <a:schemeClr val="bg1"/>
                    </a:gs>
                  </a:gsLst>
                  <a:lin ang="5400000" scaled="1"/>
                </a:gradFill>
                <a:latin typeface="+mn-ea"/>
              </a:endParaRPr>
            </a:p>
          </p:txBody>
        </p:sp>
        <p:sp>
          <p:nvSpPr>
            <p:cNvPr id="29" name="모서리가 둥근 직사각형 154">
              <a:extLst>
                <a:ext uri="{FF2B5EF4-FFF2-40B4-BE49-F238E27FC236}">
                  <a16:creationId xmlns:a16="http://schemas.microsoft.com/office/drawing/2014/main" id="{8FF51D6F-D6DB-1D46-905F-244055A6AB1C}"/>
                </a:ext>
              </a:extLst>
            </p:cNvPr>
            <p:cNvSpPr/>
            <p:nvPr/>
          </p:nvSpPr>
          <p:spPr>
            <a:xfrm>
              <a:off x="1867559" y="4836997"/>
              <a:ext cx="1069073" cy="241667"/>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800" b="1" dirty="0">
                  <a:ln>
                    <a:solidFill>
                      <a:schemeClr val="tx1">
                        <a:alpha val="0"/>
                      </a:schemeClr>
                    </a:solidFill>
                  </a:ln>
                  <a:gradFill>
                    <a:gsLst>
                      <a:gs pos="0">
                        <a:schemeClr val="bg1"/>
                      </a:gs>
                      <a:gs pos="100000">
                        <a:schemeClr val="bg1"/>
                      </a:gs>
                    </a:gsLst>
                    <a:lin ang="5400000" scaled="1"/>
                  </a:gradFill>
                  <a:latin typeface="+mn-ea"/>
                </a:rPr>
                <a:t>wireless</a:t>
              </a:r>
              <a:r>
                <a:rPr lang="ko-KR" altLang="en-US" sz="800" b="1" dirty="0">
                  <a:ln>
                    <a:solidFill>
                      <a:schemeClr val="tx1">
                        <a:alpha val="0"/>
                      </a:schemeClr>
                    </a:solidFill>
                  </a:ln>
                  <a:gradFill>
                    <a:gsLst>
                      <a:gs pos="0">
                        <a:schemeClr val="bg1"/>
                      </a:gs>
                      <a:gs pos="100000">
                        <a:schemeClr val="bg1"/>
                      </a:gs>
                    </a:gsLst>
                    <a:lin ang="5400000" scaled="1"/>
                  </a:gradFill>
                  <a:latin typeface="+mn-ea"/>
                </a:rPr>
                <a:t> </a:t>
              </a:r>
              <a:r>
                <a:rPr lang="en-US" altLang="ko-KR" sz="800" b="1" dirty="0">
                  <a:ln>
                    <a:solidFill>
                      <a:schemeClr val="tx1">
                        <a:alpha val="0"/>
                      </a:schemeClr>
                    </a:solidFill>
                  </a:ln>
                  <a:gradFill>
                    <a:gsLst>
                      <a:gs pos="0">
                        <a:schemeClr val="bg1"/>
                      </a:gs>
                      <a:gs pos="100000">
                        <a:schemeClr val="bg1"/>
                      </a:gs>
                    </a:gsLst>
                    <a:lin ang="5400000" scaled="1"/>
                  </a:gradFill>
                  <a:latin typeface="+mn-ea"/>
                </a:rPr>
                <a:t>AP</a:t>
              </a:r>
              <a:endParaRPr lang="ko-KR" altLang="en-US" sz="800" b="1" dirty="0">
                <a:ln>
                  <a:solidFill>
                    <a:schemeClr val="tx1">
                      <a:alpha val="0"/>
                    </a:schemeClr>
                  </a:solidFill>
                </a:ln>
                <a:gradFill>
                  <a:gsLst>
                    <a:gs pos="0">
                      <a:schemeClr val="bg1"/>
                    </a:gs>
                    <a:gs pos="100000">
                      <a:schemeClr val="bg1"/>
                    </a:gs>
                  </a:gsLst>
                  <a:lin ang="5400000" scaled="1"/>
                </a:gradFill>
                <a:latin typeface="+mn-ea"/>
              </a:endParaRPr>
            </a:p>
          </p:txBody>
        </p:sp>
        <p:sp>
          <p:nvSpPr>
            <p:cNvPr id="30" name="모서리가 둥근 직사각형 154">
              <a:extLst>
                <a:ext uri="{FF2B5EF4-FFF2-40B4-BE49-F238E27FC236}">
                  <a16:creationId xmlns:a16="http://schemas.microsoft.com/office/drawing/2014/main" id="{DCD63E30-18ED-8C43-A266-6BB404C116F3}"/>
                </a:ext>
              </a:extLst>
            </p:cNvPr>
            <p:cNvSpPr/>
            <p:nvPr/>
          </p:nvSpPr>
          <p:spPr>
            <a:xfrm>
              <a:off x="183657" y="4415547"/>
              <a:ext cx="1119433" cy="369454"/>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800" b="1" dirty="0">
                  <a:ln>
                    <a:solidFill>
                      <a:schemeClr val="tx1">
                        <a:alpha val="0"/>
                      </a:schemeClr>
                    </a:solidFill>
                  </a:ln>
                  <a:gradFill>
                    <a:gsLst>
                      <a:gs pos="0">
                        <a:schemeClr val="bg1"/>
                      </a:gs>
                      <a:gs pos="100000">
                        <a:schemeClr val="bg1"/>
                      </a:gs>
                    </a:gsLst>
                    <a:lin ang="5400000" scaled="1"/>
                  </a:gradFill>
                  <a:latin typeface="+mn-ea"/>
                </a:rPr>
                <a:t>trainer’s </a:t>
              </a:r>
            </a:p>
            <a:p>
              <a:pPr algn="ctr"/>
              <a:r>
                <a:rPr lang="en" altLang="ko-KR" sz="800" b="1" dirty="0">
                  <a:ln>
                    <a:solidFill>
                      <a:schemeClr val="tx1">
                        <a:alpha val="0"/>
                      </a:schemeClr>
                    </a:solidFill>
                  </a:ln>
                  <a:gradFill>
                    <a:gsLst>
                      <a:gs pos="0">
                        <a:schemeClr val="bg1"/>
                      </a:gs>
                      <a:gs pos="100000">
                        <a:schemeClr val="bg1"/>
                      </a:gs>
                    </a:gsLst>
                    <a:lin ang="5400000" scaled="1"/>
                  </a:gradFill>
                  <a:latin typeface="+mn-ea"/>
                </a:rPr>
                <a:t>computer</a:t>
              </a:r>
              <a:endParaRPr lang="ko-KR" altLang="en-US" sz="800" b="1" dirty="0">
                <a:ln>
                  <a:solidFill>
                    <a:schemeClr val="tx1">
                      <a:alpha val="0"/>
                    </a:schemeClr>
                  </a:solidFill>
                </a:ln>
                <a:gradFill>
                  <a:gsLst>
                    <a:gs pos="0">
                      <a:schemeClr val="bg1"/>
                    </a:gs>
                    <a:gs pos="100000">
                      <a:schemeClr val="bg1"/>
                    </a:gs>
                  </a:gsLst>
                  <a:lin ang="5400000" scaled="1"/>
                </a:gradFill>
                <a:latin typeface="+mn-ea"/>
              </a:endParaRPr>
            </a:p>
          </p:txBody>
        </p:sp>
        <p:cxnSp>
          <p:nvCxnSpPr>
            <p:cNvPr id="31" name="꺾인 연결선 102">
              <a:extLst>
                <a:ext uri="{FF2B5EF4-FFF2-40B4-BE49-F238E27FC236}">
                  <a16:creationId xmlns:a16="http://schemas.microsoft.com/office/drawing/2014/main" id="{318FC660-484C-DE44-8B83-707426D67669}"/>
                </a:ext>
              </a:extLst>
            </p:cNvPr>
            <p:cNvCxnSpPr>
              <a:cxnSpLocks/>
              <a:stCxn id="37" idx="3"/>
              <a:endCxn id="36" idx="0"/>
            </p:cNvCxnSpPr>
            <p:nvPr/>
          </p:nvCxnSpPr>
          <p:spPr>
            <a:xfrm>
              <a:off x="2626303" y="4592611"/>
              <a:ext cx="694085" cy="419871"/>
            </a:xfrm>
            <a:prstGeom prst="bentConnector2">
              <a:avLst/>
            </a:prstGeom>
            <a:ln>
              <a:solidFill>
                <a:srgbClr val="03C4FB"/>
              </a:solidFill>
              <a:prstDash val="dash"/>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 name="꺾인 연결선 103">
              <a:extLst>
                <a:ext uri="{FF2B5EF4-FFF2-40B4-BE49-F238E27FC236}">
                  <a16:creationId xmlns:a16="http://schemas.microsoft.com/office/drawing/2014/main" id="{FA138F6D-6B8B-C841-903F-D13E7B1137D8}"/>
                </a:ext>
              </a:extLst>
            </p:cNvPr>
            <p:cNvCxnSpPr>
              <a:cxnSpLocks/>
              <a:stCxn id="28" idx="2"/>
              <a:endCxn id="37" idx="0"/>
            </p:cNvCxnSpPr>
            <p:nvPr/>
          </p:nvCxnSpPr>
          <p:spPr>
            <a:xfrm rot="16200000" flipH="1">
              <a:off x="2034848" y="4137223"/>
              <a:ext cx="375727" cy="150259"/>
            </a:xfrm>
            <a:prstGeom prst="bentConnector3">
              <a:avLst>
                <a:gd name="adj1" fmla="val 50000"/>
              </a:avLst>
            </a:prstGeom>
            <a:ln>
              <a:solidFill>
                <a:srgbClr val="03C4FB"/>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 name="꺾인 연결선 104">
              <a:extLst>
                <a:ext uri="{FF2B5EF4-FFF2-40B4-BE49-F238E27FC236}">
                  <a16:creationId xmlns:a16="http://schemas.microsoft.com/office/drawing/2014/main" id="{F20F42F4-FBDF-8A46-8E06-F426A5EF955F}"/>
                </a:ext>
              </a:extLst>
            </p:cNvPr>
            <p:cNvCxnSpPr>
              <a:cxnSpLocks/>
              <a:stCxn id="30" idx="2"/>
              <a:endCxn id="29" idx="1"/>
            </p:cNvCxnSpPr>
            <p:nvPr/>
          </p:nvCxnSpPr>
          <p:spPr>
            <a:xfrm rot="16200000" flipH="1">
              <a:off x="1219051" y="4309323"/>
              <a:ext cx="172830" cy="1124185"/>
            </a:xfrm>
            <a:prstGeom prst="bentConnector2">
              <a:avLst/>
            </a:prstGeom>
            <a:ln>
              <a:solidFill>
                <a:srgbClr val="03C4FB"/>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4" name="모서리가 둥근 직사각형 154">
              <a:extLst>
                <a:ext uri="{FF2B5EF4-FFF2-40B4-BE49-F238E27FC236}">
                  <a16:creationId xmlns:a16="http://schemas.microsoft.com/office/drawing/2014/main" id="{9733ECE0-48EC-B747-90AB-AC4AC1CEF37B}"/>
                </a:ext>
              </a:extLst>
            </p:cNvPr>
            <p:cNvSpPr/>
            <p:nvPr/>
          </p:nvSpPr>
          <p:spPr>
            <a:xfrm>
              <a:off x="2766866" y="5374881"/>
              <a:ext cx="1156997" cy="20325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kumimoji="1" lang="en-US" altLang="ko-Kore-KR" sz="700" dirty="0"/>
                <a:t>Active mark</a:t>
              </a:r>
              <a:endParaRPr kumimoji="1" lang="ko-Kore-KR" altLang="en-US" sz="700" dirty="0"/>
            </a:p>
          </p:txBody>
        </p:sp>
        <p:cxnSp>
          <p:nvCxnSpPr>
            <p:cNvPr id="35" name="꺾인 연결선 194">
              <a:extLst>
                <a:ext uri="{FF2B5EF4-FFF2-40B4-BE49-F238E27FC236}">
                  <a16:creationId xmlns:a16="http://schemas.microsoft.com/office/drawing/2014/main" id="{A3C16384-8870-F145-8F08-74C46283E29F}"/>
                </a:ext>
              </a:extLst>
            </p:cNvPr>
            <p:cNvCxnSpPr>
              <a:cxnSpLocks/>
              <a:stCxn id="38" idx="0"/>
              <a:endCxn id="25" idx="2"/>
            </p:cNvCxnSpPr>
            <p:nvPr/>
          </p:nvCxnSpPr>
          <p:spPr>
            <a:xfrm flipV="1">
              <a:off x="1725936" y="1847051"/>
              <a:ext cx="2857" cy="721590"/>
            </a:xfrm>
            <a:prstGeom prst="straightConnector1">
              <a:avLst/>
            </a:prstGeom>
            <a:ln>
              <a:solidFill>
                <a:srgbClr val="03C4FB"/>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pic>
          <p:nvPicPr>
            <p:cNvPr id="36" name="Picture 4" descr="OptiTrack - Active Components">
              <a:extLst>
                <a:ext uri="{FF2B5EF4-FFF2-40B4-BE49-F238E27FC236}">
                  <a16:creationId xmlns:a16="http://schemas.microsoft.com/office/drawing/2014/main" id="{A04DDD18-2EE5-8141-9179-DFE30E68E0E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46310" y="5012482"/>
              <a:ext cx="348157" cy="3476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E:\Downloads\R510_Glam_Left_SH.jpg">
              <a:extLst>
                <a:ext uri="{FF2B5EF4-FFF2-40B4-BE49-F238E27FC236}">
                  <a16:creationId xmlns:a16="http://schemas.microsoft.com/office/drawing/2014/main" id="{3994B7E4-42AF-6B4E-A24C-AE2A58CFBDFF}"/>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969378" y="4400218"/>
              <a:ext cx="656925" cy="3847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8" descr="optitrack poeì ëí ì´ë¯¸ì§ ê²ìê²°ê³¼">
              <a:extLst>
                <a:ext uri="{FF2B5EF4-FFF2-40B4-BE49-F238E27FC236}">
                  <a16:creationId xmlns:a16="http://schemas.microsoft.com/office/drawing/2014/main" id="{4F704344-7923-6041-B174-F7B1146DE642}"/>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9059" b="-29059"/>
            <a:stretch/>
          </p:blipFill>
          <p:spPr bwMode="auto">
            <a:xfrm>
              <a:off x="1325247" y="2568641"/>
              <a:ext cx="801377" cy="256518"/>
            </a:xfrm>
            <a:prstGeom prst="rect">
              <a:avLst/>
            </a:prstGeom>
            <a:noFill/>
            <a:extLst>
              <a:ext uri="{909E8E84-426E-40DD-AFC4-6F175D3DCCD1}">
                <a14:hiddenFill xmlns:a14="http://schemas.microsoft.com/office/drawing/2010/main">
                  <a:solidFill>
                    <a:srgbClr val="FFFFFF"/>
                  </a:solidFill>
                </a14:hiddenFill>
              </a:ext>
            </a:extLst>
          </p:spPr>
        </p:pic>
        <p:pic>
          <p:nvPicPr>
            <p:cNvPr id="39" name="그림 38">
              <a:extLst>
                <a:ext uri="{FF2B5EF4-FFF2-40B4-BE49-F238E27FC236}">
                  <a16:creationId xmlns:a16="http://schemas.microsoft.com/office/drawing/2014/main" id="{B5A72F7C-FB53-4642-AAAB-9F49D8DA095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7837"/>
            <a:stretch/>
          </p:blipFill>
          <p:spPr>
            <a:xfrm>
              <a:off x="1416544" y="3193006"/>
              <a:ext cx="618787" cy="570292"/>
            </a:xfrm>
            <a:prstGeom prst="rect">
              <a:avLst/>
            </a:prstGeom>
          </p:spPr>
        </p:pic>
        <p:pic>
          <p:nvPicPr>
            <p:cNvPr id="40" name="Picture 2" descr="perspective">
              <a:extLst>
                <a:ext uri="{FF2B5EF4-FFF2-40B4-BE49-F238E27FC236}">
                  <a16:creationId xmlns:a16="http://schemas.microsoft.com/office/drawing/2014/main" id="{4E0DD83F-D3E6-3145-91F3-3A0B692F76F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2457" y="1452866"/>
              <a:ext cx="596284" cy="3665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perspective">
              <a:extLst>
                <a:ext uri="{FF2B5EF4-FFF2-40B4-BE49-F238E27FC236}">
                  <a16:creationId xmlns:a16="http://schemas.microsoft.com/office/drawing/2014/main" id="{887C291C-44A0-A54C-87CA-C71BB688416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21623" y="1452866"/>
              <a:ext cx="596284" cy="3665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perspective">
              <a:extLst>
                <a:ext uri="{FF2B5EF4-FFF2-40B4-BE49-F238E27FC236}">
                  <a16:creationId xmlns:a16="http://schemas.microsoft.com/office/drawing/2014/main" id="{36DAEE28-4F00-FC4A-9619-CDEFDBD9DE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86398" y="1452866"/>
              <a:ext cx="596284" cy="3665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perspective">
              <a:extLst>
                <a:ext uri="{FF2B5EF4-FFF2-40B4-BE49-F238E27FC236}">
                  <a16:creationId xmlns:a16="http://schemas.microsoft.com/office/drawing/2014/main" id="{25FBE0D2-EEEB-4B4B-89AF-DEAA8BB96A7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44811" y="1452866"/>
              <a:ext cx="596284" cy="366550"/>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직사각형 79">
            <a:extLst>
              <a:ext uri="{FF2B5EF4-FFF2-40B4-BE49-F238E27FC236}">
                <a16:creationId xmlns:a16="http://schemas.microsoft.com/office/drawing/2014/main" id="{9A5BBE9A-A3B0-BF47-A2F1-779E415CF5A5}"/>
              </a:ext>
            </a:extLst>
          </p:cNvPr>
          <p:cNvSpPr/>
          <p:nvPr/>
        </p:nvSpPr>
        <p:spPr>
          <a:xfrm>
            <a:off x="420235" y="821434"/>
            <a:ext cx="4572000" cy="224613"/>
          </a:xfrm>
          <a:prstGeom prst="rect">
            <a:avLst/>
          </a:prstGeom>
        </p:spPr>
        <p:txBody>
          <a:bodyPr>
            <a:spAutoFit/>
          </a:bodyPr>
          <a:lstStyle/>
          <a:p>
            <a:pPr>
              <a:lnSpc>
                <a:spcPts val="1000"/>
              </a:lnSpc>
            </a:pPr>
            <a:r>
              <a:rPr kumimoji="1" lang="en-US" altLang="ko-KR" sz="1200" b="1" dirty="0">
                <a:latin typeface="Times New Roman" panose="02020603050405020304" pitchFamily="18" charset="0"/>
                <a:cs typeface="Times New Roman" panose="02020603050405020304" pitchFamily="18" charset="0"/>
              </a:rPr>
              <a:t>-</a:t>
            </a:r>
            <a:r>
              <a:rPr kumimoji="1" lang="ko-KR" altLang="en-US" sz="1200" b="1" dirty="0">
                <a:latin typeface="Times New Roman" panose="02020603050405020304" pitchFamily="18" charset="0"/>
                <a:cs typeface="Times New Roman" panose="02020603050405020304" pitchFamily="18" charset="0"/>
              </a:rPr>
              <a:t> </a:t>
            </a:r>
            <a:r>
              <a:rPr kumimoji="1" lang="en" altLang="ko-KR" sz="1200" b="1" dirty="0">
                <a:latin typeface="Times New Roman" panose="02020603050405020304" pitchFamily="18" charset="0"/>
                <a:cs typeface="Times New Roman" panose="02020603050405020304" pitchFamily="18" charset="0"/>
              </a:rPr>
              <a:t>User Position and Motion Recognition Scheme</a:t>
            </a:r>
            <a:endParaRPr kumimoji="1" lang="ko-Kore-KR" altLang="en-US" sz="1200" b="1" dirty="0">
              <a:latin typeface="Times New Roman" panose="02020603050405020304" pitchFamily="18" charset="0"/>
              <a:cs typeface="Times New Roman" panose="02020603050405020304" pitchFamily="18" charset="0"/>
            </a:endParaRPr>
          </a:p>
        </p:txBody>
      </p:sp>
      <p:pic>
        <p:nvPicPr>
          <p:cNvPr id="76" name="그림 75">
            <a:extLst>
              <a:ext uri="{FF2B5EF4-FFF2-40B4-BE49-F238E27FC236}">
                <a16:creationId xmlns:a16="http://schemas.microsoft.com/office/drawing/2014/main" id="{249B56A2-01D2-5F40-B8F6-55952D24DED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7523" y="3024818"/>
            <a:ext cx="482262" cy="312962"/>
          </a:xfrm>
          <a:prstGeom prst="rect">
            <a:avLst/>
          </a:prstGeom>
        </p:spPr>
      </p:pic>
    </p:spTree>
    <p:extLst>
      <p:ext uri="{BB962C8B-B14F-4D97-AF65-F5344CB8AC3E}">
        <p14:creationId xmlns:p14="http://schemas.microsoft.com/office/powerpoint/2010/main" val="108568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rgbClr val="FF0000"/>
          </a:solidFill>
          <a:headEnd type="triangl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7746</TotalTime>
  <Words>859</Words>
  <Application>Microsoft Macintosh PowerPoint</Application>
  <PresentationFormat>화면 슬라이드 쇼(4:3)</PresentationFormat>
  <Paragraphs>142</Paragraphs>
  <Slides>7</Slides>
  <Notes>2</Notes>
  <HiddenSlides>0</HiddenSlides>
  <MMClips>0</MMClips>
  <ScaleCrop>false</ScaleCrop>
  <HeadingPairs>
    <vt:vector size="6" baseType="variant">
      <vt:variant>
        <vt:lpstr>사용한 글꼴</vt:lpstr>
      </vt:variant>
      <vt:variant>
        <vt:i4>6</vt:i4>
      </vt:variant>
      <vt:variant>
        <vt:lpstr>테마</vt:lpstr>
      </vt:variant>
      <vt:variant>
        <vt:i4>3</vt:i4>
      </vt:variant>
      <vt:variant>
        <vt:lpstr>슬라이드 제목</vt:lpstr>
      </vt:variant>
      <vt:variant>
        <vt:i4>7</vt:i4>
      </vt:variant>
    </vt:vector>
  </HeadingPairs>
  <TitlesOfParts>
    <vt:vector size="16" baseType="lpstr">
      <vt:lpstr>맑은 고딕</vt:lpstr>
      <vt:lpstr>Myriad Pro</vt:lpstr>
      <vt:lpstr>Arial</vt:lpstr>
      <vt:lpstr>Calibri</vt:lpstr>
      <vt:lpstr>Times New Roman</vt:lpstr>
      <vt:lpstr>Verdana</vt:lpstr>
      <vt:lpstr>IEEE-SA Powerpoint Template</vt:lpstr>
      <vt:lpstr>Office 테마</vt:lpstr>
      <vt:lpstr>1_Office 테마</vt:lpstr>
      <vt:lpstr>PowerPoint 프레젠테이션</vt:lpstr>
      <vt:lpstr>Compliance with  IEEE Standards Policies and Procedures</vt:lpstr>
      <vt:lpstr>IEEE 2888 Interfacing Cyber and Physical World Working Group Kyoungro Yoon, yoonk@konkuk.ac.kr</vt:lpstr>
      <vt:lpstr>PowerPoint 프레젠테이션</vt:lpstr>
      <vt:lpstr>PowerPoint 프레젠테이션</vt:lpstr>
      <vt:lpstr>PowerPoint 프레젠테이션</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Kim Silva</cp:lastModifiedBy>
  <cp:revision>334</cp:revision>
  <dcterms:created xsi:type="dcterms:W3CDTF">2014-10-13T13:02:20Z</dcterms:created>
  <dcterms:modified xsi:type="dcterms:W3CDTF">2021-10-18T17:04:29Z</dcterms:modified>
</cp:coreProperties>
</file>