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1"/>
  </p:notesMasterIdLst>
  <p:handoutMasterIdLst>
    <p:handoutMasterId r:id="rId12"/>
  </p:handoutMasterIdLst>
  <p:sldIdLst>
    <p:sldId id="325" r:id="rId4"/>
    <p:sldId id="365" r:id="rId5"/>
    <p:sldId id="385" r:id="rId6"/>
    <p:sldId id="387" r:id="rId7"/>
    <p:sldId id="388" r:id="rId8"/>
    <p:sldId id="389" r:id="rId9"/>
    <p:sldId id="356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C7E7"/>
    <a:srgbClr val="E2F0D9"/>
    <a:srgbClr val="FDC82F"/>
    <a:srgbClr val="009FDA"/>
    <a:srgbClr val="E8E8E8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25"/>
    <p:restoredTop sz="94694"/>
  </p:normalViewPr>
  <p:slideViewPr>
    <p:cSldViewPr>
      <p:cViewPr varScale="1">
        <p:scale>
          <a:sx n="68" d="100"/>
          <a:sy n="68" d="100"/>
        </p:scale>
        <p:origin x="78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CA5F2-1146-D048-AEE3-411CEBD21B4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15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2888-21-0072-00-0004-SLarge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2888-21-0072-00-0004-SLarge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2888-21-0072-00-0004-SLarge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2888-21-0072-00-0004-SLarge Space VR Disaster Response Training System Architecture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2888-21-0072-00-0004-SLarge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2888-21-0072-00-0004-SLarge Space VR Disaster Response Training System Architecture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2888-21-0072-00-0004-SLarge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2888-21-0072-00-0004-SLarge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192AA0A6-B985-4A64-BA86-3562DF475778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2401"/>
            <a:ext cx="610515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sldNum="0"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smtClean="0"/>
              <a:t>2888-21-0072-00-0004-SLarge Space VR Disaster Response Training System Architecture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sldNum="0"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9296400" cy="82867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altLang="x-none" dirty="0">
                <a:solidFill>
                  <a:schemeClr val="tx1"/>
                </a:solidFill>
              </a:rPr>
              <a:t>Large Space VR Disaster Response Training System </a:t>
            </a:r>
            <a:br>
              <a:rPr lang="en-US" altLang="x-none" dirty="0">
                <a:solidFill>
                  <a:schemeClr val="tx1"/>
                </a:solidFill>
              </a:rPr>
            </a:br>
            <a:r>
              <a:rPr lang="en-US" altLang="ko-KR" dirty="0">
                <a:solidFill>
                  <a:schemeClr val="tx1"/>
                </a:solidFill>
              </a:rPr>
              <a:t>Architecture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for IEEE P2888.4]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2507115"/>
            <a:ext cx="56388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 err="1"/>
              <a:t>Jeonghwoan</a:t>
            </a:r>
            <a:r>
              <a:rPr lang="en-US" altLang="ko-KR" dirty="0"/>
              <a:t> Choi</a:t>
            </a:r>
            <a:r>
              <a:rPr lang="en-US" dirty="0"/>
              <a:t> / </a:t>
            </a:r>
            <a:r>
              <a:rPr lang="en-US" dirty="0" err="1"/>
              <a:t>Skonec</a:t>
            </a:r>
            <a:r>
              <a:rPr lang="en-US" dirty="0"/>
              <a:t> </a:t>
            </a:r>
            <a:r>
              <a:rPr lang="en-US" dirty="0" err="1"/>
              <a:t>Entetainment</a:t>
            </a:r>
            <a:r>
              <a:rPr lang="en-US" dirty="0"/>
              <a:t>. Co., Ltd. ]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F19B9A5-45FF-8843-A9D1-61161904AE9D}"/>
              </a:ext>
            </a:extLst>
          </p:cNvPr>
          <p:cNvSpPr/>
          <p:nvPr/>
        </p:nvSpPr>
        <p:spPr>
          <a:xfrm>
            <a:off x="6324600" y="5867400"/>
            <a:ext cx="1635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x-none" dirty="0" smtClean="0"/>
              <a:t>Oct.</a:t>
            </a:r>
            <a:r>
              <a:rPr lang="en-US" altLang="x-none" dirty="0" smtClean="0">
                <a:latin typeface="맑은 고딕" panose="020B0503020000020004" pitchFamily="34" charset="-127"/>
                <a:cs typeface="Times New Roman" panose="02020603050405020304" pitchFamily="18" charset="0"/>
              </a:rPr>
              <a:t> 19, </a:t>
            </a:r>
            <a:r>
              <a:rPr lang="en-US" altLang="x-none" dirty="0">
                <a:latin typeface="맑은 고딕" panose="020B0503020000020004" pitchFamily="34" charset="-127"/>
                <a:cs typeface="Times New Roman" panose="02020603050405020304" pitchFamily="18" charset="0"/>
              </a:rPr>
              <a:t>202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</a:t>
            </a:r>
            <a:endParaRPr lang="x-none" alt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9" name="바닥글 개체 틀 1">
            <a:extLst>
              <a:ext uri="{FF2B5EF4-FFF2-40B4-BE49-F238E27FC236}">
                <a16:creationId xmlns:a16="http://schemas.microsoft.com/office/drawing/2014/main" id="{EC1455D9-F240-E748-9077-5EA1FE0B8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 dirty="0"/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7C28B560-FB52-4559-8FDB-A96A98E20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510256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x-none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Space VR Disaster Response Training </a:t>
                      </a:r>
                      <a:r>
                        <a:rPr lang="en-US" altLang="ko-K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 Architecture</a:t>
                      </a:r>
                      <a:r>
                        <a:rPr lang="ko-KR" alt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 IEEE P2888.4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13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모서리가 둥근 직사각형 75"/>
          <p:cNvSpPr/>
          <p:nvPr/>
        </p:nvSpPr>
        <p:spPr>
          <a:xfrm>
            <a:off x="5969232" y="1066800"/>
            <a:ext cx="2978722" cy="4419600"/>
          </a:xfrm>
          <a:prstGeom prst="roundRect">
            <a:avLst>
              <a:gd name="adj" fmla="val 402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259067" y="1066800"/>
            <a:ext cx="5527189" cy="4419600"/>
          </a:xfrm>
          <a:prstGeom prst="roundRect">
            <a:avLst>
              <a:gd name="adj" fmla="val 2327"/>
            </a:avLst>
          </a:prstGeom>
          <a:solidFill>
            <a:srgbClr val="E2F0D9"/>
          </a:soli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제목 1">
            <a:extLst>
              <a:ext uri="{FF2B5EF4-FFF2-40B4-BE49-F238E27FC236}">
                <a16:creationId xmlns:a16="http://schemas.microsoft.com/office/drawing/2014/main" id="{AF06203C-3973-774E-BD3A-C60C59829000}"/>
              </a:ext>
            </a:extLst>
          </p:cNvPr>
          <p:cNvSpPr txBox="1">
            <a:spLocks/>
          </p:cNvSpPr>
          <p:nvPr/>
        </p:nvSpPr>
        <p:spPr>
          <a:xfrm>
            <a:off x="2286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ko-KR"/>
              <a:t>System Architecture</a:t>
            </a:r>
            <a:endParaRPr lang="en-US" dirty="0"/>
          </a:p>
        </p:txBody>
      </p:sp>
      <p:sp>
        <p:nvSpPr>
          <p:cNvPr id="29" name="바닥글 개체 틀 1">
            <a:extLst>
              <a:ext uri="{FF2B5EF4-FFF2-40B4-BE49-F238E27FC236}">
                <a16:creationId xmlns:a16="http://schemas.microsoft.com/office/drawing/2014/main" id="{0A228CD4-CBF1-4C4E-8992-6E61A19B2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 dirty="0"/>
          </a:p>
        </p:txBody>
      </p:sp>
      <p:sp>
        <p:nvSpPr>
          <p:cNvPr id="45" name="사각형: 둥근 모서리 58">
            <a:extLst>
              <a:ext uri="{FF2B5EF4-FFF2-40B4-BE49-F238E27FC236}">
                <a16:creationId xmlns:a16="http://schemas.microsoft.com/office/drawing/2014/main" id="{C9BFA6E0-3DB9-0C48-8209-855E5CD465FB}"/>
              </a:ext>
            </a:extLst>
          </p:cNvPr>
          <p:cNvSpPr/>
          <p:nvPr/>
        </p:nvSpPr>
        <p:spPr>
          <a:xfrm>
            <a:off x="6882593" y="3848685"/>
            <a:ext cx="1447800" cy="57135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ysClr val="windowText" lastClr="000000"/>
                </a:solidFill>
              </a:rPr>
              <a:t>Disaster Analyzer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F28DD3F-7C94-9846-9827-99A7310AC00F}"/>
              </a:ext>
            </a:extLst>
          </p:cNvPr>
          <p:cNvSpPr txBox="1"/>
          <p:nvPr/>
        </p:nvSpPr>
        <p:spPr>
          <a:xfrm>
            <a:off x="5460714" y="3806271"/>
            <a:ext cx="1390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Command Data</a:t>
            </a:r>
            <a:endParaRPr lang="ko-KR" altLang="en-US" sz="1200" dirty="0"/>
          </a:p>
        </p:txBody>
      </p:sp>
      <p:sp>
        <p:nvSpPr>
          <p:cNvPr id="55" name="모서리가 둥근 직사각형 54"/>
          <p:cNvSpPr/>
          <p:nvPr/>
        </p:nvSpPr>
        <p:spPr>
          <a:xfrm>
            <a:off x="431743" y="1288665"/>
            <a:ext cx="1597878" cy="2353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Physical World</a:t>
            </a:r>
            <a:endParaRPr lang="ko-KR" alt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7" name="모서리가 둥근 직사각형 76"/>
          <p:cNvSpPr/>
          <p:nvPr/>
        </p:nvSpPr>
        <p:spPr>
          <a:xfrm>
            <a:off x="6087686" y="1283734"/>
            <a:ext cx="1303714" cy="197051"/>
          </a:xfrm>
          <a:prstGeom prst="roundRect">
            <a:avLst/>
          </a:prstGeom>
          <a:solidFill>
            <a:srgbClr val="B4C7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Cyber World</a:t>
            </a:r>
            <a:endParaRPr lang="ko-KR" alt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6815433" y="2819400"/>
            <a:ext cx="1580856" cy="517855"/>
            <a:chOff x="6692367" y="3380067"/>
            <a:chExt cx="1796061" cy="517855"/>
          </a:xfrm>
        </p:grpSpPr>
        <p:sp>
          <p:nvSpPr>
            <p:cNvPr id="103" name="모서리가 둥근 직사각형 102"/>
            <p:cNvSpPr/>
            <p:nvPr/>
          </p:nvSpPr>
          <p:spPr>
            <a:xfrm>
              <a:off x="6692367" y="3380067"/>
              <a:ext cx="1796061" cy="517855"/>
            </a:xfrm>
            <a:prstGeom prst="roundRect">
              <a:avLst>
                <a:gd name="adj" fmla="val 9467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9" name="모서리가 둥근 직사각형 108"/>
            <p:cNvSpPr/>
            <p:nvPr/>
          </p:nvSpPr>
          <p:spPr>
            <a:xfrm>
              <a:off x="6806876" y="3455093"/>
              <a:ext cx="1509614" cy="28950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Disaster  VR Contents</a:t>
              </a:r>
              <a:endParaRPr lang="ko-KR" altLang="en-US" sz="1000" dirty="0"/>
            </a:p>
          </p:txBody>
        </p:sp>
      </p:grpSp>
      <p:cxnSp>
        <p:nvCxnSpPr>
          <p:cNvPr id="68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103" idx="3"/>
            <a:endCxn id="45" idx="3"/>
          </p:cNvCxnSpPr>
          <p:nvPr/>
        </p:nvCxnSpPr>
        <p:spPr>
          <a:xfrm flipH="1">
            <a:off x="8330393" y="3078328"/>
            <a:ext cx="65896" cy="1056035"/>
          </a:xfrm>
          <a:prstGeom prst="bentConnector3">
            <a:avLst>
              <a:gd name="adj1" fmla="val -346910"/>
            </a:avLst>
          </a:prstGeom>
          <a:ln w="28575">
            <a:solidFill>
              <a:schemeClr val="accent4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"/>
          <p:cNvGrpSpPr/>
          <p:nvPr/>
        </p:nvGrpSpPr>
        <p:grpSpPr>
          <a:xfrm>
            <a:off x="516737" y="2143245"/>
            <a:ext cx="4987829" cy="911721"/>
            <a:chOff x="354136" y="4308407"/>
            <a:chExt cx="4987829" cy="911721"/>
          </a:xfrm>
        </p:grpSpPr>
        <p:sp>
          <p:nvSpPr>
            <p:cNvPr id="37" name="모서리가 둥근 직사각형 36">
              <a:extLst>
                <a:ext uri="{FF2B5EF4-FFF2-40B4-BE49-F238E27FC236}">
                  <a16:creationId xmlns:a16="http://schemas.microsoft.com/office/drawing/2014/main" id="{734B4487-FAF7-E940-A7B6-713577C6F8C6}"/>
                </a:ext>
              </a:extLst>
            </p:cNvPr>
            <p:cNvSpPr/>
            <p:nvPr/>
          </p:nvSpPr>
          <p:spPr>
            <a:xfrm>
              <a:off x="354136" y="4344855"/>
              <a:ext cx="4987829" cy="875273"/>
            </a:xfrm>
            <a:prstGeom prst="roundRect">
              <a:avLst/>
            </a:prstGeom>
            <a:solidFill>
              <a:srgbClr val="FDC82F"/>
            </a:solidFill>
            <a:ln w="190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x-none" altLang="en-US"/>
            </a:p>
          </p:txBody>
        </p:sp>
        <p:sp>
          <p:nvSpPr>
            <p:cNvPr id="41" name="사각형: 둥근 모서리 54">
              <a:extLst>
                <a:ext uri="{FF2B5EF4-FFF2-40B4-BE49-F238E27FC236}">
                  <a16:creationId xmlns:a16="http://schemas.microsoft.com/office/drawing/2014/main" id="{8DA3BF9A-7A4E-4948-B943-9D756FF78E1B}"/>
                </a:ext>
              </a:extLst>
            </p:cNvPr>
            <p:cNvSpPr/>
            <p:nvPr/>
          </p:nvSpPr>
          <p:spPr>
            <a:xfrm>
              <a:off x="430850" y="4604336"/>
              <a:ext cx="1104237" cy="44690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ysClr val="windowText" lastClr="000000"/>
                  </a:solidFill>
                </a:rPr>
                <a:t>Optical Cameras</a:t>
              </a:r>
              <a:endParaRPr lang="ko-KR" altLang="en-US" sz="12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2" name="사각형: 둥근 모서리 55">
              <a:extLst>
                <a:ext uri="{FF2B5EF4-FFF2-40B4-BE49-F238E27FC236}">
                  <a16:creationId xmlns:a16="http://schemas.microsoft.com/office/drawing/2014/main" id="{00D7A519-9F07-6F41-9524-117F29F2ECAC}"/>
                </a:ext>
              </a:extLst>
            </p:cNvPr>
            <p:cNvSpPr/>
            <p:nvPr/>
          </p:nvSpPr>
          <p:spPr>
            <a:xfrm>
              <a:off x="1676305" y="4604336"/>
              <a:ext cx="1064227" cy="44690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ysClr val="windowText" lastClr="000000"/>
                  </a:solidFill>
                </a:rPr>
                <a:t>Gloves</a:t>
              </a:r>
              <a:endParaRPr lang="ko-KR" altLang="en-US" sz="12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4" name="사각형: 둥근 모서리 56">
              <a:extLst>
                <a:ext uri="{FF2B5EF4-FFF2-40B4-BE49-F238E27FC236}">
                  <a16:creationId xmlns:a16="http://schemas.microsoft.com/office/drawing/2014/main" id="{C749B310-77E7-9B4B-9B83-4C0FB62E7EEC}"/>
                </a:ext>
              </a:extLst>
            </p:cNvPr>
            <p:cNvSpPr/>
            <p:nvPr/>
          </p:nvSpPr>
          <p:spPr>
            <a:xfrm>
              <a:off x="2876142" y="4610687"/>
              <a:ext cx="1064227" cy="44690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ysClr val="windowText" lastClr="000000"/>
                  </a:solidFill>
                </a:rPr>
                <a:t>Treadmill</a:t>
              </a:r>
              <a:endParaRPr lang="ko-KR" altLang="en-US" sz="12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D51CAC1-382C-7F4B-9504-42AC1E473B82}"/>
                </a:ext>
              </a:extLst>
            </p:cNvPr>
            <p:cNvSpPr txBox="1"/>
            <p:nvPr/>
          </p:nvSpPr>
          <p:spPr>
            <a:xfrm>
              <a:off x="367780" y="4308407"/>
              <a:ext cx="7986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/>
                <a:t>Sensors</a:t>
              </a:r>
              <a:endParaRPr lang="ko-KR" altLang="en-US" sz="1200" dirty="0"/>
            </a:p>
          </p:txBody>
        </p:sp>
        <p:sp>
          <p:nvSpPr>
            <p:cNvPr id="70" name="사각형: 둥근 모서리 56">
              <a:extLst>
                <a:ext uri="{FF2B5EF4-FFF2-40B4-BE49-F238E27FC236}">
                  <a16:creationId xmlns:a16="http://schemas.microsoft.com/office/drawing/2014/main" id="{C749B310-77E7-9B4B-9B83-4C0FB62E7EEC}"/>
                </a:ext>
              </a:extLst>
            </p:cNvPr>
            <p:cNvSpPr/>
            <p:nvPr/>
          </p:nvSpPr>
          <p:spPr>
            <a:xfrm>
              <a:off x="4067625" y="4619290"/>
              <a:ext cx="1064227" cy="44690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err="1">
                  <a:solidFill>
                    <a:sysClr val="windowText" lastClr="000000"/>
                  </a:solidFill>
                </a:rPr>
                <a:t>etc</a:t>
              </a:r>
              <a:r>
                <a:rPr lang="en-US" altLang="ko-KR" sz="1200" dirty="0">
                  <a:solidFill>
                    <a:sysClr val="windowText" lastClr="000000"/>
                  </a:solidFill>
                </a:rPr>
                <a:t>…</a:t>
              </a:r>
              <a:endParaRPr lang="ko-KR" altLang="en-US" sz="120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53" name="그룹 52"/>
          <p:cNvGrpSpPr/>
          <p:nvPr/>
        </p:nvGrpSpPr>
        <p:grpSpPr>
          <a:xfrm>
            <a:off x="530381" y="3660279"/>
            <a:ext cx="4987829" cy="911721"/>
            <a:chOff x="354136" y="4308407"/>
            <a:chExt cx="4987829" cy="911721"/>
          </a:xfrm>
        </p:grpSpPr>
        <p:sp>
          <p:nvSpPr>
            <p:cNvPr id="57" name="모서리가 둥근 직사각형 56">
              <a:extLst>
                <a:ext uri="{FF2B5EF4-FFF2-40B4-BE49-F238E27FC236}">
                  <a16:creationId xmlns:a16="http://schemas.microsoft.com/office/drawing/2014/main" id="{734B4487-FAF7-E940-A7B6-713577C6F8C6}"/>
                </a:ext>
              </a:extLst>
            </p:cNvPr>
            <p:cNvSpPr/>
            <p:nvPr/>
          </p:nvSpPr>
          <p:spPr>
            <a:xfrm>
              <a:off x="354136" y="4344855"/>
              <a:ext cx="4987829" cy="875273"/>
            </a:xfrm>
            <a:prstGeom prst="roundRect">
              <a:avLst/>
            </a:prstGeom>
            <a:solidFill>
              <a:srgbClr val="FDC82F"/>
            </a:solidFill>
            <a:ln w="19050">
              <a:solidFill>
                <a:srgbClr val="FF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x-none" altLang="en-US"/>
            </a:p>
          </p:txBody>
        </p:sp>
        <p:sp>
          <p:nvSpPr>
            <p:cNvPr id="59" name="사각형: 둥근 모서리 54">
              <a:extLst>
                <a:ext uri="{FF2B5EF4-FFF2-40B4-BE49-F238E27FC236}">
                  <a16:creationId xmlns:a16="http://schemas.microsoft.com/office/drawing/2014/main" id="{8DA3BF9A-7A4E-4948-B943-9D756FF78E1B}"/>
                </a:ext>
              </a:extLst>
            </p:cNvPr>
            <p:cNvSpPr/>
            <p:nvPr/>
          </p:nvSpPr>
          <p:spPr>
            <a:xfrm>
              <a:off x="430850" y="4604336"/>
              <a:ext cx="1104237" cy="44690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0" i="0" dirty="0">
                  <a:solidFill>
                    <a:srgbClr val="000000"/>
                  </a:solidFill>
                  <a:effectLst/>
                  <a:latin typeface="-apple-system"/>
                </a:rPr>
                <a:t>wind machine</a:t>
              </a:r>
              <a:endParaRPr lang="en-US" altLang="ko-KR" sz="1200" b="1" i="0" dirty="0">
                <a:solidFill>
                  <a:srgbClr val="000000"/>
                </a:solidFill>
                <a:effectLst/>
                <a:latin typeface="-apple-system"/>
              </a:endParaRPr>
            </a:p>
          </p:txBody>
        </p:sp>
        <p:sp>
          <p:nvSpPr>
            <p:cNvPr id="60" name="사각형: 둥근 모서리 55">
              <a:extLst>
                <a:ext uri="{FF2B5EF4-FFF2-40B4-BE49-F238E27FC236}">
                  <a16:creationId xmlns:a16="http://schemas.microsoft.com/office/drawing/2014/main" id="{00D7A519-9F07-6F41-9524-117F29F2ECAC}"/>
                </a:ext>
              </a:extLst>
            </p:cNvPr>
            <p:cNvSpPr/>
            <p:nvPr/>
          </p:nvSpPr>
          <p:spPr>
            <a:xfrm>
              <a:off x="1676305" y="4604336"/>
              <a:ext cx="1064227" cy="44690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ysClr val="windowText" lastClr="000000"/>
                  </a:solidFill>
                </a:rPr>
                <a:t>Scent generator</a:t>
              </a:r>
              <a:endParaRPr lang="ko-KR" altLang="en-US" sz="12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1" name="사각형: 둥근 모서리 56">
              <a:extLst>
                <a:ext uri="{FF2B5EF4-FFF2-40B4-BE49-F238E27FC236}">
                  <a16:creationId xmlns:a16="http://schemas.microsoft.com/office/drawing/2014/main" id="{C749B310-77E7-9B4B-9B83-4C0FB62E7EEC}"/>
                </a:ext>
              </a:extLst>
            </p:cNvPr>
            <p:cNvSpPr/>
            <p:nvPr/>
          </p:nvSpPr>
          <p:spPr>
            <a:xfrm>
              <a:off x="2876142" y="4610687"/>
              <a:ext cx="1064227" cy="44690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0" i="0" dirty="0">
                  <a:solidFill>
                    <a:srgbClr val="000000"/>
                  </a:solidFill>
                  <a:effectLst/>
                  <a:latin typeface="새굴림" panose="02030600000101010101" pitchFamily="18" charset="-127"/>
                  <a:ea typeface="새굴림" panose="02030600000101010101" pitchFamily="18" charset="-127"/>
                </a:rPr>
                <a:t> </a:t>
              </a:r>
              <a:r>
                <a:rPr lang="en-US" altLang="ko-KR" sz="1200" b="1" i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새굴림" panose="02030600000101010101" pitchFamily="18" charset="-127"/>
                  <a:ea typeface="새굴림" panose="02030600000101010101" pitchFamily="18" charset="-127"/>
                </a:rPr>
                <a:t>fan heater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D51CAC1-382C-7F4B-9504-42AC1E473B82}"/>
                </a:ext>
              </a:extLst>
            </p:cNvPr>
            <p:cNvSpPr txBox="1"/>
            <p:nvPr/>
          </p:nvSpPr>
          <p:spPr>
            <a:xfrm>
              <a:off x="367780" y="4308407"/>
              <a:ext cx="9220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/>
                <a:t>Actuators</a:t>
              </a:r>
              <a:endParaRPr lang="ko-KR" altLang="en-US" sz="1200" dirty="0"/>
            </a:p>
          </p:txBody>
        </p:sp>
        <p:sp>
          <p:nvSpPr>
            <p:cNvPr id="65" name="사각형: 둥근 모서리 56">
              <a:extLst>
                <a:ext uri="{FF2B5EF4-FFF2-40B4-BE49-F238E27FC236}">
                  <a16:creationId xmlns:a16="http://schemas.microsoft.com/office/drawing/2014/main" id="{C749B310-77E7-9B4B-9B83-4C0FB62E7EEC}"/>
                </a:ext>
              </a:extLst>
            </p:cNvPr>
            <p:cNvSpPr/>
            <p:nvPr/>
          </p:nvSpPr>
          <p:spPr>
            <a:xfrm>
              <a:off x="4067625" y="4619290"/>
              <a:ext cx="1064227" cy="44690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err="1">
                  <a:solidFill>
                    <a:sysClr val="windowText" lastClr="000000"/>
                  </a:solidFill>
                </a:rPr>
                <a:t>etc</a:t>
              </a:r>
              <a:r>
                <a:rPr lang="en-US" altLang="ko-KR" sz="1200" dirty="0">
                  <a:solidFill>
                    <a:sysClr val="windowText" lastClr="000000"/>
                  </a:solidFill>
                </a:rPr>
                <a:t>…</a:t>
              </a:r>
              <a:endParaRPr lang="ko-KR" altLang="en-US" sz="12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74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37" idx="3"/>
            <a:endCxn id="84" idx="1"/>
          </p:cNvCxnSpPr>
          <p:nvPr/>
        </p:nvCxnSpPr>
        <p:spPr>
          <a:xfrm flipV="1">
            <a:off x="5504566" y="2163928"/>
            <a:ext cx="909280" cy="45340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45" idx="1"/>
            <a:endCxn id="57" idx="3"/>
          </p:cNvCxnSpPr>
          <p:nvPr/>
        </p:nvCxnSpPr>
        <p:spPr>
          <a:xfrm rot="10800000" flipV="1">
            <a:off x="5518211" y="4134362"/>
            <a:ext cx="1364383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그룹 78"/>
          <p:cNvGrpSpPr/>
          <p:nvPr/>
        </p:nvGrpSpPr>
        <p:grpSpPr>
          <a:xfrm>
            <a:off x="6596821" y="2358463"/>
            <a:ext cx="1602203" cy="517855"/>
            <a:chOff x="6692367" y="3380067"/>
            <a:chExt cx="1796061" cy="517855"/>
          </a:xfrm>
        </p:grpSpPr>
        <p:sp>
          <p:nvSpPr>
            <p:cNvPr id="80" name="모서리가 둥근 직사각형 79"/>
            <p:cNvSpPr/>
            <p:nvPr/>
          </p:nvSpPr>
          <p:spPr>
            <a:xfrm>
              <a:off x="6692367" y="3380067"/>
              <a:ext cx="1796061" cy="517855"/>
            </a:xfrm>
            <a:prstGeom prst="roundRect">
              <a:avLst>
                <a:gd name="adj" fmla="val 9467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모서리가 둥근 직사각형 80"/>
            <p:cNvSpPr/>
            <p:nvPr/>
          </p:nvSpPr>
          <p:spPr>
            <a:xfrm>
              <a:off x="6806876" y="3455093"/>
              <a:ext cx="1509614" cy="28950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Disaster  VR Contents</a:t>
              </a:r>
              <a:endParaRPr lang="ko-KR" altLang="en-US" sz="1000" dirty="0"/>
            </a:p>
          </p:txBody>
        </p:sp>
      </p:grpSp>
      <p:grpSp>
        <p:nvGrpSpPr>
          <p:cNvPr id="82" name="그룹 81"/>
          <p:cNvGrpSpPr/>
          <p:nvPr/>
        </p:nvGrpSpPr>
        <p:grpSpPr>
          <a:xfrm>
            <a:off x="6413846" y="1905000"/>
            <a:ext cx="1603980" cy="517855"/>
            <a:chOff x="6692367" y="3380067"/>
            <a:chExt cx="1796061" cy="517855"/>
          </a:xfrm>
        </p:grpSpPr>
        <p:sp>
          <p:nvSpPr>
            <p:cNvPr id="84" name="모서리가 둥근 직사각형 83"/>
            <p:cNvSpPr/>
            <p:nvPr/>
          </p:nvSpPr>
          <p:spPr>
            <a:xfrm>
              <a:off x="6692367" y="3380067"/>
              <a:ext cx="1796061" cy="517855"/>
            </a:xfrm>
            <a:prstGeom prst="roundRect">
              <a:avLst>
                <a:gd name="adj" fmla="val 9467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모서리가 둥근 직사각형 87"/>
            <p:cNvSpPr/>
            <p:nvPr/>
          </p:nvSpPr>
          <p:spPr>
            <a:xfrm>
              <a:off x="6806876" y="3455093"/>
              <a:ext cx="1509614" cy="28950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Disaster  VR Contents</a:t>
              </a:r>
              <a:endParaRPr lang="ko-KR" altLang="en-US" sz="1000" dirty="0"/>
            </a:p>
          </p:txBody>
        </p:sp>
      </p:grpSp>
      <p:cxnSp>
        <p:nvCxnSpPr>
          <p:cNvPr id="89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37" idx="3"/>
            <a:endCxn id="80" idx="1"/>
          </p:cNvCxnSpPr>
          <p:nvPr/>
        </p:nvCxnSpPr>
        <p:spPr>
          <a:xfrm>
            <a:off x="5504566" y="2617330"/>
            <a:ext cx="1092255" cy="6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37" idx="3"/>
            <a:endCxn id="103" idx="1"/>
          </p:cNvCxnSpPr>
          <p:nvPr/>
        </p:nvCxnSpPr>
        <p:spPr>
          <a:xfrm>
            <a:off x="5504566" y="2617330"/>
            <a:ext cx="1310867" cy="46099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7A3AD64C-C9F8-8B48-AE77-154816AAAA30}"/>
              </a:ext>
            </a:extLst>
          </p:cNvPr>
          <p:cNvSpPr txBox="1"/>
          <p:nvPr/>
        </p:nvSpPr>
        <p:spPr>
          <a:xfrm>
            <a:off x="4849427" y="1894849"/>
            <a:ext cx="19009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sensed data</a:t>
            </a:r>
          </a:p>
        </p:txBody>
      </p:sp>
      <p:cxnSp>
        <p:nvCxnSpPr>
          <p:cNvPr id="102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84" idx="3"/>
            <a:endCxn id="45" idx="3"/>
          </p:cNvCxnSpPr>
          <p:nvPr/>
        </p:nvCxnSpPr>
        <p:spPr>
          <a:xfrm>
            <a:off x="8017826" y="2163928"/>
            <a:ext cx="312567" cy="1970435"/>
          </a:xfrm>
          <a:prstGeom prst="bentConnector3">
            <a:avLst>
              <a:gd name="adj1" fmla="val 194468"/>
            </a:avLst>
          </a:prstGeom>
          <a:ln w="28575">
            <a:solidFill>
              <a:schemeClr val="accent4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연결선: 꺾임 85">
            <a:extLst>
              <a:ext uri="{FF2B5EF4-FFF2-40B4-BE49-F238E27FC236}">
                <a16:creationId xmlns:a16="http://schemas.microsoft.com/office/drawing/2014/main" id="{96681557-683B-004E-A0C9-75C399CD47CC}"/>
              </a:ext>
            </a:extLst>
          </p:cNvPr>
          <p:cNvCxnSpPr>
            <a:cxnSpLocks/>
            <a:stCxn id="80" idx="3"/>
            <a:endCxn id="45" idx="3"/>
          </p:cNvCxnSpPr>
          <p:nvPr/>
        </p:nvCxnSpPr>
        <p:spPr>
          <a:xfrm>
            <a:off x="8199024" y="2617391"/>
            <a:ext cx="131369" cy="1516972"/>
          </a:xfrm>
          <a:prstGeom prst="bentConnector3">
            <a:avLst>
              <a:gd name="adj1" fmla="val 324768"/>
            </a:avLst>
          </a:prstGeom>
          <a:ln w="28575">
            <a:solidFill>
              <a:schemeClr val="accent4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DF28DD3F-7C94-9846-9827-99A7310AC00F}"/>
              </a:ext>
            </a:extLst>
          </p:cNvPr>
          <p:cNvSpPr txBox="1"/>
          <p:nvPr/>
        </p:nvSpPr>
        <p:spPr>
          <a:xfrm>
            <a:off x="7215836" y="3419286"/>
            <a:ext cx="1786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/>
              <a:t>Contents Event </a:t>
            </a:r>
            <a:r>
              <a:rPr lang="en-US" altLang="ko-KR" sz="1200" dirty="0"/>
              <a:t>Data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8403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Explanation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8728" y="990600"/>
            <a:ext cx="82642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sensor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is a device that digitize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pose or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position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of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 material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real</a:t>
            </a:r>
            <a:r>
              <a:rPr lang="en-US" altLang="ko-KR" dirty="0">
                <a:solidFill>
                  <a:srgbClr val="202124"/>
                </a:solidFill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world</a:t>
            </a:r>
            <a:r>
              <a:rPr lang="en-US" altLang="ko-KR" dirty="0">
                <a:solidFill>
                  <a:srgbClr val="202124"/>
                </a:solidFill>
                <a:latin typeface="Arial Unicode MS"/>
                <a:ea typeface="inherit"/>
              </a:rPr>
              <a:t> and generate data from it.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ko-KR" dirty="0"/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Actuator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refers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device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that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has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corresponding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action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state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when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numerical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value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input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ko-K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Sensed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Data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transmits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data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collected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from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each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sensor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based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standard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defined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Part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1.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ko-KR" dirty="0"/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Command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Data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data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transmitted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from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actuator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, and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data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transmitted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based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standard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defined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Part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2.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ko-KR" dirty="0"/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Disaster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VR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embodies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disaster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situation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, and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can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processed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based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data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received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from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multiple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sensors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ko-KR" dirty="0"/>
          </a:p>
          <a:p>
            <a:pPr marL="342900" indent="-342900"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Event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Data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requests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feedback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provided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experiencer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, and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it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dependent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ko-KR" dirty="0"/>
          </a:p>
          <a:p>
            <a:pPr marL="342900" indent="-342900"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Disaster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Analyzer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plays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role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of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delivering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Event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Data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received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from</a:t>
            </a:r>
            <a:r>
              <a:rPr lang="en-US" altLang="ko-KR" dirty="0">
                <a:solidFill>
                  <a:srgbClr val="202124"/>
                </a:solidFill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Disaster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VR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relevant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Actuator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driv</a:t>
            </a:r>
            <a:r>
              <a:rPr kumimoji="0" lang="en-US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Requirement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2888-21-0072-00-0004-SLarge Space VR Disaster Response Training System Architecture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45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real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space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for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Disaster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composition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requires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minimum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of 5X7m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space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altLang="ko-KR" dirty="0"/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should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able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to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track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(6DoF)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head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and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hands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of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at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least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person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and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one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more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objects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required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content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altLang="ko-KR" dirty="0"/>
          </a:p>
          <a:p>
            <a:pPr marL="342900" indent="-342900">
              <a:buFontTx/>
              <a:buAutoNum type="arabicPeriod"/>
            </a:pP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space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where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experiencer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can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move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should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be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matched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1:1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in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the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virtual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 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space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Arial Unicode MS"/>
                <a:ea typeface="inherit"/>
              </a:rPr>
              <a:t>.</a:t>
            </a:r>
            <a:r>
              <a:rPr kumimoji="0" lang="ko-KR" altLang="ko-KR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altLang="ko-KR" dirty="0"/>
          </a:p>
          <a:p>
            <a:pPr marL="800100" lvl="1" indent="-342900">
              <a:buAutoNum type="arabicPeriod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0881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8010</TotalTime>
  <Words>532</Words>
  <Application>Microsoft Office PowerPoint</Application>
  <PresentationFormat>화면 슬라이드 쇼(4:3)</PresentationFormat>
  <Paragraphs>68</Paragraphs>
  <Slides>7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14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24" baseType="lpstr">
      <vt:lpstr>-apple-system</vt:lpstr>
      <vt:lpstr>Arial Unicode MS</vt:lpstr>
      <vt:lpstr>Geneva</vt:lpstr>
      <vt:lpstr>inherit</vt:lpstr>
      <vt:lpstr>ＭＳ Ｐゴシック</vt:lpstr>
      <vt:lpstr>游ゴシック</vt:lpstr>
      <vt:lpstr>굴림</vt:lpstr>
      <vt:lpstr>맑은 고딕</vt:lpstr>
      <vt:lpstr>새굴림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PowerPoint 프레젠테이션</vt:lpstr>
      <vt:lpstr>Explanation</vt:lpstr>
      <vt:lpstr>Requirement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DongDuk</cp:lastModifiedBy>
  <cp:revision>339</cp:revision>
  <cp:lastPrinted>2021-10-12T05:58:29Z</cp:lastPrinted>
  <dcterms:created xsi:type="dcterms:W3CDTF">2014-10-13T13:02:20Z</dcterms:created>
  <dcterms:modified xsi:type="dcterms:W3CDTF">2021-10-13T14:15:46Z</dcterms:modified>
</cp:coreProperties>
</file>