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26" r:id="rId3"/>
    <p:sldMasterId id="2147483912" r:id="rId4"/>
  </p:sldMasterIdLst>
  <p:notesMasterIdLst>
    <p:notesMasterId r:id="rId57"/>
  </p:notesMasterIdLst>
  <p:handoutMasterIdLst>
    <p:handoutMasterId r:id="rId58"/>
  </p:handoutMasterIdLst>
  <p:sldIdLst>
    <p:sldId id="325" r:id="rId5"/>
    <p:sldId id="365" r:id="rId6"/>
    <p:sldId id="366" r:id="rId7"/>
    <p:sldId id="461" r:id="rId8"/>
    <p:sldId id="395" r:id="rId9"/>
    <p:sldId id="462" r:id="rId10"/>
    <p:sldId id="414" r:id="rId11"/>
    <p:sldId id="463" r:id="rId12"/>
    <p:sldId id="507" r:id="rId13"/>
    <p:sldId id="508" r:id="rId14"/>
    <p:sldId id="509" r:id="rId15"/>
    <p:sldId id="510" r:id="rId16"/>
    <p:sldId id="511" r:id="rId17"/>
    <p:sldId id="512" r:id="rId18"/>
    <p:sldId id="513" r:id="rId19"/>
    <p:sldId id="514" r:id="rId20"/>
    <p:sldId id="515" r:id="rId21"/>
    <p:sldId id="516" r:id="rId22"/>
    <p:sldId id="518" r:id="rId23"/>
    <p:sldId id="519" r:id="rId24"/>
    <p:sldId id="520" r:id="rId25"/>
    <p:sldId id="521" r:id="rId26"/>
    <p:sldId id="522" r:id="rId27"/>
    <p:sldId id="523" r:id="rId28"/>
    <p:sldId id="524" r:id="rId29"/>
    <p:sldId id="525" r:id="rId30"/>
    <p:sldId id="526" r:id="rId31"/>
    <p:sldId id="527" r:id="rId32"/>
    <p:sldId id="529" r:id="rId33"/>
    <p:sldId id="531" r:id="rId34"/>
    <p:sldId id="530" r:id="rId35"/>
    <p:sldId id="528" r:id="rId36"/>
    <p:sldId id="532" r:id="rId37"/>
    <p:sldId id="533" r:id="rId38"/>
    <p:sldId id="534" r:id="rId39"/>
    <p:sldId id="535" r:id="rId40"/>
    <p:sldId id="536" r:id="rId41"/>
    <p:sldId id="538" r:id="rId42"/>
    <p:sldId id="539" r:id="rId43"/>
    <p:sldId id="537" r:id="rId44"/>
    <p:sldId id="466" r:id="rId45"/>
    <p:sldId id="352" r:id="rId46"/>
    <p:sldId id="505" r:id="rId47"/>
    <p:sldId id="503" r:id="rId48"/>
    <p:sldId id="502" r:id="rId49"/>
    <p:sldId id="506" r:id="rId50"/>
    <p:sldId id="460" r:id="rId51"/>
    <p:sldId id="399" r:id="rId52"/>
    <p:sldId id="489" r:id="rId53"/>
    <p:sldId id="490" r:id="rId54"/>
    <p:sldId id="422" r:id="rId55"/>
    <p:sldId id="356" r:id="rId56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3333CC"/>
    <a:srgbClr val="FFFFFF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5" autoAdjust="0"/>
    <p:restoredTop sz="94660"/>
  </p:normalViewPr>
  <p:slideViewPr>
    <p:cSldViewPr>
      <p:cViewPr varScale="1">
        <p:scale>
          <a:sx n="131" d="100"/>
          <a:sy n="131" d="100"/>
        </p:scale>
        <p:origin x="39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1.pn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2888-21-0052-00-0000-Session #7 WG Closing 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462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2888-21-0052-00-0000-Session #7 WG Closing Plenary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826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849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139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303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2888-21-0052-00-0000-Session #7 WG Closing Plenary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4905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2888-21-0052-00-0000-Session #7 WG Closing Plenary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7380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0475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7267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0884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6296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04195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2888-21-0052-00-0000-Session #7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2888-21-0052-00-0000-Session #7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2888-21-0052-00-0000-Session #7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2888-21-0052-00-0000-Session #7 WG Closing 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2888-21-0052-00-0000-Session #7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2888-21-0052-00-0000-Session #7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2888-21-0052-00-0000-Session #7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2888-21-0052-00-0000-Session #7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BE3F38D-9AA0-42D1-A3DB-CC5CB0FF6AB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7581"/>
            <a:ext cx="573881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96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2888-21-0052-00-0000-Session #7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s02web.zoom.us/j/87057518836?pwd=cm9EZzRTQXh4RXFCZmNMTHRrZzlzdz09" TargetMode="External"/><Relationship Id="rId1" Type="http://schemas.openxmlformats.org/officeDocument/2006/relationships/slideLayout" Target="../slideLayouts/slideLayout30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-sa.imeetcentral.com/2888-wg/" TargetMode="External"/><Relationship Id="rId2" Type="http://schemas.openxmlformats.org/officeDocument/2006/relationships/hyperlink" Target="https://mentor.ieee.org/2888/documents" TargetMode="External"/><Relationship Id="rId1" Type="http://schemas.openxmlformats.org/officeDocument/2006/relationships/slideLayout" Target="../slideLayouts/slideLayout30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2888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#7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</a:t>
            </a:r>
            <a:r>
              <a:rPr lang="en-US" altLang="ko-KR" dirty="0"/>
              <a:t>Sangkwon</a:t>
            </a:r>
            <a:r>
              <a:rPr lang="ko-KR" altLang="en-US" dirty="0"/>
              <a:t> </a:t>
            </a:r>
            <a:r>
              <a:rPr lang="en-US" altLang="ko-KR" dirty="0"/>
              <a:t>Peter Jeong</a:t>
            </a:r>
            <a:r>
              <a:rPr lang="en-US" dirty="0"/>
              <a:t>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21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-Format of Deep Learning Network Training Dataset and Contents Streaming for Hologram Generation and Printing’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137736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38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-Trackers for a Large Space’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333086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39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-Input Devices for a Large Space VR Application’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233313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22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-02-000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Root and common class for actuator interface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626347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23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-02-000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Data formats for sight related actuator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8514350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24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-02-000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Data formats for olfactory related actuator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529933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25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-02-000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Data formats for haptic related actuator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720491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26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-02-000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Data formats for environmental changing related actuator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6665143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27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-02-000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Base data of actuator capability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203533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43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-01-000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Proposal for Defining the Requirements of Digital Synchronization Framework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227264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1430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42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-01-000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Proposal for Complex Digital Objects of the Digital Twin Framework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155066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44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-01-000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Proposal for behavior of the digital entity associated with physical entity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2709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-02-000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Sight related actuator capabilities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70045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29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-02-000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Olfactory related actuator capabilities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1228124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-02-000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Haptic related actuator capabilities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0621601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31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-02-000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Environmental change related actuator capabilities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8932661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35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-01-000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4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Large Space VR Disaster Response Training System Architecture for IEEE P2888.4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9689342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36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-01-000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4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Large Space VR Disaster Response Training System Framework for IEEE P2888.4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9645963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37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-01-000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4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Large Space VR Disaster Response Training System Use case for IEEE P2888.4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3333058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28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78629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‘IEEE STD-2888.3_D0.1’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827151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057126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2888 Session #7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2021-07-01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Yoon,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+82 10 5177 3768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" name="제목 6">
            <a:extLst>
              <a:ext uri="{FF2B5EF4-FFF2-40B4-BE49-F238E27FC236}">
                <a16:creationId xmlns:a16="http://schemas.microsoft.com/office/drawing/2014/main" id="{B78B3431-B702-46A8-A7BB-7AEBF6FFA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sz="1800" dirty="0">
                <a:solidFill>
                  <a:srgbClr val="44546A"/>
                </a:solidFill>
              </a:rPr>
              <a:t>IEEE 2888</a:t>
            </a:r>
            <a:br>
              <a:rPr lang="en-GB" altLang="ko-KR" sz="1800" dirty="0">
                <a:solidFill>
                  <a:srgbClr val="44546A"/>
                </a:solidFill>
              </a:rPr>
            </a:br>
            <a:r>
              <a:rPr lang="en-US" altLang="ko-KR" sz="1800" dirty="0">
                <a:solidFill>
                  <a:srgbClr val="44546A"/>
                </a:solidFill>
              </a:rPr>
              <a:t>Interfacing Cyber and Physical World Working Group</a:t>
            </a:r>
            <a:br>
              <a:rPr lang="en-US" altLang="ko-KR" sz="1800" dirty="0">
                <a:solidFill>
                  <a:srgbClr val="44546A"/>
                </a:solidFill>
              </a:rPr>
            </a:br>
            <a:r>
              <a:rPr lang="en-US" altLang="ko-KR" sz="1800" dirty="0" err="1">
                <a:solidFill>
                  <a:srgbClr val="44546A"/>
                </a:solidFill>
              </a:rPr>
              <a:t>Kyoungro</a:t>
            </a:r>
            <a:r>
              <a:rPr lang="en-US" altLang="ko-KR" sz="1800" dirty="0">
                <a:solidFill>
                  <a:srgbClr val="44546A"/>
                </a:solidFill>
              </a:rPr>
              <a:t> Yoon, yoonk@konkuk.ac.kr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2888-21-0049-00-0003-Session 7 2888.3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6615865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30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2888-21-0041-01-0000-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Evaluation method of VR/AR/MR/XR Training System’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742685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31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78629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‘IEEE STD-2888.2_D0.1’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1648307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32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2888-21-0045-01-0002-Session 7 2888.2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5839059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33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2888-21-0051-00-0001-2888.1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1095185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34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2888-21-0040-00-0004-Definitions for IEEE 2888.4’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0344366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35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2888-21-0048-00-0004-Session #7 2888.4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280076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36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78629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2888-21-0034-02-0000-Session #7 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7985843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2888-21-0053-00-0000-</a:t>
            </a:r>
            <a:r>
              <a:rPr lang="fr-FR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Liaison Request Letter to JTC1 SC29 WG7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5478812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38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2888-21-0054-01-0000-Proposal of New PAR for Evaluation Method of VR Training System’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104270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7" name="Text Box 47">
            <a:extLst>
              <a:ext uri="{FF2B5EF4-FFF2-40B4-BE49-F238E27FC236}">
                <a16:creationId xmlns:a16="http://schemas.microsoft.com/office/drawing/2014/main" id="{DBD3B2DC-0FB8-45F8-B3C7-85665B295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334000"/>
            <a:ext cx="87534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Grand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Sumorum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Hotel Conference Room B+C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  <a:hlinkClick r:id="rId2"/>
              </a:rPr>
              <a:t>https://us02web.zoom.us/j/87057518836?pwd=cm9EZzRTQXh4RXFCZmNMTHRrZzlzdz09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C02D34E2-1EF3-4691-8E91-C9AB830523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592797"/>
              </p:ext>
            </p:extLst>
          </p:nvPr>
        </p:nvGraphicFramePr>
        <p:xfrm>
          <a:off x="345281" y="942892"/>
          <a:ext cx="8382000" cy="4260116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(June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28, 2021)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June. 29,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June. 30,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July. 01,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July. 02,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978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TGs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Joint TG</a:t>
                      </a:r>
                    </a:p>
                    <a:p>
                      <a:pPr algn="ctr"/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(TG.1, 2 &amp; 3)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8874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2888-21-0052-00-0000-Session #7 WG Closing 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3780259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609599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Others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40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82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1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revised data formats of sensors and trackers for large space VR applications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relative coordination among units, sensors, and a room</a:t>
            </a: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41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2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revised data format of actuators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Commands related to heating actuator and cooling actuator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revised data format of actuator capabilities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Locater(Location Type) in </a:t>
            </a:r>
            <a:r>
              <a:rPr lang="en-US" altLang="ko-K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actuatorCapabilityBaseData</a:t>
            </a:r>
            <a:endParaRPr lang="en-US" altLang="ko-K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data format of new type actuators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Tactile Device, Step motor and etc.</a:t>
            </a: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9486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3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and define the terms &amp; definitions of P2888.3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basic development methodology of syntaxes and semantics of P2888.3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interconnection between P2888.1, P2888.2 and P2888.3 </a:t>
            </a:r>
            <a:endParaRPr lang="en-US" altLang="ko-K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43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19532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4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terms &amp; definitions of P2888.4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table of content for P2888.4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structure of P2888.4 standard document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2 meeting slots to keep the next meeting running smoothly.</a:t>
            </a:r>
            <a:endParaRPr lang="en-US" altLang="ko-K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0453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 Session Time and Location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45</a:t>
            </a:fld>
            <a:endParaRPr lang="en-US">
              <a:latin typeface="Myriad Pro" charset="0"/>
            </a:endParaRPr>
          </a:p>
        </p:txBody>
      </p:sp>
      <p:sp>
        <p:nvSpPr>
          <p:cNvPr id="3" name="Text Box 47">
            <a:extLst>
              <a:ext uri="{FF2B5EF4-FFF2-40B4-BE49-F238E27FC236}">
                <a16:creationId xmlns:a16="http://schemas.microsoft.com/office/drawing/2014/main" id="{FA2B91E1-B63D-4A78-9051-B544F4975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334000"/>
            <a:ext cx="87534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Venue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Default:</a:t>
            </a:r>
            <a:endParaRPr lang="es-ES" altLang="ko-KR" sz="1400" b="1" kern="0" dirty="0">
              <a:latin typeface="Times New Roman"/>
            </a:endParaRP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s-ES" sz="1400" b="1" kern="0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>Registration fee: USD 500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31DD82D8-9B65-4937-B793-647732C18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431799"/>
              </p:ext>
            </p:extLst>
          </p:nvPr>
        </p:nvGraphicFramePr>
        <p:xfrm>
          <a:off x="154783" y="785336"/>
          <a:ext cx="8834434" cy="4548666"/>
        </p:xfrm>
        <a:graphic>
          <a:graphicData uri="http://schemas.openxmlformats.org/drawingml/2006/table">
            <a:tbl>
              <a:tblPr firstRow="1" firstCol="1" bandRow="1"/>
              <a:tblGrid>
                <a:gridCol w="490538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042987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042987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042987">
                  <a:extLst>
                    <a:ext uri="{9D8B030D-6E8A-4147-A177-3AD203B41FA5}">
                      <a16:colId xmlns:a16="http://schemas.microsoft.com/office/drawing/2014/main" val="4212669136"/>
                    </a:ext>
                  </a:extLst>
                </a:gridCol>
                <a:gridCol w="1042987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042987">
                  <a:extLst>
                    <a:ext uri="{9D8B030D-6E8A-4147-A177-3AD203B41FA5}">
                      <a16:colId xmlns:a16="http://schemas.microsoft.com/office/drawing/2014/main" val="4118546686"/>
                    </a:ext>
                  </a:extLst>
                </a:gridCol>
                <a:gridCol w="1042987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042987">
                  <a:extLst>
                    <a:ext uri="{9D8B030D-6E8A-4147-A177-3AD203B41FA5}">
                      <a16:colId xmlns:a16="http://schemas.microsoft.com/office/drawing/2014/main" val="1424587474"/>
                    </a:ext>
                  </a:extLst>
                </a:gridCol>
                <a:gridCol w="1042987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466441">
                <a:tc>
                  <a:txBody>
                    <a:bodyPr/>
                    <a:lstStyle/>
                    <a:p>
                      <a:endParaRPr lang="ko-KR" sz="10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05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Oct.</a:t>
                      </a: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18, 2021)</a:t>
                      </a:r>
                      <a:endParaRPr lang="ko-KR" sz="105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05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05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Oct. 19, 2021</a:t>
                      </a: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05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05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05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Oct. 20, 2021</a:t>
                      </a: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05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05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05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Oct. 21, 2021</a:t>
                      </a: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05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05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05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Oct. 22, 2021</a:t>
                      </a: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05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9743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05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</a:t>
                      </a:r>
                      <a:b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10:30a</a:t>
                      </a:r>
                      <a:endParaRPr lang="ko-KR" sz="105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05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05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Output Editing and Summary)</a:t>
                      </a:r>
                      <a:endParaRPr lang="ko-KR" altLang="ko-KR" sz="105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Output Editing and Summary)</a:t>
                      </a:r>
                      <a:endParaRPr lang="ko-KR" altLang="ko-KR" sz="105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2888 WG Meeting</a:t>
                      </a:r>
                      <a:endParaRPr lang="ko-KR" altLang="ko-KR" sz="105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9743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05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12:30</a:t>
                      </a:r>
                      <a:endParaRPr lang="ko-KR" sz="105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05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05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2888 WG Meeting</a:t>
                      </a:r>
                      <a:endParaRPr lang="ko-KR" altLang="ko-KR" sz="105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2144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05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3:00p</a:t>
                      </a:r>
                      <a:endParaRPr lang="ko-KR" sz="105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altLang="ko-KR" sz="105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altLang="ko-KR" sz="105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minutes</a:t>
                      </a:r>
                      <a:endParaRPr lang="ko-KR" altLang="ko-KR" sz="105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altLang="ko-KR" sz="105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05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05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Output Editing and Summary)</a:t>
                      </a:r>
                      <a:endParaRPr lang="ko-KR" altLang="ko-KR" sz="105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Output Editing and Summary)</a:t>
                      </a:r>
                      <a:endParaRPr lang="ko-KR" altLang="ko-KR" sz="105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05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9190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05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5:30p</a:t>
                      </a:r>
                      <a:endParaRPr lang="ko-KR" sz="105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2888 WG Meeting</a:t>
                      </a:r>
                      <a:endParaRPr lang="ko-KR" altLang="ko-KR" sz="105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05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05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05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05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8728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681EAB-DE01-45C6-A559-24CDBFA6D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 Plenary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6346133-7A6A-43D2-9040-78DA1411B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98922DB-9203-4CB4-8D15-C3AE31085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46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29EB9D6-088E-4780-866B-16DA25C0C841}"/>
              </a:ext>
            </a:extLst>
          </p:cNvPr>
          <p:cNvSpPr/>
          <p:nvPr/>
        </p:nvSpPr>
        <p:spPr>
          <a:xfrm>
            <a:off x="685800" y="1219200"/>
            <a:ext cx="7543800" cy="4191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b="1" kern="0" dirty="0">
                <a:latin typeface="Times New Roman"/>
              </a:rPr>
              <a:t>When: October 18- 22, 2021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b="1" kern="0" dirty="0">
                <a:latin typeface="Times New Roman"/>
              </a:rPr>
              <a:t>Issues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Election for Chairing Group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Review and Approve the New PARs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Review and improvement of IEEE 2888.1 Draft0.4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Development of IEEE 2888.2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Development of IEEE 2888.3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Development of IEEE 2888.4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Review input contributions</a:t>
            </a:r>
          </a:p>
        </p:txBody>
      </p:sp>
    </p:spTree>
    <p:extLst>
      <p:ext uri="{BB962C8B-B14F-4D97-AF65-F5344CB8AC3E}">
        <p14:creationId xmlns:p14="http://schemas.microsoft.com/office/powerpoint/2010/main" val="54220885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D95C54-EE0A-4E97-AC4C-188F62EC0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Meeting</a:t>
            </a:r>
            <a:r>
              <a:rPr lang="ko-KR" altLang="en-US" dirty="0"/>
              <a:t> </a:t>
            </a:r>
            <a:r>
              <a:rPr lang="en-US" altLang="ko-KR" dirty="0"/>
              <a:t>Location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22F2CFB-E67C-463E-B380-3F8C0C7C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3B87D1E-906D-4D17-BDD2-D28019A84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47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3D4F2C6-E9C2-45BF-9B8A-1D59BA636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19200"/>
            <a:ext cx="7924800" cy="30433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 b="1" kern="0">
                <a:latin typeface="Times New Roman"/>
              </a:defRPr>
            </a:lvl1pPr>
            <a:lvl2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 b="1" kern="0">
                <a:latin typeface="Times New Roman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Location: </a:t>
            </a:r>
            <a:r>
              <a:rPr lang="es-ES" altLang="ko-KR" sz="1800" b="1" kern="0" dirty="0">
                <a:latin typeface="Times New Roman"/>
              </a:rPr>
              <a:t>TTA, KR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/>
              <a:t>WG Documents: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https://mentor.ieee.org/2888/documents</a:t>
            </a:r>
            <a:endParaRPr lang="en-US" altLang="ko-KR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dirty="0"/>
              <a:t>WG Voting Member only: 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https://ieee-sa.imeetcentral.com/2888-wg/</a:t>
            </a:r>
            <a:endParaRPr lang="en-US" altLang="ko-KR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dirty="0"/>
              <a:t>Food and Beverages: (Face-to-Face only)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Morning break: 10:30am – 11:00am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Lunch Time: 12:30pm – 1:30pm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Afternoon break: 3:00pm – 3:30pm</a:t>
            </a:r>
          </a:p>
        </p:txBody>
      </p:sp>
    </p:spTree>
    <p:extLst>
      <p:ext uri="{BB962C8B-B14F-4D97-AF65-F5344CB8AC3E}">
        <p14:creationId xmlns:p14="http://schemas.microsoft.com/office/powerpoint/2010/main" val="75981092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5C87B-0313-4D04-AA96-D1B43396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E67014-8825-4332-89F2-7EE82C63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48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4B98CC8-A054-4831-819F-BCAEE5D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  <a:endParaRPr 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D5F1D53E-ADB0-4C91-964C-295C9B17BC16}"/>
              </a:ext>
            </a:extLst>
          </p:cNvPr>
          <p:cNvSpPr/>
          <p:nvPr/>
        </p:nvSpPr>
        <p:spPr>
          <a:xfrm>
            <a:off x="304800" y="2779467"/>
            <a:ext cx="8458200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October 18-22, TTA, Seoul, Korea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4DD776EF-C3D5-46CD-B2BA-1987BD05BB9A}"/>
              </a:ext>
            </a:extLst>
          </p:cNvPr>
          <p:cNvSpPr/>
          <p:nvPr/>
        </p:nvSpPr>
        <p:spPr>
          <a:xfrm>
            <a:off x="457200" y="840475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If the COVID-19 situation does not get better and the travel restrictions are lifted, the following meetings will be changed to on-line meeting only.</a:t>
            </a:r>
          </a:p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For those who have difficulties in traveling due to various reasons, on-line meeting support will be always provided.</a:t>
            </a:r>
          </a:p>
        </p:txBody>
      </p:sp>
    </p:spTree>
    <p:extLst>
      <p:ext uri="{BB962C8B-B14F-4D97-AF65-F5344CB8AC3E}">
        <p14:creationId xmlns:p14="http://schemas.microsoft.com/office/powerpoint/2010/main" val="4175581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609599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5C87B-0313-4D04-AA96-D1B43396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E67014-8825-4332-89F2-7EE82C63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49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4B98CC8-A054-4831-819F-BCAEE5D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  <a:endParaRPr 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A1B2D7F-FB49-41D8-AC9F-E3BE32E02304}"/>
              </a:ext>
            </a:extLst>
          </p:cNvPr>
          <p:cNvSpPr/>
          <p:nvPr/>
        </p:nvSpPr>
        <p:spPr>
          <a:xfrm>
            <a:off x="457200" y="838200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If the COVID-19 situation does not get better and the travel restrictions are lifted, the following meetings will be changed to on-line meeting only. </a:t>
            </a:r>
          </a:p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For those who have difficulties in traveling due to various reasons, on-line meeting support will be always provided.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123F86D-E576-4EA3-A7D7-4448610F658F}"/>
              </a:ext>
            </a:extLst>
          </p:cNvPr>
          <p:cNvSpPr/>
          <p:nvPr/>
        </p:nvSpPr>
        <p:spPr>
          <a:xfrm>
            <a:off x="304800" y="2772643"/>
            <a:ext cx="8458200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14 - 18, 1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Fusionopolis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Walk #04-07 South Tower, Solaris, (IEEE-SA Office), Singapore, Singapore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June 27 - July 1, IEEE-SA Office, 17th Floor, 3rd Park Ave. New York City, New York 10016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October 17-21, Gangnam 2nd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ToZ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meeting room,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Baekam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Bldg. 459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Gangnamdaero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Seocho-gu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, Seoul, Korea</a:t>
            </a:r>
          </a:p>
        </p:txBody>
      </p:sp>
    </p:spTree>
    <p:extLst>
      <p:ext uri="{BB962C8B-B14F-4D97-AF65-F5344CB8AC3E}">
        <p14:creationId xmlns:p14="http://schemas.microsoft.com/office/powerpoint/2010/main" val="300381432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50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582057"/>
              </p:ext>
            </p:extLst>
          </p:nvPr>
        </p:nvGraphicFramePr>
        <p:xfrm>
          <a:off x="952500" y="794427"/>
          <a:ext cx="7239000" cy="5245658"/>
        </p:xfrm>
        <a:graphic>
          <a:graphicData uri="http://schemas.openxmlformats.org/drawingml/2006/table">
            <a:tbl>
              <a:tblPr firstRow="1" firstCol="1" bandRow="1"/>
              <a:tblGrid>
                <a:gridCol w="27051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45339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2864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984852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Kyoungro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Yoon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675723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Sang-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Kyun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Kim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Myoungji University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071287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Sangkwon Peter Jeong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5090812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Nam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6582998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Jeonghwoan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Choi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SKONEC ENTERTAINMENT CO LTD.,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700727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Changseok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Yoon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3827786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Shin Kim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Konkuk University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977602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Yegi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Lee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585476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Eunji Choi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Misuk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Lee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576338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Tai Gil Kwon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156845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Tae-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Beom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697903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Youngmin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Kim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578091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Min Hyuk Jeong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Myoungji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 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  <a:tr h="23013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Hoe Yong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Jin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Myoungji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9550718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JaeYoung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Kim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SKONEC ENTERTAINMENT CO LTD.,</a:t>
                      </a:r>
                      <a:endParaRPr lang="ko-KR" altLang="ko-KR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655477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KwangHyun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Ro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HanSung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Univ.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044423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Jihoon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Oh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TTA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8819927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YoungSun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Lim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TTA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8102935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Seung-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Kyoin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Jo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142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EEA48EE7-8FBE-4344-A481-25E0D459A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34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-01-0000-Session #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WG 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622771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4516430-F4FE-42F6-BA83-40ABE570B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‘2888-21-003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-00-0000-Session #6 WG Meeting 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‘2888-21-00</a:t>
            </a:r>
            <a:r>
              <a:rPr lang="en-US" altLang="ko-KR" sz="240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33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</a:t>
            </a:r>
            <a:r>
              <a:rPr lang="en-US" altLang="ko-KR" sz="240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-000</a:t>
            </a:r>
            <a:r>
              <a:rPr lang="en-US" altLang="ko-KR" sz="240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-Session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#7 WG Opening 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046271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2888-21-0052-00-0000-Session #7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-Proposal of New PAR for Virtual Object Visualization’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06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Fail </a:t>
            </a:r>
          </a:p>
        </p:txBody>
      </p:sp>
    </p:spTree>
    <p:extLst>
      <p:ext uri="{BB962C8B-B14F-4D97-AF65-F5344CB8AC3E}">
        <p14:creationId xmlns:p14="http://schemas.microsoft.com/office/powerpoint/2010/main" val="1472105816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6663</TotalTime>
  <Words>3061</Words>
  <Application>Microsoft Office PowerPoint</Application>
  <PresentationFormat>화면 슬라이드 쇼(4:3)</PresentationFormat>
  <Paragraphs>728</Paragraphs>
  <Slides>52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52</vt:i4>
      </vt:variant>
    </vt:vector>
  </HeadingPairs>
  <TitlesOfParts>
    <vt:vector size="63" baseType="lpstr"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2_Office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WG Motion #18</vt:lpstr>
      <vt:lpstr>WG Motion #19</vt:lpstr>
      <vt:lpstr>WG Motion #20</vt:lpstr>
      <vt:lpstr>WG Motion #21</vt:lpstr>
      <vt:lpstr>WG Motion #22</vt:lpstr>
      <vt:lpstr>WG Motion #23</vt:lpstr>
      <vt:lpstr>WG Motion #24</vt:lpstr>
      <vt:lpstr>WG Motion #25</vt:lpstr>
      <vt:lpstr>WG Motion #26</vt:lpstr>
      <vt:lpstr>WG Motion #27</vt:lpstr>
      <vt:lpstr>WG Motion #28</vt:lpstr>
      <vt:lpstr>WG Motion #29</vt:lpstr>
      <vt:lpstr>WG Motion #30</vt:lpstr>
      <vt:lpstr>WG Motion #31</vt:lpstr>
      <vt:lpstr>WG Motion #32</vt:lpstr>
      <vt:lpstr>WG Motion #33</vt:lpstr>
      <vt:lpstr>WG Motion #34</vt:lpstr>
      <vt:lpstr>WG Motion #35</vt:lpstr>
      <vt:lpstr>Others</vt:lpstr>
      <vt:lpstr>TG 1 Next Agenda</vt:lpstr>
      <vt:lpstr>TG 2 Next Agenda</vt:lpstr>
      <vt:lpstr>TG 3 Next Agenda</vt:lpstr>
      <vt:lpstr>TG 4 Next Agenda</vt:lpstr>
      <vt:lpstr>Next Session Time and Location</vt:lpstr>
      <vt:lpstr>Next Plenary Meeting</vt:lpstr>
      <vt:lpstr>Meeting Location</vt:lpstr>
      <vt:lpstr>Future Sessions – 2021</vt:lpstr>
      <vt:lpstr>Future Sessions – 2022</vt:lpstr>
      <vt:lpstr>Attendees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347</cp:revision>
  <cp:lastPrinted>2018-02-28T09:01:45Z</cp:lastPrinted>
  <dcterms:created xsi:type="dcterms:W3CDTF">2014-10-13T13:02:20Z</dcterms:created>
  <dcterms:modified xsi:type="dcterms:W3CDTF">2021-10-10T06:48:59Z</dcterms:modified>
</cp:coreProperties>
</file>