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899" r:id="rId2"/>
    <p:sldMasterId id="2147483912" r:id="rId3"/>
  </p:sldMasterIdLst>
  <p:notesMasterIdLst>
    <p:notesMasterId r:id="rId22"/>
  </p:notesMasterIdLst>
  <p:handoutMasterIdLst>
    <p:handoutMasterId r:id="rId23"/>
  </p:handoutMasterIdLst>
  <p:sldIdLst>
    <p:sldId id="325" r:id="rId4"/>
    <p:sldId id="365" r:id="rId5"/>
    <p:sldId id="385" r:id="rId6"/>
    <p:sldId id="386" r:id="rId7"/>
    <p:sldId id="397" r:id="rId8"/>
    <p:sldId id="387" r:id="rId9"/>
    <p:sldId id="389" r:id="rId10"/>
    <p:sldId id="390" r:id="rId11"/>
    <p:sldId id="388" r:id="rId12"/>
    <p:sldId id="392" r:id="rId13"/>
    <p:sldId id="393" r:id="rId14"/>
    <p:sldId id="391" r:id="rId15"/>
    <p:sldId id="394" r:id="rId16"/>
    <p:sldId id="398" r:id="rId17"/>
    <p:sldId id="399" r:id="rId18"/>
    <p:sldId id="395" r:id="rId19"/>
    <p:sldId id="396" r:id="rId20"/>
    <p:sldId id="35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FDC82F"/>
    <a:srgbClr val="009FDA"/>
    <a:srgbClr val="001FA1"/>
    <a:srgbClr val="0066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0"/>
    <p:restoredTop sz="94694"/>
  </p:normalViewPr>
  <p:slideViewPr>
    <p:cSldViewPr>
      <p:cViewPr varScale="1">
        <p:scale>
          <a:sx n="121" d="100"/>
          <a:sy n="121" d="100"/>
        </p:scale>
        <p:origin x="6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0821333Medium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IEE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DB43-830D-1046-BFA1-567429D8333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8E80B-1874-4C45-88EE-460E555FCA9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DF435-CD6A-B846-9508-AB4D904659D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09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64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62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5181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2888-21-0041-01-0000-Evaluation method of VR-AR-MR-XR Training System</a:t>
            </a:r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1C35-070C-B34E-A7FF-C7EF50ECC00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4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8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6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66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992640"/>
            <a:ext cx="8520120" cy="273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64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맑은 고딕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3ED36F-9328-E24F-8066-34F4E616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2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0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" y="4001476"/>
            <a:ext cx="8458200" cy="214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직사각형 8"/>
          <p:cNvSpPr/>
          <p:nvPr userDrawn="1"/>
        </p:nvSpPr>
        <p:spPr>
          <a:xfrm>
            <a:off x="0" y="1023815"/>
            <a:ext cx="9144000" cy="160997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44309"/>
          </a:xfrm>
        </p:spPr>
        <p:txBody>
          <a:bodyPr anchor="ctr">
            <a:normAutofit/>
          </a:bodyPr>
          <a:lstStyle>
            <a:lvl1pPr algn="ctr">
              <a:defRPr sz="4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154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1CE7A8-BA9E-4DCB-BE1F-6785074DE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9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14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1530-862B-9346-A97E-4A574C8B779C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78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953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7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1DA4E6-C195-4C7B-B23E-D01A6A5A25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73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0" y="861773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CA362BF-C9A2-4FB6-8BDC-F051490F3D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443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5" name="Picture 23" descr="IEEE_SA_Bar_Graphic_long_rgb"/>
          <p:cNvPicPr>
            <a:picLocks noChangeAspect="1" noChangeArrowheads="1"/>
          </p:cNvPicPr>
          <p:nvPr userDrawn="1"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IEEE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14E5D77-DD01-4493-BAD3-ADD6993D1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8" y="49211"/>
            <a:ext cx="887095" cy="7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97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7540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629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734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BD885-491E-4550-AA81-9CDC0E8A55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8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AEA6A-4D89-7943-A8FF-D2FD5DF21EDA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33148-389D-4145-BA83-3955F191B08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2400"/>
            <a:ext cx="8077200" cy="7620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D910-186D-B944-A59B-CFB2E82D193D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F26B-5BF7-A441-824D-2B58A1CEF3A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890C-18FA-EB4D-A659-13D1100DA7A5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DE15D-E6AD-C14A-8CF8-1C5B9405B462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>
          <a:xfrm>
            <a:off x="5638800" y="6610350"/>
            <a:ext cx="1390650" cy="247650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4038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2888-21-0041-01-0000-Evaluation method of VR-AR-MR-XR Training System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IEEE_SA_Bar_Graphic_long_rgb">
            <a:extLst>
              <a:ext uri="{FF2B5EF4-FFF2-40B4-BE49-F238E27FC236}">
                <a16:creationId xmlns:a16="http://schemas.microsoft.com/office/drawing/2014/main" id="{75C9D90F-5989-45BC-97CE-2CCBD1CED4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23019" y="6154783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IEEE_white">
            <a:extLst>
              <a:ext uri="{FF2B5EF4-FFF2-40B4-BE49-F238E27FC236}">
                <a16:creationId xmlns:a16="http://schemas.microsoft.com/office/drawing/2014/main" id="{D017F24A-097C-497D-B202-3F04A05189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977981" y="6230983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80B5864-2B36-E145-B374-855E34E01BF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57581"/>
            <a:ext cx="573881" cy="57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26" r:id="rId13"/>
  </p:sldLayoutIdLst>
  <p:hf sldNum="0"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366" y="134881"/>
            <a:ext cx="8699545" cy="58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367" y="999920"/>
            <a:ext cx="8699544" cy="5286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8438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66" y="6481834"/>
            <a:ext cx="30861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2888-21-0041-01-0000-Evaluation method of VR-AR-MR-XR Training System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9511" y="6481833"/>
            <a:ext cx="2057400" cy="305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aseline="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</a:lstStyle>
          <a:p>
            <a:fld id="{089BD885-491E-4550-AA81-9CDC0E8A5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33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Times New Roman" panose="02020603050405020304" pitchFamily="18" charset="0"/>
          <a:ea typeface="굴림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6700" y="1678441"/>
            <a:ext cx="8610600" cy="8286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altLang="ko-K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method of VR/AR/MR/XR Training System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3F19B9A5-45FF-8843-A9D1-61161904AE9D}"/>
              </a:ext>
            </a:extLst>
          </p:cNvPr>
          <p:cNvSpPr/>
          <p:nvPr/>
        </p:nvSpPr>
        <p:spPr>
          <a:xfrm>
            <a:off x="6324600" y="5867400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dirty="0">
                <a:latin typeface="맑은 고딕" panose="020B0503020000020004" pitchFamily="34" charset="-127"/>
                <a:cs typeface="Times New Roman" panose="02020603050405020304" pitchFamily="18" charset="0"/>
              </a:rPr>
              <a:t>June 30, 202</a:t>
            </a:r>
            <a:r>
              <a:rPr lang="en-US" altLang="ko-KR" dirty="0">
                <a:latin typeface="맑은 고딕" panose="020B0503020000020004" pitchFamily="34" charset="-127"/>
                <a:cs typeface="Times New Roman" panose="02020603050405020304" pitchFamily="18" charset="0"/>
              </a:rPr>
              <a:t>1</a:t>
            </a:r>
            <a:endParaRPr lang="x-none" alt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3D0B28B-2D90-344A-ACF2-FB2304B7D008}"/>
              </a:ext>
            </a:extLst>
          </p:cNvPr>
          <p:cNvSpPr txBox="1">
            <a:spLocks/>
          </p:cNvSpPr>
          <p:nvPr/>
        </p:nvSpPr>
        <p:spPr>
          <a:xfrm>
            <a:off x="685800" y="2507115"/>
            <a:ext cx="5638800" cy="8286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 algn="l" defTabSz="685800" rtl="0" eaLnBrk="1" latin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[</a:t>
            </a:r>
            <a:r>
              <a:rPr lang="en-US" dirty="0" err="1"/>
              <a:t>Wonki</a:t>
            </a:r>
            <a:r>
              <a:rPr lang="ko-KR" altLang="en-US" dirty="0"/>
              <a:t> </a:t>
            </a:r>
            <a:r>
              <a:rPr lang="en-US" altLang="ko-KR" dirty="0"/>
              <a:t>Hong</a:t>
            </a:r>
            <a:r>
              <a:rPr lang="ko-KR" altLang="en-US" dirty="0"/>
              <a:t> </a:t>
            </a:r>
            <a:r>
              <a:rPr lang="en-US" dirty="0"/>
              <a:t>/ Korea Electronics Association(KEA) 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545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Overview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177560" cy="28000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/>
              <a:t>Before VR training system, there has been lots of research areas about :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Face to face training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Computer Based Training(CBT)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E-learning System(Online)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Game based training(High </a:t>
            </a:r>
            <a:r>
              <a:rPr lang="en-US" altLang="ko-KR" sz="2000" dirty="0" err="1"/>
              <a:t>DoF</a:t>
            </a:r>
            <a:r>
              <a:rPr lang="en-US" altLang="ko-KR" sz="2000" dirty="0"/>
              <a:t>), etc.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E0123B2-6A15-9A46-8121-35C459A9B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6935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399928" cy="326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Consideration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Effectiveness : Task completeness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Efficiency : Training time, mental and physical effort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Satisfaction : User’s physical, cognitive, emotional responses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F0000"/>
                </a:solidFill>
              </a:rPr>
              <a:t>→ </a:t>
            </a:r>
            <a:r>
              <a:rPr lang="en-US" altLang="ko-KR" sz="2000" b="1" dirty="0">
                <a:solidFill>
                  <a:srgbClr val="FF0000"/>
                </a:solidFill>
              </a:rPr>
              <a:t>Objective, Quantitative analysis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592D6E8-4FC6-A748-B137-E5347A36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6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6935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7875874" cy="3723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In terms of usability test in VR training system  :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Effect of training performance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</a:t>
            </a:r>
            <a:r>
              <a:rPr lang="ko-KR" altLang="en-US" sz="2000" dirty="0"/>
              <a:t>→ </a:t>
            </a:r>
            <a:r>
              <a:rPr lang="en-US" altLang="ko-KR" sz="2000" dirty="0"/>
              <a:t>before and after comparison /  old and new comparison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Efficiency of training performance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 </a:t>
            </a:r>
            <a:r>
              <a:rPr lang="ko-KR" altLang="en-US" sz="2000" dirty="0"/>
              <a:t>→ </a:t>
            </a:r>
            <a:r>
              <a:rPr lang="en-US" altLang="ko-KR" sz="2000" dirty="0"/>
              <a:t>time, cost, mental and physical effort, </a:t>
            </a:r>
            <a:r>
              <a:rPr lang="en-US" altLang="ko-KR" sz="2000" dirty="0" err="1"/>
              <a:t>etc</a:t>
            </a: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Satisfaction of trainers and trainees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/>
              <a:t>Acceptability of operator and trainers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1E9B1A1-41C2-C644-A112-19BBBF7B8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6935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7838749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KEA’s evaluation framework of user testing (on developing)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8EFB8BF-F358-482F-8271-959DB4835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2" y="2133600"/>
            <a:ext cx="8737600" cy="345834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1F3B05D-547F-4209-9C40-C25EAE45EC0F}"/>
              </a:ext>
            </a:extLst>
          </p:cNvPr>
          <p:cNvCxnSpPr/>
          <p:nvPr/>
        </p:nvCxnSpPr>
        <p:spPr>
          <a:xfrm>
            <a:off x="2590800" y="5361432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B7C9F7-92BD-0C4D-8216-164431A1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0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6935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7838749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KEA’s evaluation framework of user testing (on developing)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FD7EF35-500B-4893-A6DD-A88A49F64847}"/>
              </a:ext>
            </a:extLst>
          </p:cNvPr>
          <p:cNvSpPr/>
          <p:nvPr/>
        </p:nvSpPr>
        <p:spPr>
          <a:xfrm>
            <a:off x="2737250" y="2303032"/>
            <a:ext cx="1310529" cy="523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Designing the test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2D10AA0-617A-4D09-BBDF-7FBF4F6B0024}"/>
              </a:ext>
            </a:extLst>
          </p:cNvPr>
          <p:cNvSpPr/>
          <p:nvPr/>
        </p:nvSpPr>
        <p:spPr>
          <a:xfrm>
            <a:off x="379410" y="2303033"/>
            <a:ext cx="129826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Planning the test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7736024-4277-4DD1-AC21-0689A4F8BEF8}"/>
              </a:ext>
            </a:extLst>
          </p:cNvPr>
          <p:cNvSpPr/>
          <p:nvPr/>
        </p:nvSpPr>
        <p:spPr>
          <a:xfrm>
            <a:off x="6972014" y="2303032"/>
            <a:ext cx="1289086" cy="5785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</a:rPr>
              <a:t>Results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F5AA82-6D44-4670-A78F-F35660EF9E54}"/>
              </a:ext>
            </a:extLst>
          </p:cNvPr>
          <p:cNvSpPr/>
          <p:nvPr/>
        </p:nvSpPr>
        <p:spPr>
          <a:xfrm>
            <a:off x="4994853" y="2303033"/>
            <a:ext cx="1291281" cy="5232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Test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DDF855-A91C-48C5-9691-E99C0513C693}"/>
              </a:ext>
            </a:extLst>
          </p:cNvPr>
          <p:cNvSpPr txBox="1"/>
          <p:nvPr/>
        </p:nvSpPr>
        <p:spPr>
          <a:xfrm>
            <a:off x="4880" y="3051912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Analysis of product</a:t>
            </a:r>
          </a:p>
          <a:p>
            <a:r>
              <a:rPr lang="en-US" altLang="ko-KR" sz="1400" b="1" dirty="0"/>
              <a:t>features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5853ED-A9FD-45B5-8465-5F2D4A8C140F}"/>
              </a:ext>
            </a:extLst>
          </p:cNvPr>
          <p:cNvSpPr txBox="1"/>
          <p:nvPr/>
        </p:nvSpPr>
        <p:spPr>
          <a:xfrm>
            <a:off x="4880" y="3745421"/>
            <a:ext cx="2324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Definition of the user</a:t>
            </a:r>
            <a:br>
              <a:rPr lang="en-US" altLang="ko-KR" sz="1400" b="1" dirty="0"/>
            </a:br>
            <a:r>
              <a:rPr lang="en-US" altLang="ko-KR" sz="1400" b="1" dirty="0"/>
              <a:t>group, environment</a:t>
            </a:r>
            <a:endParaRPr lang="ko-KR" altLang="en-US" sz="1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DD15E2-D544-4458-8385-0CC72DA3F941}"/>
              </a:ext>
            </a:extLst>
          </p:cNvPr>
          <p:cNvSpPr txBox="1"/>
          <p:nvPr/>
        </p:nvSpPr>
        <p:spPr>
          <a:xfrm>
            <a:off x="4880" y="4438930"/>
            <a:ext cx="2307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Users’ behavior, task</a:t>
            </a:r>
            <a:endParaRPr lang="en-US" altLang="ko-KR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B594E4-07A9-429C-BEDE-A894228B07C3}"/>
              </a:ext>
            </a:extLst>
          </p:cNvPr>
          <p:cNvSpPr txBox="1"/>
          <p:nvPr/>
        </p:nvSpPr>
        <p:spPr>
          <a:xfrm>
            <a:off x="2297302" y="3051912"/>
            <a:ext cx="2247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Experimental design</a:t>
            </a:r>
            <a:endParaRPr lang="en-US" altLang="ko-KR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5E090A-340F-439E-A3DF-B0A89E58AE58}"/>
              </a:ext>
            </a:extLst>
          </p:cNvPr>
          <p:cNvSpPr txBox="1"/>
          <p:nvPr/>
        </p:nvSpPr>
        <p:spPr>
          <a:xfrm>
            <a:off x="2297302" y="3673512"/>
            <a:ext cx="1811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Recruitment of  </a:t>
            </a:r>
            <a:br>
              <a:rPr lang="en-US" altLang="ko-KR" sz="1400" b="1" dirty="0"/>
            </a:br>
            <a:r>
              <a:rPr lang="en-US" altLang="ko-KR" sz="1400" b="1" dirty="0"/>
              <a:t>participants</a:t>
            </a:r>
            <a:endParaRPr lang="ko-KR" altLang="en-US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A62588-9949-4A98-B702-91E62DD1CCBF}"/>
              </a:ext>
            </a:extLst>
          </p:cNvPr>
          <p:cNvSpPr txBox="1"/>
          <p:nvPr/>
        </p:nvSpPr>
        <p:spPr>
          <a:xfrm>
            <a:off x="2297302" y="4419534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User scenario</a:t>
            </a:r>
            <a:endParaRPr lang="en-US" altLang="ko-KR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D5A92A-0617-48E0-9F29-BD6D566267CC}"/>
              </a:ext>
            </a:extLst>
          </p:cNvPr>
          <p:cNvSpPr txBox="1"/>
          <p:nvPr/>
        </p:nvSpPr>
        <p:spPr>
          <a:xfrm>
            <a:off x="4683899" y="3051912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Pilot test</a:t>
            </a:r>
            <a:endParaRPr lang="en-US" altLang="ko-KR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5C71F9-5464-430D-81EF-693A3CA29DF0}"/>
              </a:ext>
            </a:extLst>
          </p:cNvPr>
          <p:cNvSpPr txBox="1"/>
          <p:nvPr/>
        </p:nvSpPr>
        <p:spPr>
          <a:xfrm>
            <a:off x="4683899" y="3745421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Main test</a:t>
            </a:r>
            <a:endParaRPr lang="ko-KR" altLang="en-US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30C992-9848-4E53-9C96-70E559B024D2}"/>
              </a:ext>
            </a:extLst>
          </p:cNvPr>
          <p:cNvSpPr txBox="1"/>
          <p:nvPr/>
        </p:nvSpPr>
        <p:spPr>
          <a:xfrm>
            <a:off x="6710216" y="3051912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Analysis of users’ data,</a:t>
            </a:r>
            <a:br>
              <a:rPr lang="en-US" altLang="ko-KR" sz="1400" b="1" dirty="0"/>
            </a:br>
            <a:r>
              <a:rPr lang="en-US" altLang="ko-KR" sz="1400" b="1" dirty="0"/>
              <a:t>response, </a:t>
            </a:r>
            <a:r>
              <a:rPr lang="en-US" altLang="ko-KR" sz="1400" b="1" dirty="0" err="1"/>
              <a:t>etc</a:t>
            </a:r>
            <a:endParaRPr lang="en-US" altLang="ko-KR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8B32992-7AC1-4485-B963-063829C5BFAD}"/>
              </a:ext>
            </a:extLst>
          </p:cNvPr>
          <p:cNvSpPr txBox="1"/>
          <p:nvPr/>
        </p:nvSpPr>
        <p:spPr>
          <a:xfrm>
            <a:off x="6710216" y="3745421"/>
            <a:ext cx="1930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Reporting results</a:t>
            </a:r>
            <a:endParaRPr lang="en-US" altLang="ko-KR" sz="1200" dirty="0"/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CF1C1FBF-B7B7-4852-8DFE-F78DAB6865A2}"/>
              </a:ext>
            </a:extLst>
          </p:cNvPr>
          <p:cNvCxnSpPr/>
          <p:nvPr/>
        </p:nvCxnSpPr>
        <p:spPr>
          <a:xfrm>
            <a:off x="2218294" y="3065777"/>
            <a:ext cx="0" cy="1928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FD80A8F8-DA08-4716-831A-E174D5DBD2C3}"/>
              </a:ext>
            </a:extLst>
          </p:cNvPr>
          <p:cNvCxnSpPr/>
          <p:nvPr/>
        </p:nvCxnSpPr>
        <p:spPr>
          <a:xfrm>
            <a:off x="4684289" y="3054792"/>
            <a:ext cx="0" cy="1928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807D7445-95D8-4CA3-A8E9-F59D108177F9}"/>
              </a:ext>
            </a:extLst>
          </p:cNvPr>
          <p:cNvCxnSpPr/>
          <p:nvPr/>
        </p:nvCxnSpPr>
        <p:spPr>
          <a:xfrm>
            <a:off x="6639617" y="3054792"/>
            <a:ext cx="0" cy="19288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C6A650E-5DA4-4A0A-B606-B3914F4B407F}"/>
              </a:ext>
            </a:extLst>
          </p:cNvPr>
          <p:cNvSpPr txBox="1"/>
          <p:nvPr/>
        </p:nvSpPr>
        <p:spPr>
          <a:xfrm>
            <a:off x="2030371" y="22434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&gt;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49F8CD-490A-40F2-AEA6-091CAA8A0DBF}"/>
              </a:ext>
            </a:extLst>
          </p:cNvPr>
          <p:cNvSpPr txBox="1"/>
          <p:nvPr/>
        </p:nvSpPr>
        <p:spPr>
          <a:xfrm>
            <a:off x="4318376" y="22434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94A51C-53CB-4CBE-B637-CDC32243B0AA}"/>
              </a:ext>
            </a:extLst>
          </p:cNvPr>
          <p:cNvSpPr txBox="1"/>
          <p:nvPr/>
        </p:nvSpPr>
        <p:spPr>
          <a:xfrm>
            <a:off x="6430299" y="22434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+mn-ea"/>
              </a:rPr>
              <a:t>&gt;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3AA9209-D2F4-214C-854F-1D0F4B4A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83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>
            <a:extLst>
              <a:ext uri="{FF2B5EF4-FFF2-40B4-BE49-F238E27FC236}">
                <a16:creationId xmlns:a16="http://schemas.microsoft.com/office/drawing/2014/main" id="{2DB5CE15-A011-43DA-91AB-980C672B1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" r="3706"/>
          <a:stretch/>
        </p:blipFill>
        <p:spPr>
          <a:xfrm>
            <a:off x="569215" y="3318483"/>
            <a:ext cx="4397961" cy="2689502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163226" y="268963"/>
            <a:ext cx="46935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376011" cy="2338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KEA’s XR Center (opening in 2021)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Locations : DMC in Seoul, Korea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Developed by : KEA, SBA, KETI, KCL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Infra : </a:t>
            </a:r>
            <a:r>
              <a:rPr lang="en-US" altLang="ko-KR" sz="2000" spc="-150" dirty="0"/>
              <a:t>Testing room, VR/AR devices, bio-signal measurement devices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</p:txBody>
      </p:sp>
      <p:sp>
        <p:nvSpPr>
          <p:cNvPr id="101" name="사각형: 둥근 모서리 24">
            <a:extLst>
              <a:ext uri="{FF2B5EF4-FFF2-40B4-BE49-F238E27FC236}">
                <a16:creationId xmlns:a16="http://schemas.microsoft.com/office/drawing/2014/main" id="{426AF962-FE8E-4947-BDF0-15AF0BBF28D8}"/>
              </a:ext>
            </a:extLst>
          </p:cNvPr>
          <p:cNvSpPr/>
          <p:nvPr/>
        </p:nvSpPr>
        <p:spPr>
          <a:xfrm>
            <a:off x="5059067" y="4806647"/>
            <a:ext cx="4059223" cy="1269265"/>
          </a:xfrm>
          <a:prstGeom prst="round1Rect">
            <a:avLst>
              <a:gd name="adj" fmla="val 10056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+mj-ea"/>
              <a:ea typeface="+mj-ea"/>
            </a:endParaRPr>
          </a:p>
        </p:txBody>
      </p:sp>
      <p:sp>
        <p:nvSpPr>
          <p:cNvPr id="104" name="모서리가 둥근 직사각형 31">
            <a:extLst>
              <a:ext uri="{FF2B5EF4-FFF2-40B4-BE49-F238E27FC236}">
                <a16:creationId xmlns:a16="http://schemas.microsoft.com/office/drawing/2014/main" id="{D94CD553-F497-4427-862A-839FC6CB357A}"/>
              </a:ext>
            </a:extLst>
          </p:cNvPr>
          <p:cNvSpPr/>
          <p:nvPr/>
        </p:nvSpPr>
        <p:spPr>
          <a:xfrm>
            <a:off x="5257489" y="5092547"/>
            <a:ext cx="3631151" cy="732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</a:endParaRPr>
          </a:p>
        </p:txBody>
      </p:sp>
      <p:pic>
        <p:nvPicPr>
          <p:cNvPr id="107" name="_x587147304" descr="EMB00001a501255">
            <a:extLst>
              <a:ext uri="{FF2B5EF4-FFF2-40B4-BE49-F238E27FC236}">
                <a16:creationId xmlns:a16="http://schemas.microsoft.com/office/drawing/2014/main" id="{5E9E44C6-47E8-4CAD-8404-4BA9E53C6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37" y="5088467"/>
            <a:ext cx="1151829" cy="69297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6FD3E443-5BFF-418B-9A85-8330196B2166}"/>
              </a:ext>
            </a:extLst>
          </p:cNvPr>
          <p:cNvSpPr/>
          <p:nvPr/>
        </p:nvSpPr>
        <p:spPr>
          <a:xfrm>
            <a:off x="5513684" y="5816765"/>
            <a:ext cx="851496" cy="192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 err="1">
                <a:solidFill>
                  <a:srgbClr val="002060"/>
                </a:solidFill>
                <a:latin typeface="맑은 고딕" panose="020B0503020000020004" pitchFamily="50" charset="-127"/>
              </a:rPr>
              <a:t>Hololens</a:t>
            </a:r>
            <a:r>
              <a:rPr lang="en-US" altLang="ko-KR" sz="11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 2</a:t>
            </a:r>
            <a:endParaRPr lang="ko-KR" altLang="en-US" sz="1100" b="1" dirty="0">
              <a:solidFill>
                <a:srgbClr val="00206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3" name="모서리가 둥근 직사각형 41">
            <a:extLst>
              <a:ext uri="{FF2B5EF4-FFF2-40B4-BE49-F238E27FC236}">
                <a16:creationId xmlns:a16="http://schemas.microsoft.com/office/drawing/2014/main" id="{37EA660B-3EED-4514-AECA-C31F9EC104DD}"/>
              </a:ext>
            </a:extLst>
          </p:cNvPr>
          <p:cNvSpPr/>
          <p:nvPr/>
        </p:nvSpPr>
        <p:spPr>
          <a:xfrm>
            <a:off x="5144998" y="4766732"/>
            <a:ext cx="1451294" cy="330577"/>
          </a:xfrm>
          <a:prstGeom prst="roundRect">
            <a:avLst>
              <a:gd name="adj" fmla="val 27992"/>
            </a:avLst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맑은 고딕" panose="020B0503020000020004" pitchFamily="50" charset="-127"/>
              </a:rPr>
              <a:t>AR/VR Devices</a:t>
            </a:r>
            <a:endParaRPr lang="ko-KR" altLang="en-US" sz="1200" b="1" dirty="0">
              <a:latin typeface="맑은 고딕" panose="020B0503020000020004" pitchFamily="50" charset="-127"/>
            </a:endParaRPr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336037ED-6777-490E-A9D6-0D3AA196016F}"/>
              </a:ext>
            </a:extLst>
          </p:cNvPr>
          <p:cNvSpPr/>
          <p:nvPr/>
        </p:nvSpPr>
        <p:spPr>
          <a:xfrm>
            <a:off x="6580763" y="5816765"/>
            <a:ext cx="1092116" cy="192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Oculus Quest2</a:t>
            </a:r>
            <a:endParaRPr lang="ko-KR" altLang="en-US" sz="1100" b="1" dirty="0">
              <a:solidFill>
                <a:srgbClr val="00206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8634668C-987C-4D6C-AFC3-0224322EDFA4}"/>
              </a:ext>
            </a:extLst>
          </p:cNvPr>
          <p:cNvSpPr/>
          <p:nvPr/>
        </p:nvSpPr>
        <p:spPr>
          <a:xfrm>
            <a:off x="7741395" y="5816765"/>
            <a:ext cx="986845" cy="192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002060"/>
                </a:solidFill>
                <a:latin typeface="맑은 고딕" panose="020B0503020000020004" pitchFamily="50" charset="-127"/>
              </a:rPr>
              <a:t>VIVE Pro eye</a:t>
            </a:r>
            <a:endParaRPr lang="ko-KR" altLang="en-US" sz="1100" b="1" dirty="0">
              <a:solidFill>
                <a:srgbClr val="002060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118" name="Picture 2" descr="홀로렌즈 2 : 미디어 VR AR 전문 둥근별">
            <a:extLst>
              <a:ext uri="{FF2B5EF4-FFF2-40B4-BE49-F238E27FC236}">
                <a16:creationId xmlns:a16="http://schemas.microsoft.com/office/drawing/2014/main" id="{892F531A-B56E-410F-9A80-7E45CE5ED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3" b="25861"/>
          <a:stretch/>
        </p:blipFill>
        <p:spPr bwMode="auto">
          <a:xfrm>
            <a:off x="5296808" y="5196334"/>
            <a:ext cx="1160771" cy="5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VR을 차세대 소셜 플랫폼으로! 오큘러스 퀘스트2 | 웹진 인벤 - 인벤">
            <a:extLst>
              <a:ext uri="{FF2B5EF4-FFF2-40B4-BE49-F238E27FC236}">
                <a16:creationId xmlns:a16="http://schemas.microsoft.com/office/drawing/2014/main" id="{4B345069-4990-4348-8BE6-48C3046D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82" y="5094184"/>
            <a:ext cx="1178678" cy="6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458FD8C3-0843-401C-8B07-17A1AFFFE59A}"/>
              </a:ext>
            </a:extLst>
          </p:cNvPr>
          <p:cNvGrpSpPr/>
          <p:nvPr/>
        </p:nvGrpSpPr>
        <p:grpSpPr>
          <a:xfrm>
            <a:off x="5059067" y="3290795"/>
            <a:ext cx="4068000" cy="1408207"/>
            <a:chOff x="504000" y="3509717"/>
            <a:chExt cx="4068000" cy="1408207"/>
          </a:xfrm>
        </p:grpSpPr>
        <p:sp>
          <p:nvSpPr>
            <p:cNvPr id="92" name="사각형: 둥근 모서리 24">
              <a:extLst>
                <a:ext uri="{FF2B5EF4-FFF2-40B4-BE49-F238E27FC236}">
                  <a16:creationId xmlns:a16="http://schemas.microsoft.com/office/drawing/2014/main" id="{3A4AF735-C006-4000-BB25-BB55F953B7AF}"/>
                </a:ext>
              </a:extLst>
            </p:cNvPr>
            <p:cNvSpPr/>
            <p:nvPr/>
          </p:nvSpPr>
          <p:spPr>
            <a:xfrm>
              <a:off x="504000" y="3509717"/>
              <a:ext cx="4068000" cy="1408207"/>
            </a:xfrm>
            <a:prstGeom prst="round1Rect">
              <a:avLst>
                <a:gd name="adj" fmla="val 10864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+mj-ea"/>
                <a:ea typeface="+mj-ea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6EA0A5C-B3B5-45EA-8622-127180D5E489}"/>
                </a:ext>
              </a:extLst>
            </p:cNvPr>
            <p:cNvSpPr txBox="1"/>
            <p:nvPr/>
          </p:nvSpPr>
          <p:spPr>
            <a:xfrm>
              <a:off x="506248" y="3766638"/>
              <a:ext cx="1867102" cy="415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2075" indent="-92075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endParaRPr lang="ko-KR" altLang="en-US" sz="1400" dirty="0">
                <a:latin typeface="+mj-ea"/>
                <a:ea typeface="+mj-ea"/>
              </a:endParaRPr>
            </a:p>
          </p:txBody>
        </p:sp>
        <p:sp>
          <p:nvSpPr>
            <p:cNvPr id="95" name="모서리가 둥근 직사각형 15">
              <a:extLst>
                <a:ext uri="{FF2B5EF4-FFF2-40B4-BE49-F238E27FC236}">
                  <a16:creationId xmlns:a16="http://schemas.microsoft.com/office/drawing/2014/main" id="{E51443B3-02B9-43B3-B37A-C970CCD7C799}"/>
                </a:ext>
              </a:extLst>
            </p:cNvPr>
            <p:cNvSpPr/>
            <p:nvPr/>
          </p:nvSpPr>
          <p:spPr>
            <a:xfrm>
              <a:off x="702422" y="3834566"/>
              <a:ext cx="1721437" cy="8517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96" name="모서리가 둥근 직사각형 18">
              <a:extLst>
                <a:ext uri="{FF2B5EF4-FFF2-40B4-BE49-F238E27FC236}">
                  <a16:creationId xmlns:a16="http://schemas.microsoft.com/office/drawing/2014/main" id="{D94DA018-331A-4086-94D1-037E14334C7C}"/>
                </a:ext>
              </a:extLst>
            </p:cNvPr>
            <p:cNvSpPr/>
            <p:nvPr/>
          </p:nvSpPr>
          <p:spPr>
            <a:xfrm>
              <a:off x="2612136" y="3844785"/>
              <a:ext cx="1721437" cy="8517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97" name="직사각형 96">
              <a:extLst>
                <a:ext uri="{FF2B5EF4-FFF2-40B4-BE49-F238E27FC236}">
                  <a16:creationId xmlns:a16="http://schemas.microsoft.com/office/drawing/2014/main" id="{DDE7E805-6B07-48A1-B514-868E59C08E6A}"/>
                </a:ext>
              </a:extLst>
            </p:cNvPr>
            <p:cNvSpPr/>
            <p:nvPr/>
          </p:nvSpPr>
          <p:spPr>
            <a:xfrm>
              <a:off x="866997" y="4656314"/>
              <a:ext cx="14911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>
                  <a:solidFill>
                    <a:srgbClr val="002060"/>
                  </a:solidFill>
                  <a:latin typeface="+mn-ea"/>
                </a:rPr>
                <a:t>EEG(medical grade)</a:t>
              </a:r>
              <a:endParaRPr lang="ko-KR" altLang="en-US" sz="1100" b="1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F49682BF-9490-4A85-A492-554B804E4998}"/>
                </a:ext>
              </a:extLst>
            </p:cNvPr>
            <p:cNvSpPr/>
            <p:nvPr/>
          </p:nvSpPr>
          <p:spPr>
            <a:xfrm>
              <a:off x="2695797" y="4656314"/>
              <a:ext cx="153760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>
                  <a:solidFill>
                    <a:srgbClr val="002060"/>
                  </a:solidFill>
                  <a:latin typeface="+mn-ea"/>
                </a:rPr>
                <a:t>Eye tracking glasses</a:t>
              </a:r>
              <a:endParaRPr lang="ko-KR" altLang="en-US" sz="1100" b="1" dirty="0">
                <a:solidFill>
                  <a:srgbClr val="002060"/>
                </a:solidFill>
                <a:latin typeface="+mn-ea"/>
              </a:endParaRPr>
            </a:p>
          </p:txBody>
        </p:sp>
        <p:sp>
          <p:nvSpPr>
            <p:cNvPr id="99" name="모서리가 둥근 직사각형 46">
              <a:extLst>
                <a:ext uri="{FF2B5EF4-FFF2-40B4-BE49-F238E27FC236}">
                  <a16:creationId xmlns:a16="http://schemas.microsoft.com/office/drawing/2014/main" id="{F30422F9-9301-45AE-A1E3-8B9BC275BBB0}"/>
                </a:ext>
              </a:extLst>
            </p:cNvPr>
            <p:cNvSpPr/>
            <p:nvPr/>
          </p:nvSpPr>
          <p:spPr>
            <a:xfrm>
              <a:off x="583275" y="3537404"/>
              <a:ext cx="3979948" cy="306467"/>
            </a:xfrm>
            <a:prstGeom prst="roundRect">
              <a:avLst>
                <a:gd name="adj" fmla="val 16927"/>
              </a:avLst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en-US" altLang="ko-KR" sz="1200" b="1" spc="-100" dirty="0">
                  <a:latin typeface="맑은 고딕" panose="020B0503020000020004" pitchFamily="50" charset="-127"/>
                </a:rPr>
                <a:t>Bio signal measuring device : EEG, Eye tracking, PPG, ECG, </a:t>
              </a:r>
              <a:r>
                <a:rPr lang="en-US" altLang="ko-KR" sz="1200" b="1" spc="-100" dirty="0" err="1">
                  <a:latin typeface="맑은 고딕" panose="020B0503020000020004" pitchFamily="50" charset="-127"/>
                </a:rPr>
                <a:t>etc</a:t>
              </a:r>
              <a:endParaRPr lang="ko-KR" altLang="en-US" sz="1200" b="1" spc="-100" dirty="0">
                <a:latin typeface="맑은 고딕" panose="020B0503020000020004" pitchFamily="50" charset="-127"/>
              </a:endParaRPr>
            </a:p>
          </p:txBody>
        </p:sp>
        <p:pic>
          <p:nvPicPr>
            <p:cNvPr id="120" name="Picture 2" descr="Pupil: An Open Source Platform for Pervasive Eye Tracking and Mobile  Gaze-based Interaction">
              <a:extLst>
                <a:ext uri="{FF2B5EF4-FFF2-40B4-BE49-F238E27FC236}">
                  <a16:creationId xmlns:a16="http://schemas.microsoft.com/office/drawing/2014/main" id="{FD36574C-3008-41C2-99D1-3FB6E5BDC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733" y="3860837"/>
              <a:ext cx="833286" cy="837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4" descr="iMotions">
              <a:extLst>
                <a:ext uri="{FF2B5EF4-FFF2-40B4-BE49-F238E27FC236}">
                  <a16:creationId xmlns:a16="http://schemas.microsoft.com/office/drawing/2014/main" id="{63FE52DD-591A-495C-962D-E6D879D52B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9" t="15196" r="18959" b="20118"/>
            <a:stretch/>
          </p:blipFill>
          <p:spPr bwMode="auto">
            <a:xfrm>
              <a:off x="3500286" y="4257909"/>
              <a:ext cx="833287" cy="415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그림 121">
              <a:extLst>
                <a:ext uri="{FF2B5EF4-FFF2-40B4-BE49-F238E27FC236}">
                  <a16:creationId xmlns:a16="http://schemas.microsoft.com/office/drawing/2014/main" id="{3422F742-F6FB-47DE-8E1F-E8F7462BA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797"/>
            <a:stretch/>
          </p:blipFill>
          <p:spPr>
            <a:xfrm>
              <a:off x="795009" y="3871558"/>
              <a:ext cx="632651" cy="779809"/>
            </a:xfrm>
            <a:prstGeom prst="rect">
              <a:avLst/>
            </a:prstGeom>
          </p:spPr>
        </p:pic>
        <p:pic>
          <p:nvPicPr>
            <p:cNvPr id="123" name="그림 122">
              <a:extLst>
                <a:ext uri="{FF2B5EF4-FFF2-40B4-BE49-F238E27FC236}">
                  <a16:creationId xmlns:a16="http://schemas.microsoft.com/office/drawing/2014/main" id="{DBEDFE53-CB0A-4810-9DEC-28B555DED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835" r="3175"/>
            <a:stretch/>
          </p:blipFill>
          <p:spPr>
            <a:xfrm>
              <a:off x="1349762" y="4195703"/>
              <a:ext cx="1070811" cy="474392"/>
            </a:xfrm>
            <a:prstGeom prst="rect">
              <a:avLst/>
            </a:prstGeom>
          </p:spPr>
        </p:pic>
      </p:grp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871D1F-66C4-F345-A3D2-BD9A7BAD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4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6935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5434501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User testing case : AR Device (on going)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BAECF0D-44CC-48A9-95BA-EFEDCD9A353D}"/>
              </a:ext>
            </a:extLst>
          </p:cNvPr>
          <p:cNvSpPr/>
          <p:nvPr/>
        </p:nvSpPr>
        <p:spPr>
          <a:xfrm>
            <a:off x="251520" y="2133600"/>
            <a:ext cx="8640000" cy="3849614"/>
          </a:xfrm>
          <a:prstGeom prst="rect">
            <a:avLst/>
          </a:prstGeom>
          <a:noFill/>
          <a:ln w="28575">
            <a:solidFill>
              <a:srgbClr val="005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90BE5C3-0F79-4C02-9616-885A56807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883" y="2701689"/>
            <a:ext cx="2513630" cy="2771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4F0A1289-268C-43FD-A4B0-8A89C72C8089}"/>
              </a:ext>
            </a:extLst>
          </p:cNvPr>
          <p:cNvGrpSpPr/>
          <p:nvPr/>
        </p:nvGrpSpPr>
        <p:grpSpPr>
          <a:xfrm>
            <a:off x="6102177" y="2422969"/>
            <a:ext cx="2513630" cy="1885223"/>
            <a:chOff x="71429" y="2866924"/>
            <a:chExt cx="2513630" cy="1885223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C77CD858-6359-4F30-957B-5BC61BC80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29" y="2866924"/>
              <a:ext cx="2513630" cy="1885223"/>
            </a:xfrm>
            <a:prstGeom prst="rect">
              <a:avLst/>
            </a:prstGeom>
          </p:spPr>
        </p:pic>
        <p:sp>
          <p:nvSpPr>
            <p:cNvPr id="11" name="설명선: 선 10">
              <a:extLst>
                <a:ext uri="{FF2B5EF4-FFF2-40B4-BE49-F238E27FC236}">
                  <a16:creationId xmlns:a16="http://schemas.microsoft.com/office/drawing/2014/main" id="{6EFC7EE8-38C4-4BF4-80DB-FF567196BC52}"/>
                </a:ext>
              </a:extLst>
            </p:cNvPr>
            <p:cNvSpPr/>
            <p:nvPr/>
          </p:nvSpPr>
          <p:spPr>
            <a:xfrm>
              <a:off x="71429" y="2869187"/>
              <a:ext cx="2513629" cy="1882960"/>
            </a:xfrm>
            <a:prstGeom prst="borderCallout1">
              <a:avLst>
                <a:gd name="adj1" fmla="val 54939"/>
                <a:gd name="adj2" fmla="val 136"/>
                <a:gd name="adj3" fmla="val 55119"/>
                <a:gd name="adj4" fmla="val -57836"/>
              </a:avLst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5A08E40-1FC4-4C20-9223-69803746ACEF}"/>
              </a:ext>
            </a:extLst>
          </p:cNvPr>
          <p:cNvGrpSpPr/>
          <p:nvPr/>
        </p:nvGrpSpPr>
        <p:grpSpPr>
          <a:xfrm>
            <a:off x="431800" y="4257141"/>
            <a:ext cx="2541898" cy="1572388"/>
            <a:chOff x="6170302" y="2702435"/>
            <a:chExt cx="2541898" cy="1572388"/>
          </a:xfrm>
        </p:grpSpPr>
        <p:pic>
          <p:nvPicPr>
            <p:cNvPr id="13" name="Picture 3" descr="온도 데이터가 표시된 시애틀 스페이스 니들의 홀로그램">
              <a:extLst>
                <a:ext uri="{FF2B5EF4-FFF2-40B4-BE49-F238E27FC236}">
                  <a16:creationId xmlns:a16="http://schemas.microsoft.com/office/drawing/2014/main" id="{EC2D9F0C-EB81-43ED-A23B-1DD5B72C80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70302" y="2716557"/>
              <a:ext cx="2541898" cy="1558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설명선: 선 13">
              <a:extLst>
                <a:ext uri="{FF2B5EF4-FFF2-40B4-BE49-F238E27FC236}">
                  <a16:creationId xmlns:a16="http://schemas.microsoft.com/office/drawing/2014/main" id="{D8D2B3D7-3EAE-450F-840D-8FC6F7F70D20}"/>
                </a:ext>
              </a:extLst>
            </p:cNvPr>
            <p:cNvSpPr/>
            <p:nvPr/>
          </p:nvSpPr>
          <p:spPr>
            <a:xfrm>
              <a:off x="6170302" y="2702435"/>
              <a:ext cx="2541898" cy="1572387"/>
            </a:xfrm>
            <a:prstGeom prst="borderCallout1">
              <a:avLst>
                <a:gd name="adj1" fmla="val 43016"/>
                <a:gd name="adj2" fmla="val 100225"/>
                <a:gd name="adj3" fmla="val 43108"/>
                <a:gd name="adj4" fmla="val 126488"/>
              </a:avLst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순서도: 연결자 14">
            <a:extLst>
              <a:ext uri="{FF2B5EF4-FFF2-40B4-BE49-F238E27FC236}">
                <a16:creationId xmlns:a16="http://schemas.microsoft.com/office/drawing/2014/main" id="{10DA0853-631D-4603-BAD5-BC27C3E8E8C3}"/>
              </a:ext>
            </a:extLst>
          </p:cNvPr>
          <p:cNvSpPr/>
          <p:nvPr/>
        </p:nvSpPr>
        <p:spPr>
          <a:xfrm>
            <a:off x="3654279" y="4579409"/>
            <a:ext cx="619895" cy="619895"/>
          </a:xfrm>
          <a:prstGeom prst="flowChartConnector">
            <a:avLst/>
          </a:prstGeom>
          <a:solidFill>
            <a:schemeClr val="accent6">
              <a:alpha val="3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9" descr="Image that shows the HoloLens hand-tracking frame">
            <a:extLst>
              <a:ext uri="{FF2B5EF4-FFF2-40B4-BE49-F238E27FC236}">
                <a16:creationId xmlns:a16="http://schemas.microsoft.com/office/drawing/2014/main" id="{B3EAA448-3854-4D44-AD0F-826536D6C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98071" y="4785065"/>
            <a:ext cx="1472036" cy="10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Air-tap gesture animation">
            <a:extLst>
              <a:ext uri="{FF2B5EF4-FFF2-40B4-BE49-F238E27FC236}">
                <a16:creationId xmlns:a16="http://schemas.microsoft.com/office/drawing/2014/main" id="{C76F9E3A-33F8-481D-9901-5C00934478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410" y="4694624"/>
            <a:ext cx="685893" cy="11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Image that shows the Start icon and the Start gesture">
            <a:extLst>
              <a:ext uri="{FF2B5EF4-FFF2-40B4-BE49-F238E27FC236}">
                <a16:creationId xmlns:a16="http://schemas.microsoft.com/office/drawing/2014/main" id="{76258224-F4CC-4108-B984-9DFB8D39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6255" y="4665561"/>
            <a:ext cx="999738" cy="12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F5672A85-1B5F-4EE1-9EE2-8524DA162998}"/>
              </a:ext>
            </a:extLst>
          </p:cNvPr>
          <p:cNvGrpSpPr/>
          <p:nvPr/>
        </p:nvGrpSpPr>
        <p:grpSpPr>
          <a:xfrm>
            <a:off x="431800" y="2436652"/>
            <a:ext cx="2541898" cy="1437066"/>
            <a:chOff x="441496" y="2996161"/>
            <a:chExt cx="2541898" cy="1437066"/>
          </a:xfrm>
        </p:grpSpPr>
        <p:sp>
          <p:nvSpPr>
            <p:cNvPr id="20" name="설명선: 선 19">
              <a:extLst>
                <a:ext uri="{FF2B5EF4-FFF2-40B4-BE49-F238E27FC236}">
                  <a16:creationId xmlns:a16="http://schemas.microsoft.com/office/drawing/2014/main" id="{16ADBC6B-1068-4BF6-8B3D-1F6EA1DDB660}"/>
                </a:ext>
              </a:extLst>
            </p:cNvPr>
            <p:cNvSpPr/>
            <p:nvPr/>
          </p:nvSpPr>
          <p:spPr>
            <a:xfrm>
              <a:off x="441496" y="2996161"/>
              <a:ext cx="2541898" cy="1437066"/>
            </a:xfrm>
            <a:prstGeom prst="borderCallout1">
              <a:avLst>
                <a:gd name="adj1" fmla="val 43016"/>
                <a:gd name="adj2" fmla="val 100225"/>
                <a:gd name="adj3" fmla="val 43108"/>
                <a:gd name="adj4" fmla="val 142726"/>
              </a:avLst>
            </a:prstGeom>
            <a:noFill/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1" name="Picture 15" descr="HoloLens 2 fit and adjustments">
              <a:extLst>
                <a:ext uri="{FF2B5EF4-FFF2-40B4-BE49-F238E27FC236}">
                  <a16:creationId xmlns:a16="http://schemas.microsoft.com/office/drawing/2014/main" id="{F52A22B3-9163-4D03-8D41-34A0E89EA3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0740" y="3023774"/>
              <a:ext cx="1082041" cy="138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attach or remove the HoloLens 2 head strap">
              <a:extLst>
                <a:ext uri="{FF2B5EF4-FFF2-40B4-BE49-F238E27FC236}">
                  <a16:creationId xmlns:a16="http://schemas.microsoft.com/office/drawing/2014/main" id="{5B4046C3-BA6D-471B-9D5F-6E81A97580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624013" y="3347212"/>
              <a:ext cx="1277138" cy="91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BA9192-0E3C-4F02-B83E-3F9057773CDF}"/>
              </a:ext>
            </a:extLst>
          </p:cNvPr>
          <p:cNvSpPr txBox="1"/>
          <p:nvPr/>
        </p:nvSpPr>
        <p:spPr>
          <a:xfrm>
            <a:off x="2512118" y="2450384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Wearability</a:t>
            </a:r>
            <a:endParaRPr lang="ko-KR" alt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E5D7D2-FD02-488C-90FE-C12AB6653A9F}"/>
              </a:ext>
            </a:extLst>
          </p:cNvPr>
          <p:cNvSpPr txBox="1"/>
          <p:nvPr/>
        </p:nvSpPr>
        <p:spPr>
          <a:xfrm>
            <a:off x="2985226" y="5454819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Easy of use</a:t>
            </a:r>
            <a:endParaRPr lang="ko-KR" alt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2DE057-5030-4CCF-9B6B-F6E31DE5D11F}"/>
              </a:ext>
            </a:extLst>
          </p:cNvPr>
          <p:cNvSpPr txBox="1"/>
          <p:nvPr/>
        </p:nvSpPr>
        <p:spPr>
          <a:xfrm>
            <a:off x="4495818" y="2279599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Readability</a:t>
            </a:r>
            <a:endParaRPr lang="ko-KR" altLang="en-US" b="1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DCF6E31-B6FA-0D48-BBFB-41212F6CC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6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6935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Evaluation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6361037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User testing case : AR </a:t>
            </a:r>
            <a:r>
              <a:rPr lang="en-US" altLang="ko-KR" sz="2000" dirty="0" err="1"/>
              <a:t>SW+Contents</a:t>
            </a:r>
            <a:r>
              <a:rPr lang="en-US" altLang="ko-KR" sz="2000" dirty="0"/>
              <a:t> (on going)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DDEF561-F52E-4AAA-B2E5-D70EDE35677B}"/>
              </a:ext>
            </a:extLst>
          </p:cNvPr>
          <p:cNvSpPr/>
          <p:nvPr/>
        </p:nvSpPr>
        <p:spPr>
          <a:xfrm>
            <a:off x="252000" y="2133600"/>
            <a:ext cx="8640000" cy="3505200"/>
          </a:xfrm>
          <a:prstGeom prst="rect">
            <a:avLst/>
          </a:prstGeom>
          <a:noFill/>
          <a:ln w="28575">
            <a:solidFill>
              <a:srgbClr val="005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40ABF-6D14-4B76-921C-560619811F9F}"/>
              </a:ext>
            </a:extLst>
          </p:cNvPr>
          <p:cNvSpPr txBox="1"/>
          <p:nvPr/>
        </p:nvSpPr>
        <p:spPr>
          <a:xfrm>
            <a:off x="3810000" y="2617450"/>
            <a:ext cx="51283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6700" indent="-2667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b="1" dirty="0"/>
              <a:t>Usability of SW/Contents</a:t>
            </a:r>
          </a:p>
          <a:p>
            <a:pPr marL="266700" indent="-2667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b="1" spc="-150" dirty="0"/>
              <a:t>Effectiveness (Before / After comparison)</a:t>
            </a:r>
          </a:p>
          <a:p>
            <a:pPr marL="266700" indent="-2667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b="1" spc="-150" dirty="0"/>
              <a:t>Efficiency (Before / After comparison)</a:t>
            </a:r>
          </a:p>
          <a:p>
            <a:pPr marL="266700" indent="-2667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b="1" spc="-150" dirty="0"/>
              <a:t>Old and New technology comparison </a:t>
            </a:r>
          </a:p>
          <a:p>
            <a:pPr algn="ctr"/>
            <a:r>
              <a:rPr lang="en-US" altLang="ko-KR" b="1" dirty="0"/>
              <a:t>.</a:t>
            </a:r>
          </a:p>
          <a:p>
            <a:pPr algn="ctr"/>
            <a:r>
              <a:rPr lang="en-US" altLang="ko-KR" b="1" dirty="0"/>
              <a:t>.</a:t>
            </a:r>
          </a:p>
          <a:p>
            <a:pPr algn="ctr"/>
            <a:r>
              <a:rPr lang="en-US" altLang="ko-KR" b="1" dirty="0"/>
              <a:t>.</a:t>
            </a:r>
          </a:p>
        </p:txBody>
      </p:sp>
      <p:pic>
        <p:nvPicPr>
          <p:cNvPr id="10" name="video2 (1)">
            <a:hlinkClick r:id="" action="ppaction://media"/>
            <a:extLst>
              <a:ext uri="{FF2B5EF4-FFF2-40B4-BE49-F238E27FC236}">
                <a16:creationId xmlns:a16="http://schemas.microsoft.com/office/drawing/2014/main" id="{DD4424A1-146A-4CB7-B686-AB797928A0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1528" y="2655161"/>
            <a:ext cx="3418472" cy="19228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F4CD57-C384-4116-A19F-F3F2B03FBD46}"/>
              </a:ext>
            </a:extLst>
          </p:cNvPr>
          <p:cNvSpPr txBox="1"/>
          <p:nvPr/>
        </p:nvSpPr>
        <p:spPr>
          <a:xfrm>
            <a:off x="495404" y="4881662"/>
            <a:ext cx="365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AR Guide in Manufacturing</a:t>
            </a:r>
            <a:endParaRPr lang="ko-KR" altLang="en-US" b="1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1132699-CBC0-7E42-82F2-06059EE31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 mute="1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6" name="바닥글 개체 틀 1">
            <a:extLst>
              <a:ext uri="{FF2B5EF4-FFF2-40B4-BE49-F238E27FC236}">
                <a16:creationId xmlns:a16="http://schemas.microsoft.com/office/drawing/2014/main" id="{8E3C5274-3876-0A49-A3F8-17C7DD74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  <p:sp>
        <p:nvSpPr>
          <p:cNvPr id="17411" name="Text Box 4"/>
          <p:cNvSpPr>
            <a:spLocks noGrp="1" noChangeArrowheads="1"/>
          </p:cNvSpPr>
          <p:nvPr>
            <p:ph idx="4294967295"/>
          </p:nvPr>
        </p:nvSpPr>
        <p:spPr>
          <a:xfrm>
            <a:off x="228600" y="1219200"/>
            <a:ext cx="8229600" cy="4705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200" b="1" dirty="0" err="1"/>
              <a:t>Subclause</a:t>
            </a:r>
            <a:r>
              <a:rPr lang="en-US" sz="1200" b="1" dirty="0"/>
              <a:t> 5.2.1 of the </a:t>
            </a:r>
            <a:r>
              <a:rPr lang="en-US" sz="1200" b="1" i="1" dirty="0"/>
              <a:t>IEEE-SA Standards Board Bylaws </a:t>
            </a:r>
            <a:r>
              <a:rPr lang="en-US" sz="12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2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2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2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7, </a:t>
            </a:r>
            <a:r>
              <a:rPr lang="en-US" altLang="ja-JP" sz="12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2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200" dirty="0">
                <a:cs typeface="ＭＳ Ｐゴシック" pitchFamily="-84" charset="-128"/>
              </a:rPr>
              <a:t>, section 6, </a:t>
            </a:r>
            <a:r>
              <a:rPr lang="en-US" altLang="ja-JP" sz="12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200" dirty="0">
                <a:cs typeface="ＭＳ Ｐゴシック" pitchFamily="-84" charset="-128"/>
              </a:rPr>
              <a:t>, and the </a:t>
            </a:r>
            <a:r>
              <a:rPr lang="en-US" altLang="ja-JP" sz="12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2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200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2888</a:t>
            </a:r>
            <a:br>
              <a:rPr lang="en-GB" altLang="ko-KR" sz="1800" dirty="0"/>
            </a:br>
            <a:r>
              <a:rPr lang="en-US" altLang="ko-KR" sz="1800" dirty="0"/>
              <a:t>Interfacing Cyber and Physical World Working Group</a:t>
            </a:r>
            <a:br>
              <a:rPr lang="en-US" altLang="ko-KR" sz="1800" dirty="0"/>
            </a:br>
            <a:r>
              <a:rPr lang="en-US" altLang="ko-KR" sz="1800" dirty="0" err="1"/>
              <a:t>Kyoungro</a:t>
            </a:r>
            <a:r>
              <a:rPr lang="en-US" altLang="ko-KR" sz="1800" dirty="0"/>
              <a:t> Yoon, yoonk@konkuk.ac.kr</a:t>
            </a:r>
            <a:endParaRPr lang="ko-KR" altLang="en-US" sz="1800" dirty="0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7C28B560-FB52-4559-8FDB-A96A98E20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627883"/>
              </p:ext>
            </p:extLst>
          </p:nvPr>
        </p:nvGraphicFramePr>
        <p:xfrm>
          <a:off x="228600" y="1215867"/>
          <a:ext cx="8686800" cy="472319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method of VR/AR/MR/XR Training System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-8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1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06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-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Wonki</a:t>
                      </a:r>
                      <a:r>
                        <a:rPr kumimoji="0" lang="ko-KR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Hong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Korea Electronics Association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+82 10 9030 6775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hong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wk@gokea.org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Jeonghwoan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Choi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Skonec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Co., Ltd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+82 10 3042 8901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jordhanchoi@skonec.com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400576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Sang-</a:t>
                      </a:r>
                      <a:r>
                        <a:rPr kumimoji="0" lang="en-GB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Kyun</a:t>
                      </a: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Kim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Myongji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</a:t>
                      </a:r>
                      <a:r>
                        <a:rPr kumimoji="0" lang="en-GB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Univ</a:t>
                      </a:r>
                      <a:r>
                        <a:rPr kumimoji="0" lang="en-US" altLang="ko-K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ersity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+82 10 6406 8163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goldmunt@gmail.com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2311"/>
                  </a:ext>
                </a:extLst>
              </a:tr>
            </a:tbl>
          </a:graphicData>
        </a:graphic>
      </p:graphicFrame>
      <p:sp>
        <p:nvSpPr>
          <p:cNvPr id="9" name="바닥글 개체 틀 1">
            <a:extLst>
              <a:ext uri="{FF2B5EF4-FFF2-40B4-BE49-F238E27FC236}">
                <a16:creationId xmlns:a16="http://schemas.microsoft.com/office/drawing/2014/main" id="{7DD63162-4906-D744-BAB7-C56C6A7B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6553200" cy="247650"/>
          </a:xfrm>
        </p:spPr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17860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Background</a:t>
            </a:r>
            <a:endParaRPr lang="ko-KR" altLang="en-US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C3574-0BBE-4E5D-B778-2CF84412B882}"/>
              </a:ext>
            </a:extLst>
          </p:cNvPr>
          <p:cNvSpPr txBox="1"/>
          <p:nvPr/>
        </p:nvSpPr>
        <p:spPr>
          <a:xfrm>
            <a:off x="304800" y="1371600"/>
            <a:ext cx="8308365" cy="3261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VR/AR/MR/XR</a:t>
            </a:r>
            <a:r>
              <a:rPr lang="ko-KR" altLang="en-US" sz="2000" dirty="0"/>
              <a:t> </a:t>
            </a:r>
            <a:r>
              <a:rPr lang="en-US" altLang="ko-KR" sz="2000" dirty="0"/>
              <a:t>applications in</a:t>
            </a:r>
            <a:r>
              <a:rPr lang="ko-KR" altLang="en-US" sz="2000" dirty="0"/>
              <a:t> </a:t>
            </a:r>
            <a:r>
              <a:rPr lang="en-US" altLang="ko-KR" sz="2000" dirty="0"/>
              <a:t>many enterprise area 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Manufacturing : XR Collaboration tool, AR guide, VR twin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Training : VR Simulation, AR Manual, Knowledge adoption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Healthcare : AR Assistant, 3D Anatomy, Digital Therapeutics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Construction : Design ~ Construction ~ Evaluation.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Retail : AR </a:t>
            </a:r>
            <a:r>
              <a:rPr lang="en-US" altLang="ko-KR" sz="2000" dirty="0" err="1"/>
              <a:t>fit&amp;try</a:t>
            </a:r>
            <a:r>
              <a:rPr lang="en-US" altLang="ko-KR" sz="2000" dirty="0"/>
              <a:t> on, VR shopping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BDE26B3-EB0B-3243-ACF5-0F22A365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4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17860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Background</a:t>
            </a:r>
            <a:endParaRPr lang="ko-KR" altLang="en-US" sz="2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9C3574-0BBE-4E5D-B778-2CF84412B882}"/>
              </a:ext>
            </a:extLst>
          </p:cNvPr>
          <p:cNvSpPr txBox="1"/>
          <p:nvPr/>
        </p:nvSpPr>
        <p:spPr>
          <a:xfrm>
            <a:off x="304800" y="1371600"/>
            <a:ext cx="8748229" cy="3266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Especially, Training area in VR/AR/MR/XR</a:t>
            </a:r>
            <a:r>
              <a:rPr lang="ko-KR" altLang="en-US" sz="2000" dirty="0"/>
              <a:t> </a:t>
            </a:r>
            <a:r>
              <a:rPr lang="en-US" altLang="ko-KR" sz="2000" dirty="0"/>
              <a:t>applications 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>
              <a:lnSpc>
                <a:spcPct val="150000"/>
              </a:lnSpc>
            </a:pPr>
            <a:r>
              <a:rPr lang="en-US" altLang="ko-KR" sz="2000" dirty="0"/>
              <a:t>In Korea,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100+ VR training system use cases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Manufacture(55%), Medical(26%), Military(11%), Gov, </a:t>
            </a:r>
            <a:r>
              <a:rPr lang="en-US" altLang="ko-KR" sz="2000" dirty="0" err="1"/>
              <a:t>etc</a:t>
            </a: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500+ VR training system has</a:t>
            </a:r>
            <a:r>
              <a:rPr lang="ko-KR" altLang="en-US" sz="2000" dirty="0"/>
              <a:t> </a:t>
            </a:r>
            <a:r>
              <a:rPr lang="en-US" altLang="ko-KR" sz="2000" dirty="0"/>
              <a:t>been developed or on developing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sym typeface="Wingdings" panose="05000000000000000000" pitchFamily="2" charset="2"/>
              </a:rPr>
              <a:t> Can be a solution </a:t>
            </a:r>
            <a:r>
              <a:rPr lang="en-US" altLang="ko-KR" sz="2000" dirty="0"/>
              <a:t>to </a:t>
            </a:r>
            <a:r>
              <a:rPr lang="en-US" altLang="ko-KR" sz="2000" u="sng" dirty="0">
                <a:solidFill>
                  <a:srgbClr val="FF0000"/>
                </a:solidFill>
              </a:rPr>
              <a:t>High risk, High cost</a:t>
            </a:r>
            <a:r>
              <a:rPr lang="en-US" altLang="ko-KR" sz="2000" dirty="0"/>
              <a:t> in the training area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C588810-1BEE-C344-85D1-506F1FF4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17860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Background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93CE8-E1DB-4137-B303-53A59C95A85D}"/>
              </a:ext>
            </a:extLst>
          </p:cNvPr>
          <p:cNvSpPr txBox="1"/>
          <p:nvPr/>
        </p:nvSpPr>
        <p:spPr>
          <a:xfrm>
            <a:off x="304800" y="1371600"/>
            <a:ext cx="8703858" cy="3723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Highlights of new technology adoption in</a:t>
            </a:r>
            <a:r>
              <a:rPr lang="ko-KR" altLang="en-US" sz="2000" dirty="0"/>
              <a:t> </a:t>
            </a:r>
            <a:r>
              <a:rPr lang="en-US" altLang="ko-KR" sz="2000" dirty="0"/>
              <a:t>the enterprise industry 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Effectiveness : Accuracy and completeness, context of use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Efficiency : Time, human effort, money, materials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Satisfaction : User’s physical, cognitive, emotional responses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FF0000"/>
                </a:solidFill>
              </a:rPr>
              <a:t> → </a:t>
            </a:r>
            <a:r>
              <a:rPr lang="en-US" altLang="ko-KR" sz="2000" b="1" dirty="0">
                <a:solidFill>
                  <a:srgbClr val="FF0000"/>
                </a:solidFill>
              </a:rPr>
              <a:t>Usability is also important in the VR/AR/MR/XR field.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   (Refer to International Standard from ISO TC 159)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40D9A55-73A9-FE48-8D60-F707A910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4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17860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Background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93CE8-E1DB-4137-B303-53A59C95A85D}"/>
              </a:ext>
            </a:extLst>
          </p:cNvPr>
          <p:cNvSpPr txBox="1"/>
          <p:nvPr/>
        </p:nvSpPr>
        <p:spPr>
          <a:xfrm>
            <a:off x="304800" y="1371600"/>
            <a:ext cx="7890430" cy="491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Cases of evaluation usability in VR/AR/MR/XR</a:t>
            </a:r>
            <a:r>
              <a:rPr lang="ko-KR" altLang="en-US" sz="2000" dirty="0"/>
              <a:t> </a:t>
            </a:r>
            <a:r>
              <a:rPr lang="en-US" altLang="ko-KR" sz="2000" dirty="0"/>
              <a:t>applications: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6A222D9-E189-4D0A-915F-1A33D5FB0C4D}"/>
              </a:ext>
            </a:extLst>
          </p:cNvPr>
          <p:cNvGrpSpPr/>
          <p:nvPr/>
        </p:nvGrpSpPr>
        <p:grpSpPr>
          <a:xfrm>
            <a:off x="1219200" y="2057400"/>
            <a:ext cx="6888394" cy="3888806"/>
            <a:chOff x="685800" y="2209799"/>
            <a:chExt cx="7860514" cy="4437611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A5963369-4DAF-498D-A143-F2C8E4326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2209800"/>
              <a:ext cx="3738539" cy="2216727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D910D3B5-038B-418D-B1C4-EFEA3D377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3017" y="2209799"/>
              <a:ext cx="3943297" cy="2216727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3AE8561-5591-4CA8-A9DC-DD68BC9DC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341" y="4600103"/>
              <a:ext cx="3732997" cy="2047307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3878F8F-CE4A-45E6-B45C-D904DA876D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7700"/>
            <a:stretch/>
          </p:blipFill>
          <p:spPr>
            <a:xfrm>
              <a:off x="4603017" y="4600103"/>
              <a:ext cx="3943297" cy="2047307"/>
            </a:xfrm>
            <a:prstGeom prst="rect">
              <a:avLst/>
            </a:prstGeom>
          </p:spPr>
        </p:pic>
      </p:grp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37400FFE-C684-E341-BC68-C1D94EF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0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545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Overview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467574" cy="4185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/>
              <a:t>VR training system is :</a:t>
            </a:r>
          </a:p>
          <a:p>
            <a:pPr>
              <a:lnSpc>
                <a:spcPct val="150000"/>
              </a:lnSpc>
            </a:pPr>
            <a:endParaRPr lang="en-US" altLang="ko-KR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Key users : Trainer(teacher, operator), Trainee(student)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Material : VR </a:t>
            </a:r>
            <a:r>
              <a:rPr lang="en-US" altLang="ko-KR" sz="2000" dirty="0" err="1"/>
              <a:t>HMD+Contents</a:t>
            </a:r>
            <a:r>
              <a:rPr lang="en-US" altLang="ko-KR" sz="2000" dirty="0"/>
              <a:t>, Simulator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Task/Process : Virtually experience ~ performance evaluation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Feature : Immersive, Realistic, Simulation, Safe, Low cost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Type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Single / Multiple trainee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Repeated task / Situation handling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3C21627-7512-3445-860F-AF8EE9C8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5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163226" y="268963"/>
            <a:ext cx="4545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100" dirty="0"/>
              <a:t>Overview of VR training system </a:t>
            </a:r>
            <a:endParaRPr lang="ko-KR" alt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3EE2C-35D7-4098-9905-5A028F21AF9D}"/>
              </a:ext>
            </a:extLst>
          </p:cNvPr>
          <p:cNvSpPr txBox="1"/>
          <p:nvPr/>
        </p:nvSpPr>
        <p:spPr>
          <a:xfrm>
            <a:off x="304800" y="1371600"/>
            <a:ext cx="8614987" cy="32617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/>
              <a:t>How can we evaluate VR/AR/MR/XR</a:t>
            </a:r>
            <a:r>
              <a:rPr lang="ko-KR" altLang="en-US" sz="2000" spc="-150" dirty="0"/>
              <a:t> </a:t>
            </a:r>
            <a:r>
              <a:rPr lang="en-US" altLang="ko-KR" sz="2000" spc="-150" dirty="0"/>
              <a:t>applications to encourage the industry?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Before the release of VR/AR/MR/XR applications, testing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in the actual environment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in the similar environment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Simulation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/>
              <a:t>Launching the products without test can be dangerous</a:t>
            </a:r>
          </a:p>
        </p:txBody>
      </p:sp>
      <p:sp>
        <p:nvSpPr>
          <p:cNvPr id="3" name="오른쪽 대괄호 2">
            <a:extLst>
              <a:ext uri="{FF2B5EF4-FFF2-40B4-BE49-F238E27FC236}">
                <a16:creationId xmlns:a16="http://schemas.microsoft.com/office/drawing/2014/main" id="{AF3F1280-2231-4FB9-99ED-6A8C3207934A}"/>
              </a:ext>
            </a:extLst>
          </p:cNvPr>
          <p:cNvSpPr/>
          <p:nvPr/>
        </p:nvSpPr>
        <p:spPr>
          <a:xfrm>
            <a:off x="4419600" y="3051572"/>
            <a:ext cx="304800" cy="1066800"/>
          </a:xfrm>
          <a:prstGeom prst="rightBracket">
            <a:avLst>
              <a:gd name="adj" fmla="val 9015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A0474-0150-4944-AC78-7EA855DE8877}"/>
              </a:ext>
            </a:extLst>
          </p:cNvPr>
          <p:cNvSpPr txBox="1"/>
          <p:nvPr/>
        </p:nvSpPr>
        <p:spPr>
          <a:xfrm>
            <a:off x="4844968" y="3239869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rgbClr val="0070C0"/>
                </a:solidFill>
              </a:rPr>
              <a:t>Possible options </a:t>
            </a:r>
          </a:p>
          <a:p>
            <a:r>
              <a:rPr lang="en-US" altLang="ko-KR" b="1" dirty="0">
                <a:solidFill>
                  <a:srgbClr val="0070C0"/>
                </a:solidFill>
              </a:rPr>
              <a:t>to evaluate effectively!</a:t>
            </a:r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0BA50A-D8E5-5A4F-81F5-F3E28C75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2888-21-0041-01-0000-Evaluation method of VR-AR-MR-XR Training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84662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7406</TotalTime>
  <Words>1113</Words>
  <Application>Microsoft Macintosh PowerPoint</Application>
  <PresentationFormat>화면 슬라이드 쇼(4:3)</PresentationFormat>
  <Paragraphs>169</Paragraphs>
  <Slides>18</Slides>
  <Notes>2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맑은 고딕</vt:lpstr>
      <vt:lpstr>Myriad Pro</vt:lpstr>
      <vt:lpstr>Arial</vt:lpstr>
      <vt:lpstr>Calibri</vt:lpstr>
      <vt:lpstr>Times New Roman</vt:lpstr>
      <vt:lpstr>Verdana</vt:lpstr>
      <vt:lpstr>Wingdings</vt:lpstr>
      <vt:lpstr>IEEE-SA Powerpoint Template</vt:lpstr>
      <vt:lpstr>Office 테마</vt:lpstr>
      <vt:lpstr>1_Office 테마</vt:lpstr>
      <vt:lpstr>PowerPoint 프레젠테이션</vt:lpstr>
      <vt:lpstr>Compliance with  IEEE Standards Policies and Procedures</vt:lpstr>
      <vt:lpstr>IEEE 2888 Interfacing Cyber and Physical World Working Group Kyoungro Yoon, yoonk@konkuk.ac.kr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Kim Silva</cp:lastModifiedBy>
  <cp:revision>339</cp:revision>
  <dcterms:created xsi:type="dcterms:W3CDTF">2014-10-13T13:02:20Z</dcterms:created>
  <dcterms:modified xsi:type="dcterms:W3CDTF">2021-06-28T15:16:59Z</dcterms:modified>
</cp:coreProperties>
</file>