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2"/>
  </p:notesMasterIdLst>
  <p:handoutMasterIdLst>
    <p:handoutMasterId r:id="rId23"/>
  </p:handoutMasterIdLst>
  <p:sldIdLst>
    <p:sldId id="325" r:id="rId4"/>
    <p:sldId id="365" r:id="rId5"/>
    <p:sldId id="385" r:id="rId6"/>
    <p:sldId id="386" r:id="rId7"/>
    <p:sldId id="397" r:id="rId8"/>
    <p:sldId id="387" r:id="rId9"/>
    <p:sldId id="389" r:id="rId10"/>
    <p:sldId id="390" r:id="rId11"/>
    <p:sldId id="388" r:id="rId12"/>
    <p:sldId id="392" r:id="rId13"/>
    <p:sldId id="393" r:id="rId14"/>
    <p:sldId id="391" r:id="rId15"/>
    <p:sldId id="394" r:id="rId16"/>
    <p:sldId id="398" r:id="rId17"/>
    <p:sldId id="399" r:id="rId18"/>
    <p:sldId id="395" r:id="rId19"/>
    <p:sldId id="396" r:id="rId20"/>
    <p:sldId id="35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/>
    <p:restoredTop sz="94694"/>
  </p:normalViewPr>
  <p:slideViewPr>
    <p:cSldViewPr>
      <p:cViewPr varScale="1">
        <p:scale>
          <a:sx n="98" d="100"/>
          <a:sy n="98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992640"/>
            <a:ext cx="8520120" cy="27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64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9082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2888-21-0041-00-0000-Evaluation method of VR/AR/MR/XR Training System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80B5864-2B36-E145-B374-855E34E01B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26" r:id="rId13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2888-21-0041-00-0000-Evaluation method of VR/AR/MR/XR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1678441"/>
            <a:ext cx="8610600" cy="8286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method of VR/AR/MR/XR Training System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June 30, 202</a:t>
            </a:r>
            <a:r>
              <a:rPr lang="en-US" altLang="ko-KR" dirty="0">
                <a:latin typeface="맑은 고딕" panose="020B0503020000020004" pitchFamily="34" charset="-127"/>
                <a:cs typeface="Times New Roman" panose="02020603050405020304" pitchFamily="18" charset="0"/>
              </a:rPr>
              <a:t>1</a:t>
            </a:r>
            <a:endParaRPr lang="x-none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D0B28B-2D90-344A-ACF2-FB2304B7D008}"/>
              </a:ext>
            </a:extLst>
          </p:cNvPr>
          <p:cNvSpPr txBox="1">
            <a:spLocks/>
          </p:cNvSpPr>
          <p:nvPr/>
        </p:nvSpPr>
        <p:spPr>
          <a:xfrm>
            <a:off x="685800" y="2507115"/>
            <a:ext cx="5638800" cy="828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[</a:t>
            </a:r>
            <a:r>
              <a:rPr lang="en-US" dirty="0" err="1"/>
              <a:t>Wonki</a:t>
            </a:r>
            <a:r>
              <a:rPr lang="ko-KR" altLang="en-US" dirty="0"/>
              <a:t> </a:t>
            </a:r>
            <a:r>
              <a:rPr lang="en-US" altLang="ko-KR" dirty="0"/>
              <a:t>Hong</a:t>
            </a:r>
            <a:r>
              <a:rPr lang="ko-KR" altLang="en-US" dirty="0"/>
              <a:t> </a:t>
            </a:r>
            <a:r>
              <a:rPr lang="en-US" dirty="0"/>
              <a:t>/ Korea Electronics Association(KEA) 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020465" cy="280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Before VR training system, there are lots of research about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Face to face training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Computer Based Training(CBT)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E-learning System(Online)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Game based training, etc.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D69A6BD8-E1B1-4C52-849D-42B5F130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399928" cy="326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Consideration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Effectiveness : Trainers/Trainees completeness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Efficiency : Training time for performance goals, Users effort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Satisfaction : User’s physical, cognitive, emotional responses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→ </a:t>
            </a:r>
            <a:r>
              <a:rPr lang="en-US" altLang="ko-KR" sz="2000" b="1" dirty="0">
                <a:solidFill>
                  <a:srgbClr val="FF0000"/>
                </a:solidFill>
              </a:rPr>
              <a:t>Objective, Quantitative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D5D08EED-9E05-49ED-BE43-E7CFDFC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6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6769161" cy="372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In terms of usability test in VR training system 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Effect of training performance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</a:t>
            </a:r>
            <a:r>
              <a:rPr lang="ko-KR" altLang="en-US" sz="2000" dirty="0"/>
              <a:t>→ </a:t>
            </a:r>
            <a:r>
              <a:rPr lang="en-US" altLang="ko-KR" sz="2000" dirty="0"/>
              <a:t>btw before and after, btw old and new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Efficiency of training performance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</a:t>
            </a:r>
            <a:r>
              <a:rPr lang="ko-KR" altLang="en-US" sz="2000" dirty="0"/>
              <a:t>→ </a:t>
            </a:r>
            <a:r>
              <a:rPr lang="en-US" altLang="ko-KR" sz="2000" dirty="0"/>
              <a:t>time, cost, human effort, </a:t>
            </a:r>
            <a:r>
              <a:rPr lang="en-US" altLang="ko-KR" sz="2000" dirty="0" err="1"/>
              <a:t>etc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Satisfaction to trainers and trainees in operating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Acceptability to operator and trainers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49A686D2-E916-4C67-BBDC-0A14FA13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38749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evaluation framework of user testing (on developing)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EFB8BF-F358-482F-8271-959DB483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6" y="2133600"/>
            <a:ext cx="8737600" cy="3458340"/>
          </a:xfrm>
          <a:prstGeom prst="rect">
            <a:avLst/>
          </a:prstGeom>
        </p:spPr>
      </p:pic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6E758836-F934-49A3-B908-4189F95E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0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38749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evaluation framework of user testing (on developing)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FD7EF35-500B-4893-A6DD-A88A49F64847}"/>
              </a:ext>
            </a:extLst>
          </p:cNvPr>
          <p:cNvSpPr/>
          <p:nvPr/>
        </p:nvSpPr>
        <p:spPr>
          <a:xfrm>
            <a:off x="3080150" y="2303033"/>
            <a:ext cx="131052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Test Design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D10AA0-617A-4D09-BBDF-7FBF4F6B0024}"/>
              </a:ext>
            </a:extLst>
          </p:cNvPr>
          <p:cNvSpPr/>
          <p:nvPr/>
        </p:nvSpPr>
        <p:spPr>
          <a:xfrm>
            <a:off x="722310" y="2303033"/>
            <a:ext cx="1298268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Test Plan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736024-4277-4DD1-AC21-0689A4F8BEF8}"/>
              </a:ext>
            </a:extLst>
          </p:cNvPr>
          <p:cNvSpPr/>
          <p:nvPr/>
        </p:nvSpPr>
        <p:spPr>
          <a:xfrm>
            <a:off x="7314914" y="2303033"/>
            <a:ext cx="1289086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Result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F5AA82-6D44-4670-A78F-F35660EF9E54}"/>
              </a:ext>
            </a:extLst>
          </p:cNvPr>
          <p:cNvSpPr/>
          <p:nvPr/>
        </p:nvSpPr>
        <p:spPr>
          <a:xfrm>
            <a:off x="5337753" y="2303033"/>
            <a:ext cx="1291281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Proceeding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DF855-A91C-48C5-9691-E99C0513C693}"/>
              </a:ext>
            </a:extLst>
          </p:cNvPr>
          <p:cNvSpPr txBox="1"/>
          <p:nvPr/>
        </p:nvSpPr>
        <p:spPr>
          <a:xfrm>
            <a:off x="347780" y="3051912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Purpose, Analyze </a:t>
            </a:r>
            <a:br>
              <a:rPr lang="en-US" altLang="ko-KR" sz="1400" b="1" dirty="0"/>
            </a:br>
            <a:r>
              <a:rPr lang="en-US" altLang="ko-KR" sz="1400" b="1" dirty="0"/>
              <a:t>of product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853ED-A9FD-45B5-8465-5F2D4A8C140F}"/>
              </a:ext>
            </a:extLst>
          </p:cNvPr>
          <p:cNvSpPr txBox="1"/>
          <p:nvPr/>
        </p:nvSpPr>
        <p:spPr>
          <a:xfrm>
            <a:off x="347780" y="3745421"/>
            <a:ext cx="220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Definition Users </a:t>
            </a:r>
            <a:br>
              <a:rPr lang="en-US" altLang="ko-KR" sz="1400" b="1" dirty="0"/>
            </a:br>
            <a:r>
              <a:rPr lang="en-US" altLang="ko-KR" sz="1400" b="1" dirty="0"/>
              <a:t>Group, environment</a:t>
            </a:r>
            <a:endParaRPr lang="ko-KR" alt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D15E2-D544-4458-8385-0CC72DA3F941}"/>
              </a:ext>
            </a:extLst>
          </p:cNvPr>
          <p:cNvSpPr txBox="1"/>
          <p:nvPr/>
        </p:nvSpPr>
        <p:spPr>
          <a:xfrm>
            <a:off x="347780" y="4438930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Users behavior, task</a:t>
            </a:r>
            <a:endParaRPr lang="en-US" altLang="ko-KR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594E4-07A9-429C-BEDE-A894228B07C3}"/>
              </a:ext>
            </a:extLst>
          </p:cNvPr>
          <p:cNvSpPr txBox="1"/>
          <p:nvPr/>
        </p:nvSpPr>
        <p:spPr>
          <a:xfrm>
            <a:off x="2640202" y="3051912"/>
            <a:ext cx="21659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Test method design</a:t>
            </a:r>
          </a:p>
          <a:p>
            <a:r>
              <a:rPr lang="en-US" altLang="ko-KR" sz="12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E090A-340F-439E-A3DF-B0A89E58AE58}"/>
              </a:ext>
            </a:extLst>
          </p:cNvPr>
          <p:cNvSpPr txBox="1"/>
          <p:nvPr/>
        </p:nvSpPr>
        <p:spPr>
          <a:xfrm>
            <a:off x="2640202" y="3745421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Call for attendee</a:t>
            </a:r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62588-9949-4A98-B702-91E62DD1CCBF}"/>
              </a:ext>
            </a:extLst>
          </p:cNvPr>
          <p:cNvSpPr txBox="1"/>
          <p:nvPr/>
        </p:nvSpPr>
        <p:spPr>
          <a:xfrm>
            <a:off x="2640202" y="4419534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Design task and use </a:t>
            </a:r>
            <a:br>
              <a:rPr lang="en-US" altLang="ko-KR" sz="1400" b="1" dirty="0"/>
            </a:br>
            <a:r>
              <a:rPr lang="en-US" altLang="ko-KR" sz="1400" b="1" dirty="0"/>
              <a:t>scenario</a:t>
            </a:r>
            <a:endParaRPr lang="en-US" altLang="ko-KR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5A92A-0617-48E0-9F29-BD6D566267CC}"/>
              </a:ext>
            </a:extLst>
          </p:cNvPr>
          <p:cNvSpPr txBox="1"/>
          <p:nvPr/>
        </p:nvSpPr>
        <p:spPr>
          <a:xfrm>
            <a:off x="5026799" y="3051912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Pilot test</a:t>
            </a:r>
            <a:endParaRPr lang="en-US" altLang="ko-KR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C71F9-5464-430D-81EF-693A3CA29DF0}"/>
              </a:ext>
            </a:extLst>
          </p:cNvPr>
          <p:cNvSpPr txBox="1"/>
          <p:nvPr/>
        </p:nvSpPr>
        <p:spPr>
          <a:xfrm>
            <a:off x="5026799" y="3745421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Test proceeding</a:t>
            </a:r>
            <a:endParaRPr lang="ko-KR" alt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0C992-9848-4E53-9C96-70E559B024D2}"/>
              </a:ext>
            </a:extLst>
          </p:cNvPr>
          <p:cNvSpPr txBox="1"/>
          <p:nvPr/>
        </p:nvSpPr>
        <p:spPr>
          <a:xfrm>
            <a:off x="7053116" y="3051912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Analyze user’s data,</a:t>
            </a:r>
            <a:br>
              <a:rPr lang="en-US" altLang="ko-KR" sz="1400" b="1" dirty="0"/>
            </a:br>
            <a:r>
              <a:rPr lang="en-US" altLang="ko-KR" sz="1400" b="1" dirty="0"/>
              <a:t>response, </a:t>
            </a:r>
            <a:r>
              <a:rPr lang="en-US" altLang="ko-KR" sz="1400" b="1" dirty="0" err="1"/>
              <a:t>etc</a:t>
            </a:r>
            <a:endParaRPr lang="en-US" altLang="ko-KR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B32992-7AC1-4485-B963-063829C5BFAD}"/>
              </a:ext>
            </a:extLst>
          </p:cNvPr>
          <p:cNvSpPr txBox="1"/>
          <p:nvPr/>
        </p:nvSpPr>
        <p:spPr>
          <a:xfrm>
            <a:off x="7053116" y="3745421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Report result</a:t>
            </a:r>
            <a:endParaRPr lang="en-US" altLang="ko-KR" sz="1200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F1267414-BEB4-4E08-9279-537E2889FD92}"/>
              </a:ext>
            </a:extLst>
          </p:cNvPr>
          <p:cNvCxnSpPr/>
          <p:nvPr/>
        </p:nvCxnSpPr>
        <p:spPr>
          <a:xfrm>
            <a:off x="332970" y="3065777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F1C1FBF-B7B7-4852-8DFE-F78DAB6865A2}"/>
              </a:ext>
            </a:extLst>
          </p:cNvPr>
          <p:cNvCxnSpPr/>
          <p:nvPr/>
        </p:nvCxnSpPr>
        <p:spPr>
          <a:xfrm>
            <a:off x="2561194" y="3065777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D80A8F8-DA08-4716-831A-E174D5DBD2C3}"/>
              </a:ext>
            </a:extLst>
          </p:cNvPr>
          <p:cNvCxnSpPr/>
          <p:nvPr/>
        </p:nvCxnSpPr>
        <p:spPr>
          <a:xfrm>
            <a:off x="5027189" y="3054792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807D7445-95D8-4CA3-A8E9-F59D108177F9}"/>
              </a:ext>
            </a:extLst>
          </p:cNvPr>
          <p:cNvCxnSpPr/>
          <p:nvPr/>
        </p:nvCxnSpPr>
        <p:spPr>
          <a:xfrm>
            <a:off x="6982517" y="3054792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6A650E-5DA4-4A0A-B606-B3914F4B407F}"/>
              </a:ext>
            </a:extLst>
          </p:cNvPr>
          <p:cNvSpPr txBox="1"/>
          <p:nvPr/>
        </p:nvSpPr>
        <p:spPr>
          <a:xfrm>
            <a:off x="2373271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49F8CD-490A-40F2-AEA6-091CAA8A0DBF}"/>
              </a:ext>
            </a:extLst>
          </p:cNvPr>
          <p:cNvSpPr txBox="1"/>
          <p:nvPr/>
        </p:nvSpPr>
        <p:spPr>
          <a:xfrm>
            <a:off x="4661276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A51C-53CB-4CBE-B637-CDC32243B0AA}"/>
              </a:ext>
            </a:extLst>
          </p:cNvPr>
          <p:cNvSpPr txBox="1"/>
          <p:nvPr/>
        </p:nvSpPr>
        <p:spPr>
          <a:xfrm>
            <a:off x="6773199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4" name="바닥글 개체 틀 1">
            <a:extLst>
              <a:ext uri="{FF2B5EF4-FFF2-40B4-BE49-F238E27FC236}">
                <a16:creationId xmlns:a16="http://schemas.microsoft.com/office/drawing/2014/main" id="{67C15C8E-E54B-4F4F-B801-A5C22A0F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8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2DB5CE15-A011-43DA-91AB-980C672B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r="3706"/>
          <a:stretch/>
        </p:blipFill>
        <p:spPr>
          <a:xfrm>
            <a:off x="569215" y="3318483"/>
            <a:ext cx="4397961" cy="2689502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48623" cy="2338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XR Center on construction (open in 2021)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Locations : DMC in Seoul, Korea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Developed by : KEA, SBA, KETI, KCL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Infra : </a:t>
            </a:r>
            <a:r>
              <a:rPr lang="en-US" altLang="ko-KR" sz="2000" spc="-150" dirty="0"/>
              <a:t>Testing room, VR/AR devices, bio signal measuring device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01" name="사각형: 둥근 모서리 24">
            <a:extLst>
              <a:ext uri="{FF2B5EF4-FFF2-40B4-BE49-F238E27FC236}">
                <a16:creationId xmlns:a16="http://schemas.microsoft.com/office/drawing/2014/main" id="{426AF962-FE8E-4947-BDF0-15AF0BBF28D8}"/>
              </a:ext>
            </a:extLst>
          </p:cNvPr>
          <p:cNvSpPr/>
          <p:nvPr/>
        </p:nvSpPr>
        <p:spPr>
          <a:xfrm>
            <a:off x="5059067" y="4806647"/>
            <a:ext cx="4059223" cy="1269265"/>
          </a:xfrm>
          <a:prstGeom prst="round1Rect">
            <a:avLst>
              <a:gd name="adj" fmla="val 10056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ea"/>
              <a:ea typeface="+mj-ea"/>
            </a:endParaRPr>
          </a:p>
        </p:txBody>
      </p:sp>
      <p:sp>
        <p:nvSpPr>
          <p:cNvPr id="104" name="모서리가 둥근 직사각형 31">
            <a:extLst>
              <a:ext uri="{FF2B5EF4-FFF2-40B4-BE49-F238E27FC236}">
                <a16:creationId xmlns:a16="http://schemas.microsoft.com/office/drawing/2014/main" id="{D94CD553-F497-4427-862A-839FC6CB357A}"/>
              </a:ext>
            </a:extLst>
          </p:cNvPr>
          <p:cNvSpPr/>
          <p:nvPr/>
        </p:nvSpPr>
        <p:spPr>
          <a:xfrm>
            <a:off x="5257489" y="5092547"/>
            <a:ext cx="3631151" cy="732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07" name="_x587147304" descr="EMB00001a501255">
            <a:extLst>
              <a:ext uri="{FF2B5EF4-FFF2-40B4-BE49-F238E27FC236}">
                <a16:creationId xmlns:a16="http://schemas.microsoft.com/office/drawing/2014/main" id="{5E9E44C6-47E8-4CAD-8404-4BA9E53C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37" y="5088467"/>
            <a:ext cx="1151829" cy="69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6FD3E443-5BFF-418B-9A85-8330196B2166}"/>
              </a:ext>
            </a:extLst>
          </p:cNvPr>
          <p:cNvSpPr/>
          <p:nvPr/>
        </p:nvSpPr>
        <p:spPr>
          <a:xfrm>
            <a:off x="5513684" y="5816765"/>
            <a:ext cx="851496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 err="1">
                <a:solidFill>
                  <a:srgbClr val="002060"/>
                </a:solidFill>
                <a:latin typeface="맑은 고딕" panose="020B0503020000020004" pitchFamily="50" charset="-127"/>
              </a:rPr>
              <a:t>Hololens</a:t>
            </a:r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 2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3" name="모서리가 둥근 직사각형 41">
            <a:extLst>
              <a:ext uri="{FF2B5EF4-FFF2-40B4-BE49-F238E27FC236}">
                <a16:creationId xmlns:a16="http://schemas.microsoft.com/office/drawing/2014/main" id="{37EA660B-3EED-4514-AECA-C31F9EC104DD}"/>
              </a:ext>
            </a:extLst>
          </p:cNvPr>
          <p:cNvSpPr/>
          <p:nvPr/>
        </p:nvSpPr>
        <p:spPr>
          <a:xfrm>
            <a:off x="5144998" y="4766732"/>
            <a:ext cx="1451294" cy="330577"/>
          </a:xfrm>
          <a:prstGeom prst="roundRect">
            <a:avLst>
              <a:gd name="adj" fmla="val 27992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anose="020B0503020000020004" pitchFamily="50" charset="-127"/>
              </a:rPr>
              <a:t>AR/VR Devices</a:t>
            </a:r>
            <a:endParaRPr lang="ko-KR" altLang="en-US" sz="1200" b="1" dirty="0">
              <a:latin typeface="맑은 고딕" panose="020B0503020000020004" pitchFamily="50" charset="-127"/>
            </a:endParaRP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336037ED-6777-490E-A9D6-0D3AA196016F}"/>
              </a:ext>
            </a:extLst>
          </p:cNvPr>
          <p:cNvSpPr/>
          <p:nvPr/>
        </p:nvSpPr>
        <p:spPr>
          <a:xfrm>
            <a:off x="6580763" y="5816765"/>
            <a:ext cx="1092116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Oculus Quest2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8634668C-987C-4D6C-AFC3-0224322EDFA4}"/>
              </a:ext>
            </a:extLst>
          </p:cNvPr>
          <p:cNvSpPr/>
          <p:nvPr/>
        </p:nvSpPr>
        <p:spPr>
          <a:xfrm>
            <a:off x="7741395" y="5816765"/>
            <a:ext cx="986845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VIVE Pro eye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18" name="Picture 2" descr="홀로렌즈 2 : 미디어 VR AR 전문 둥근별">
            <a:extLst>
              <a:ext uri="{FF2B5EF4-FFF2-40B4-BE49-F238E27FC236}">
                <a16:creationId xmlns:a16="http://schemas.microsoft.com/office/drawing/2014/main" id="{892F531A-B56E-410F-9A80-7E45CE5E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3" b="25861"/>
          <a:stretch/>
        </p:blipFill>
        <p:spPr bwMode="auto">
          <a:xfrm>
            <a:off x="5296808" y="5196334"/>
            <a:ext cx="1160771" cy="5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VR을 차세대 소셜 플랫폼으로! 오큘러스 퀘스트2 | 웹진 인벤 - 인벤">
            <a:extLst>
              <a:ext uri="{FF2B5EF4-FFF2-40B4-BE49-F238E27FC236}">
                <a16:creationId xmlns:a16="http://schemas.microsoft.com/office/drawing/2014/main" id="{4B345069-4990-4348-8BE6-48C3046D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82" y="5094184"/>
            <a:ext cx="1178678" cy="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58FD8C3-0843-401C-8B07-17A1AFFFE59A}"/>
              </a:ext>
            </a:extLst>
          </p:cNvPr>
          <p:cNvGrpSpPr/>
          <p:nvPr/>
        </p:nvGrpSpPr>
        <p:grpSpPr>
          <a:xfrm>
            <a:off x="5059067" y="3290795"/>
            <a:ext cx="4068000" cy="1408207"/>
            <a:chOff x="504000" y="3509717"/>
            <a:chExt cx="4068000" cy="1408207"/>
          </a:xfrm>
        </p:grpSpPr>
        <p:sp>
          <p:nvSpPr>
            <p:cNvPr id="92" name="사각형: 둥근 모서리 24">
              <a:extLst>
                <a:ext uri="{FF2B5EF4-FFF2-40B4-BE49-F238E27FC236}">
                  <a16:creationId xmlns:a16="http://schemas.microsoft.com/office/drawing/2014/main" id="{3A4AF735-C006-4000-BB25-BB55F953B7AF}"/>
                </a:ext>
              </a:extLst>
            </p:cNvPr>
            <p:cNvSpPr/>
            <p:nvPr/>
          </p:nvSpPr>
          <p:spPr>
            <a:xfrm>
              <a:off x="504000" y="3509717"/>
              <a:ext cx="4068000" cy="1408207"/>
            </a:xfrm>
            <a:prstGeom prst="round1Rect">
              <a:avLst>
                <a:gd name="adj" fmla="val 10864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+mj-ea"/>
                <a:ea typeface="+mj-ea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6EA0A5C-B3B5-45EA-8622-127180D5E489}"/>
                </a:ext>
              </a:extLst>
            </p:cNvPr>
            <p:cNvSpPr txBox="1"/>
            <p:nvPr/>
          </p:nvSpPr>
          <p:spPr>
            <a:xfrm>
              <a:off x="506248" y="3766638"/>
              <a:ext cx="1867102" cy="4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95" name="모서리가 둥근 직사각형 15">
              <a:extLst>
                <a:ext uri="{FF2B5EF4-FFF2-40B4-BE49-F238E27FC236}">
                  <a16:creationId xmlns:a16="http://schemas.microsoft.com/office/drawing/2014/main" id="{E51443B3-02B9-43B3-B37A-C970CCD7C799}"/>
                </a:ext>
              </a:extLst>
            </p:cNvPr>
            <p:cNvSpPr/>
            <p:nvPr/>
          </p:nvSpPr>
          <p:spPr>
            <a:xfrm>
              <a:off x="702422" y="3834566"/>
              <a:ext cx="1721437" cy="8517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96" name="모서리가 둥근 직사각형 18">
              <a:extLst>
                <a:ext uri="{FF2B5EF4-FFF2-40B4-BE49-F238E27FC236}">
                  <a16:creationId xmlns:a16="http://schemas.microsoft.com/office/drawing/2014/main" id="{D94DA018-331A-4086-94D1-037E14334C7C}"/>
                </a:ext>
              </a:extLst>
            </p:cNvPr>
            <p:cNvSpPr/>
            <p:nvPr/>
          </p:nvSpPr>
          <p:spPr>
            <a:xfrm>
              <a:off x="2612136" y="3844785"/>
              <a:ext cx="1721437" cy="8517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DE7E805-6B07-48A1-B514-868E59C08E6A}"/>
                </a:ext>
              </a:extLst>
            </p:cNvPr>
            <p:cNvSpPr/>
            <p:nvPr/>
          </p:nvSpPr>
          <p:spPr>
            <a:xfrm>
              <a:off x="866997" y="4656314"/>
              <a:ext cx="15295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+mn-ea"/>
                </a:rPr>
                <a:t>EEG(medical </a:t>
              </a:r>
              <a:r>
                <a:rPr lang="en-US" altLang="ko-KR" sz="1100" b="1" dirty="0" err="1">
                  <a:solidFill>
                    <a:srgbClr val="002060"/>
                  </a:solidFill>
                  <a:latin typeface="+mn-ea"/>
                </a:rPr>
                <a:t>deivce</a:t>
              </a:r>
              <a:r>
                <a:rPr lang="en-US" altLang="ko-KR" sz="1100" b="1" dirty="0">
                  <a:solidFill>
                    <a:srgbClr val="002060"/>
                  </a:solidFill>
                  <a:latin typeface="+mn-ea"/>
                </a:rPr>
                <a:t>)</a:t>
              </a:r>
              <a:endParaRPr lang="ko-KR" altLang="en-US" sz="11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F49682BF-9490-4A85-A492-554B804E4998}"/>
                </a:ext>
              </a:extLst>
            </p:cNvPr>
            <p:cNvSpPr/>
            <p:nvPr/>
          </p:nvSpPr>
          <p:spPr>
            <a:xfrm>
              <a:off x="2695797" y="4656314"/>
              <a:ext cx="15376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+mn-ea"/>
                </a:rPr>
                <a:t>Eye tracking glasses</a:t>
              </a:r>
              <a:endParaRPr lang="ko-KR" altLang="en-US" sz="11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99" name="모서리가 둥근 직사각형 46">
              <a:extLst>
                <a:ext uri="{FF2B5EF4-FFF2-40B4-BE49-F238E27FC236}">
                  <a16:creationId xmlns:a16="http://schemas.microsoft.com/office/drawing/2014/main" id="{F30422F9-9301-45AE-A1E3-8B9BC275BBB0}"/>
                </a:ext>
              </a:extLst>
            </p:cNvPr>
            <p:cNvSpPr/>
            <p:nvPr/>
          </p:nvSpPr>
          <p:spPr>
            <a:xfrm>
              <a:off x="583275" y="3537404"/>
              <a:ext cx="3979948" cy="306467"/>
            </a:xfrm>
            <a:prstGeom prst="roundRect">
              <a:avLst>
                <a:gd name="adj" fmla="val 16927"/>
              </a:avLst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altLang="ko-KR" sz="1200" b="1" spc="-100" dirty="0">
                  <a:latin typeface="맑은 고딕" panose="020B0503020000020004" pitchFamily="50" charset="-127"/>
                </a:rPr>
                <a:t>Bio signal measuring device : EEG, Eye tracking, PPG, ECG, </a:t>
              </a:r>
              <a:r>
                <a:rPr lang="en-US" altLang="ko-KR" sz="1200" b="1" spc="-100" dirty="0" err="1">
                  <a:latin typeface="맑은 고딕" panose="020B0503020000020004" pitchFamily="50" charset="-127"/>
                </a:rPr>
                <a:t>etc</a:t>
              </a:r>
              <a:endParaRPr lang="ko-KR" altLang="en-US" sz="1200" b="1" spc="-100" dirty="0">
                <a:latin typeface="맑은 고딕" panose="020B0503020000020004" pitchFamily="50" charset="-127"/>
              </a:endParaRPr>
            </a:p>
          </p:txBody>
        </p:sp>
        <p:pic>
          <p:nvPicPr>
            <p:cNvPr id="120" name="Picture 2" descr="Pupil: An Open Source Platform for Pervasive Eye Tracking and Mobile  Gaze-based Interaction">
              <a:extLst>
                <a:ext uri="{FF2B5EF4-FFF2-40B4-BE49-F238E27FC236}">
                  <a16:creationId xmlns:a16="http://schemas.microsoft.com/office/drawing/2014/main" id="{FD36574C-3008-41C2-99D1-3FB6E5BDC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733" y="3860837"/>
              <a:ext cx="833286" cy="83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iMotions">
              <a:extLst>
                <a:ext uri="{FF2B5EF4-FFF2-40B4-BE49-F238E27FC236}">
                  <a16:creationId xmlns:a16="http://schemas.microsoft.com/office/drawing/2014/main" id="{63FE52DD-591A-495C-962D-E6D879D52B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9" t="15196" r="18959" b="20118"/>
            <a:stretch/>
          </p:blipFill>
          <p:spPr bwMode="auto">
            <a:xfrm>
              <a:off x="3500286" y="4257909"/>
              <a:ext cx="833287" cy="41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3422F742-F6FB-47DE-8E1F-E8F7462BA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797"/>
            <a:stretch/>
          </p:blipFill>
          <p:spPr>
            <a:xfrm>
              <a:off x="795009" y="3871558"/>
              <a:ext cx="632651" cy="779809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DBEDFE53-CB0A-4810-9DEC-28B555DED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835" r="3175"/>
            <a:stretch/>
          </p:blipFill>
          <p:spPr>
            <a:xfrm>
              <a:off x="1349762" y="4195703"/>
              <a:ext cx="1070811" cy="474392"/>
            </a:xfrm>
            <a:prstGeom prst="rect">
              <a:avLst/>
            </a:prstGeom>
          </p:spPr>
        </p:pic>
      </p:grpSp>
      <p:sp>
        <p:nvSpPr>
          <p:cNvPr id="27" name="바닥글 개체 틀 1">
            <a:extLst>
              <a:ext uri="{FF2B5EF4-FFF2-40B4-BE49-F238E27FC236}">
                <a16:creationId xmlns:a16="http://schemas.microsoft.com/office/drawing/2014/main" id="{12BE768A-AA0A-4EB5-8437-6F2F4D6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4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5434501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User testing case : AR Device (on going)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AECF0D-44CC-48A9-95BA-EFEDCD9A353D}"/>
              </a:ext>
            </a:extLst>
          </p:cNvPr>
          <p:cNvSpPr/>
          <p:nvPr/>
        </p:nvSpPr>
        <p:spPr>
          <a:xfrm>
            <a:off x="251520" y="2133600"/>
            <a:ext cx="8640000" cy="3849614"/>
          </a:xfrm>
          <a:prstGeom prst="rect">
            <a:avLst/>
          </a:prstGeom>
          <a:noFill/>
          <a:ln w="28575">
            <a:solidFill>
              <a:srgbClr val="005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0BE5C3-0F79-4C02-9616-885A5680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883" y="2701689"/>
            <a:ext cx="2513630" cy="2771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F0A1289-268C-43FD-A4B0-8A89C72C8089}"/>
              </a:ext>
            </a:extLst>
          </p:cNvPr>
          <p:cNvGrpSpPr/>
          <p:nvPr/>
        </p:nvGrpSpPr>
        <p:grpSpPr>
          <a:xfrm>
            <a:off x="6102177" y="2422969"/>
            <a:ext cx="2513630" cy="1885223"/>
            <a:chOff x="71429" y="2866924"/>
            <a:chExt cx="2513630" cy="1885223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77CD858-6359-4F30-957B-5BC61BC8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29" y="2866924"/>
              <a:ext cx="2513630" cy="1885223"/>
            </a:xfrm>
            <a:prstGeom prst="rect">
              <a:avLst/>
            </a:prstGeom>
          </p:spPr>
        </p:pic>
        <p:sp>
          <p:nvSpPr>
            <p:cNvPr id="11" name="설명선: 선 10">
              <a:extLst>
                <a:ext uri="{FF2B5EF4-FFF2-40B4-BE49-F238E27FC236}">
                  <a16:creationId xmlns:a16="http://schemas.microsoft.com/office/drawing/2014/main" id="{6EFC7EE8-38C4-4BF4-80DB-FF567196BC52}"/>
                </a:ext>
              </a:extLst>
            </p:cNvPr>
            <p:cNvSpPr/>
            <p:nvPr/>
          </p:nvSpPr>
          <p:spPr>
            <a:xfrm>
              <a:off x="71429" y="2869187"/>
              <a:ext cx="2513629" cy="1882960"/>
            </a:xfrm>
            <a:prstGeom prst="borderCallout1">
              <a:avLst>
                <a:gd name="adj1" fmla="val 54939"/>
                <a:gd name="adj2" fmla="val 136"/>
                <a:gd name="adj3" fmla="val 55119"/>
                <a:gd name="adj4" fmla="val -57836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5A08E40-1FC4-4C20-9223-69803746ACEF}"/>
              </a:ext>
            </a:extLst>
          </p:cNvPr>
          <p:cNvGrpSpPr/>
          <p:nvPr/>
        </p:nvGrpSpPr>
        <p:grpSpPr>
          <a:xfrm>
            <a:off x="431800" y="4257141"/>
            <a:ext cx="2541898" cy="1572388"/>
            <a:chOff x="6170302" y="2702435"/>
            <a:chExt cx="2541898" cy="1572388"/>
          </a:xfrm>
        </p:grpSpPr>
        <p:pic>
          <p:nvPicPr>
            <p:cNvPr id="13" name="Picture 3" descr="온도 데이터가 표시된 시애틀 스페이스 니들의 홀로그램">
              <a:extLst>
                <a:ext uri="{FF2B5EF4-FFF2-40B4-BE49-F238E27FC236}">
                  <a16:creationId xmlns:a16="http://schemas.microsoft.com/office/drawing/2014/main" id="{EC2D9F0C-EB81-43ED-A23B-1DD5B72C80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0302" y="2716557"/>
              <a:ext cx="2541898" cy="155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설명선: 선 13">
              <a:extLst>
                <a:ext uri="{FF2B5EF4-FFF2-40B4-BE49-F238E27FC236}">
                  <a16:creationId xmlns:a16="http://schemas.microsoft.com/office/drawing/2014/main" id="{D8D2B3D7-3EAE-450F-840D-8FC6F7F70D20}"/>
                </a:ext>
              </a:extLst>
            </p:cNvPr>
            <p:cNvSpPr/>
            <p:nvPr/>
          </p:nvSpPr>
          <p:spPr>
            <a:xfrm>
              <a:off x="6170302" y="2702435"/>
              <a:ext cx="2541898" cy="1572387"/>
            </a:xfrm>
            <a:prstGeom prst="borderCallout1">
              <a:avLst>
                <a:gd name="adj1" fmla="val 43016"/>
                <a:gd name="adj2" fmla="val 100225"/>
                <a:gd name="adj3" fmla="val 43108"/>
                <a:gd name="adj4" fmla="val 126488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10DA0853-631D-4603-BAD5-BC27C3E8E8C3}"/>
              </a:ext>
            </a:extLst>
          </p:cNvPr>
          <p:cNvSpPr/>
          <p:nvPr/>
        </p:nvSpPr>
        <p:spPr>
          <a:xfrm>
            <a:off x="3654279" y="4579409"/>
            <a:ext cx="619895" cy="619895"/>
          </a:xfrm>
          <a:prstGeom prst="flowChartConnector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9" descr="Image that shows the HoloLens hand-tracking frame">
            <a:extLst>
              <a:ext uri="{FF2B5EF4-FFF2-40B4-BE49-F238E27FC236}">
                <a16:creationId xmlns:a16="http://schemas.microsoft.com/office/drawing/2014/main" id="{B3EAA448-3854-4D44-AD0F-826536D6C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8071" y="4785065"/>
            <a:ext cx="1472036" cy="1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Air-tap gesture animation">
            <a:extLst>
              <a:ext uri="{FF2B5EF4-FFF2-40B4-BE49-F238E27FC236}">
                <a16:creationId xmlns:a16="http://schemas.microsoft.com/office/drawing/2014/main" id="{C76F9E3A-33F8-481D-9901-5C0093447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410" y="4694624"/>
            <a:ext cx="685893" cy="11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Image that shows the Start icon and the Start gesture">
            <a:extLst>
              <a:ext uri="{FF2B5EF4-FFF2-40B4-BE49-F238E27FC236}">
                <a16:creationId xmlns:a16="http://schemas.microsoft.com/office/drawing/2014/main" id="{76258224-F4CC-4108-B984-9DFB8D39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255" y="4665561"/>
            <a:ext cx="999738" cy="12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5672A85-1B5F-4EE1-9EE2-8524DA162998}"/>
              </a:ext>
            </a:extLst>
          </p:cNvPr>
          <p:cNvGrpSpPr/>
          <p:nvPr/>
        </p:nvGrpSpPr>
        <p:grpSpPr>
          <a:xfrm>
            <a:off x="431800" y="2436652"/>
            <a:ext cx="2541898" cy="1437066"/>
            <a:chOff x="441496" y="2996161"/>
            <a:chExt cx="2541898" cy="1437066"/>
          </a:xfrm>
        </p:grpSpPr>
        <p:sp>
          <p:nvSpPr>
            <p:cNvPr id="20" name="설명선: 선 19">
              <a:extLst>
                <a:ext uri="{FF2B5EF4-FFF2-40B4-BE49-F238E27FC236}">
                  <a16:creationId xmlns:a16="http://schemas.microsoft.com/office/drawing/2014/main" id="{16ADBC6B-1068-4BF6-8B3D-1F6EA1DDB660}"/>
                </a:ext>
              </a:extLst>
            </p:cNvPr>
            <p:cNvSpPr/>
            <p:nvPr/>
          </p:nvSpPr>
          <p:spPr>
            <a:xfrm>
              <a:off x="441496" y="2996161"/>
              <a:ext cx="2541898" cy="1437066"/>
            </a:xfrm>
            <a:prstGeom prst="borderCallout1">
              <a:avLst>
                <a:gd name="adj1" fmla="val 43016"/>
                <a:gd name="adj2" fmla="val 100225"/>
                <a:gd name="adj3" fmla="val 43108"/>
                <a:gd name="adj4" fmla="val 142726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Picture 15" descr="HoloLens 2 fit and adjustments">
              <a:extLst>
                <a:ext uri="{FF2B5EF4-FFF2-40B4-BE49-F238E27FC236}">
                  <a16:creationId xmlns:a16="http://schemas.microsoft.com/office/drawing/2014/main" id="{F52A22B3-9163-4D03-8D41-34A0E89EA3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0740" y="3023774"/>
              <a:ext cx="1082041" cy="138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attach or remove the HoloLens 2 head strap">
              <a:extLst>
                <a:ext uri="{FF2B5EF4-FFF2-40B4-BE49-F238E27FC236}">
                  <a16:creationId xmlns:a16="http://schemas.microsoft.com/office/drawing/2014/main" id="{5B4046C3-BA6D-471B-9D5F-6E81A9758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24013" y="3347212"/>
              <a:ext cx="1277138" cy="91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BA9192-0E3C-4F02-B83E-3F9057773CDF}"/>
              </a:ext>
            </a:extLst>
          </p:cNvPr>
          <p:cNvSpPr txBox="1"/>
          <p:nvPr/>
        </p:nvSpPr>
        <p:spPr>
          <a:xfrm>
            <a:off x="2512118" y="245038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Wearability</a:t>
            </a:r>
            <a:endParaRPr lang="ko-KR" alt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5D7D2-FD02-488C-90FE-C12AB6653A9F}"/>
              </a:ext>
            </a:extLst>
          </p:cNvPr>
          <p:cNvSpPr txBox="1"/>
          <p:nvPr/>
        </p:nvSpPr>
        <p:spPr>
          <a:xfrm>
            <a:off x="2985226" y="5454819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Convenience</a:t>
            </a:r>
            <a:endParaRPr lang="ko-KR" alt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DE057-5030-4CCF-9B6B-F6E31DE5D11F}"/>
              </a:ext>
            </a:extLst>
          </p:cNvPr>
          <p:cNvSpPr txBox="1"/>
          <p:nvPr/>
        </p:nvSpPr>
        <p:spPr>
          <a:xfrm>
            <a:off x="4605520" y="2279599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Readablity</a:t>
            </a:r>
            <a:endParaRPr lang="ko-KR" altLang="en-US" b="1" dirty="0"/>
          </a:p>
        </p:txBody>
      </p:sp>
      <p:sp>
        <p:nvSpPr>
          <p:cNvPr id="26" name="바닥글 개체 틀 1">
            <a:extLst>
              <a:ext uri="{FF2B5EF4-FFF2-40B4-BE49-F238E27FC236}">
                <a16:creationId xmlns:a16="http://schemas.microsoft.com/office/drawing/2014/main" id="{38BA6C06-C5F7-4D37-8340-8A9EAA75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57899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method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6361037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User testing case : AR </a:t>
            </a:r>
            <a:r>
              <a:rPr lang="en-US" altLang="ko-KR" sz="2000" dirty="0" err="1"/>
              <a:t>SW+Contents</a:t>
            </a:r>
            <a:r>
              <a:rPr lang="en-US" altLang="ko-KR" sz="2000" dirty="0"/>
              <a:t> (on going)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DEF561-F52E-4AAA-B2E5-D70EDE35677B}"/>
              </a:ext>
            </a:extLst>
          </p:cNvPr>
          <p:cNvSpPr/>
          <p:nvPr/>
        </p:nvSpPr>
        <p:spPr>
          <a:xfrm>
            <a:off x="252000" y="2133600"/>
            <a:ext cx="8640000" cy="3505200"/>
          </a:xfrm>
          <a:prstGeom prst="rect">
            <a:avLst/>
          </a:prstGeom>
          <a:noFill/>
          <a:ln w="28575">
            <a:solidFill>
              <a:srgbClr val="005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424B6-54AD-43E0-A9C8-1BF4C23609DD}"/>
              </a:ext>
            </a:extLst>
          </p:cNvPr>
          <p:cNvSpPr txBox="1"/>
          <p:nvPr/>
        </p:nvSpPr>
        <p:spPr>
          <a:xfrm>
            <a:off x="2974178" y="25932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착용성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40ABF-6D14-4B76-921C-560619811F9F}"/>
              </a:ext>
            </a:extLst>
          </p:cNvPr>
          <p:cNvSpPr txBox="1"/>
          <p:nvPr/>
        </p:nvSpPr>
        <p:spPr>
          <a:xfrm>
            <a:off x="4528986" y="2665671"/>
            <a:ext cx="43861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dirty="0"/>
              <a:t>Usability of SW/Contents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spc="-150" dirty="0"/>
              <a:t>Effectiveness btw Before / After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dirty="0" err="1"/>
              <a:t>Effeciency</a:t>
            </a:r>
            <a:r>
              <a:rPr lang="en-US" altLang="ko-KR" b="1" dirty="0"/>
              <a:t> btw Before / After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dirty="0"/>
              <a:t>Compare btw Old / New tech.</a:t>
            </a:r>
          </a:p>
          <a:p>
            <a:pPr algn="ctr"/>
            <a:r>
              <a:rPr lang="en-US" altLang="ko-KR" b="1" dirty="0"/>
              <a:t>.</a:t>
            </a:r>
          </a:p>
          <a:p>
            <a:pPr algn="ctr"/>
            <a:r>
              <a:rPr lang="en-US" altLang="ko-KR" b="1" dirty="0"/>
              <a:t>.</a:t>
            </a:r>
          </a:p>
          <a:p>
            <a:pPr algn="ctr"/>
            <a:r>
              <a:rPr lang="en-US" altLang="ko-KR" b="1" dirty="0"/>
              <a:t>.</a:t>
            </a:r>
          </a:p>
        </p:txBody>
      </p:sp>
      <p:pic>
        <p:nvPicPr>
          <p:cNvPr id="10" name="video2 (1)">
            <a:hlinkClick r:id="" action="ppaction://media"/>
            <a:extLst>
              <a:ext uri="{FF2B5EF4-FFF2-40B4-BE49-F238E27FC236}">
                <a16:creationId xmlns:a16="http://schemas.microsoft.com/office/drawing/2014/main" id="{DD4424A1-146A-4CB7-B686-AB797928A0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528" y="2655160"/>
            <a:ext cx="4119976" cy="2317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F4CD57-C384-4116-A19F-F3F2B03FBD46}"/>
              </a:ext>
            </a:extLst>
          </p:cNvPr>
          <p:cNvSpPr txBox="1"/>
          <p:nvPr/>
        </p:nvSpPr>
        <p:spPr>
          <a:xfrm>
            <a:off x="685800" y="5049697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AR Guide in Manufacturing</a:t>
            </a:r>
            <a:endParaRPr lang="ko-KR" altLang="en-US" b="1" dirty="0"/>
          </a:p>
        </p:txBody>
      </p:sp>
      <p:sp>
        <p:nvSpPr>
          <p:cNvPr id="12" name="바닥글 개체 틀 1">
            <a:extLst>
              <a:ext uri="{FF2B5EF4-FFF2-40B4-BE49-F238E27FC236}">
                <a16:creationId xmlns:a16="http://schemas.microsoft.com/office/drawing/2014/main" id="{CD087717-EA6F-4FA1-90C1-6A992843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8E3C5274-3876-0A49-A3F8-17C7DD74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7534"/>
              </p:ext>
            </p:extLst>
          </p:nvPr>
        </p:nvGraphicFramePr>
        <p:xfrm>
          <a:off x="228600" y="1215867"/>
          <a:ext cx="8686800" cy="47231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method of VR/AR/MR/XR Training System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06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Wonki</a:t>
                      </a: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Electronics Association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+82 10 9030 6775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wk@gokea.org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Jeonghwoan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Skonec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Co., Ltd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+82 10 3042 8901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jordhanchoi@skonec.com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  <p:sp>
        <p:nvSpPr>
          <p:cNvPr id="9" name="바닥글 개체 틀 1">
            <a:extLst>
              <a:ext uri="{FF2B5EF4-FFF2-40B4-BE49-F238E27FC236}">
                <a16:creationId xmlns:a16="http://schemas.microsoft.com/office/drawing/2014/main" id="{7DD63162-4906-D744-BAB7-C56C6A7B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3574-0BBE-4E5D-B778-2CF84412B882}"/>
              </a:ext>
            </a:extLst>
          </p:cNvPr>
          <p:cNvSpPr txBox="1"/>
          <p:nvPr/>
        </p:nvSpPr>
        <p:spPr>
          <a:xfrm>
            <a:off x="304800" y="1371600"/>
            <a:ext cx="8308365" cy="326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 in</a:t>
            </a:r>
            <a:r>
              <a:rPr lang="ko-KR" altLang="en-US" sz="2000" dirty="0"/>
              <a:t> </a:t>
            </a:r>
            <a:r>
              <a:rPr lang="en-US" altLang="ko-KR" sz="2000" dirty="0"/>
              <a:t>many enterprise area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Manufacturing : XR Collaboration tool, AR guide, VR twin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Training : VR Simulation, AR Manual, Knowledge adoption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Healthcare : AR Assistant, 3D Anatomy, Digital Therapeutics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Construction : Design ~ Construction ~ Evaluation.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Retail : AR </a:t>
            </a:r>
            <a:r>
              <a:rPr lang="en-US" altLang="ko-KR" sz="2000" dirty="0" err="1"/>
              <a:t>fit&amp;try</a:t>
            </a:r>
            <a:r>
              <a:rPr lang="en-US" altLang="ko-KR" sz="2000" dirty="0"/>
              <a:t> on, VR shopping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0B5E3C23-0561-41E5-95EB-7BA88F95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4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3574-0BBE-4E5D-B778-2CF84412B882}"/>
              </a:ext>
            </a:extLst>
          </p:cNvPr>
          <p:cNvSpPr txBox="1"/>
          <p:nvPr/>
        </p:nvSpPr>
        <p:spPr>
          <a:xfrm>
            <a:off x="304800" y="1371600"/>
            <a:ext cx="8598444" cy="326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Especially, Training area in 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In Korea,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100+ VR training system use cases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Manufacture(55%), Medical(26%), Military(11%), Gov, </a:t>
            </a:r>
            <a:r>
              <a:rPr lang="en-US" altLang="ko-KR" sz="2000" dirty="0" err="1"/>
              <a:t>etc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500+ VR training system is developed or on developing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Good signal from </a:t>
            </a:r>
            <a:r>
              <a:rPr lang="en-US" altLang="ko-KR" sz="2000" u="sng" dirty="0">
                <a:solidFill>
                  <a:srgbClr val="FF0000"/>
                </a:solidFill>
              </a:rPr>
              <a:t>High risk, High cost</a:t>
            </a:r>
            <a:r>
              <a:rPr lang="en-US" altLang="ko-KR" sz="2000" dirty="0"/>
              <a:t> in training area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83C2366C-F1AF-4C67-B54D-93AB0085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3CE8-E1DB-4137-B303-53A59C95A85D}"/>
              </a:ext>
            </a:extLst>
          </p:cNvPr>
          <p:cNvSpPr txBox="1"/>
          <p:nvPr/>
        </p:nvSpPr>
        <p:spPr>
          <a:xfrm>
            <a:off x="304800" y="1371600"/>
            <a:ext cx="8399928" cy="372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Key point of new technology adoption in</a:t>
            </a:r>
            <a:r>
              <a:rPr lang="ko-KR" altLang="en-US" sz="2000" dirty="0"/>
              <a:t> </a:t>
            </a:r>
            <a:r>
              <a:rPr lang="en-US" altLang="ko-KR" sz="2000" dirty="0"/>
              <a:t>enterprise area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Effectiveness : Accuracy and completeness, context of 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Efficiency : Time, human effort, money, materials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Satisfaction : User’s physical, cognitive, emotional responses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 → </a:t>
            </a:r>
            <a:r>
              <a:rPr lang="en-US" altLang="ko-KR" sz="2000" b="1" dirty="0">
                <a:solidFill>
                  <a:srgbClr val="FF0000"/>
                </a:solidFill>
              </a:rPr>
              <a:t>Usability is also important in VR/AR/MR/XR field.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 (Refer to International Std from ISO TC 159)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B332FA74-82D1-48E3-818A-64141C04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3CE8-E1DB-4137-B303-53A59C95A85D}"/>
              </a:ext>
            </a:extLst>
          </p:cNvPr>
          <p:cNvSpPr txBox="1"/>
          <p:nvPr/>
        </p:nvSpPr>
        <p:spPr>
          <a:xfrm>
            <a:off x="304800" y="1371600"/>
            <a:ext cx="7890430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Cases of evaluation usability in 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applications: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6A222D9-E189-4D0A-915F-1A33D5FB0C4D}"/>
              </a:ext>
            </a:extLst>
          </p:cNvPr>
          <p:cNvGrpSpPr/>
          <p:nvPr/>
        </p:nvGrpSpPr>
        <p:grpSpPr>
          <a:xfrm>
            <a:off x="1219200" y="2057400"/>
            <a:ext cx="6888394" cy="3888806"/>
            <a:chOff x="685800" y="2209799"/>
            <a:chExt cx="7860514" cy="443761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5963369-4DAF-498D-A143-F2C8E432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2209800"/>
              <a:ext cx="3738539" cy="2216727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910D3B5-038B-418D-B1C4-EFEA3D37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017" y="2209799"/>
              <a:ext cx="3943297" cy="221672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3AE8561-5591-4CA8-A9DC-DD68BC9DC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341" y="4600103"/>
              <a:ext cx="3732997" cy="2047307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3878F8F-CE4A-45E6-B45C-D904DA876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700"/>
            <a:stretch/>
          </p:blipFill>
          <p:spPr>
            <a:xfrm>
              <a:off x="4603017" y="4600103"/>
              <a:ext cx="3943297" cy="2047307"/>
            </a:xfrm>
            <a:prstGeom prst="rect">
              <a:avLst/>
            </a:prstGeom>
          </p:spPr>
        </p:pic>
      </p:grpSp>
      <p:sp>
        <p:nvSpPr>
          <p:cNvPr id="10" name="바닥글 개체 틀 1">
            <a:extLst>
              <a:ext uri="{FF2B5EF4-FFF2-40B4-BE49-F238E27FC236}">
                <a16:creationId xmlns:a16="http://schemas.microsoft.com/office/drawing/2014/main" id="{10294CCB-FF73-426E-AF1B-4A715F57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467574" cy="418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VR training system is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Key users : Trainer(teacher, operator), Trainee(student)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Material : VR </a:t>
            </a:r>
            <a:r>
              <a:rPr lang="en-US" altLang="ko-KR" sz="2000" dirty="0" err="1"/>
              <a:t>HMD+Contents</a:t>
            </a:r>
            <a:r>
              <a:rPr lang="en-US" altLang="ko-KR" sz="2000" dirty="0"/>
              <a:t>, Simulator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Task/Process : Virtually experience ~ performance evaluation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Feature : Immersive, Realistic, Simulation, Safe, Low cost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Type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Single / Multiple trainee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Repeated mastery / Handling situation</a:t>
            </a:r>
          </a:p>
        </p:txBody>
      </p:sp>
      <p:sp>
        <p:nvSpPr>
          <p:cNvPr id="5" name="바닥글 개체 틀 1">
            <a:extLst>
              <a:ext uri="{FF2B5EF4-FFF2-40B4-BE49-F238E27FC236}">
                <a16:creationId xmlns:a16="http://schemas.microsoft.com/office/drawing/2014/main" id="{8DD876F2-9B82-4377-8270-B243E229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5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486426" cy="326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How we evaluation about 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 for spread?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Before release,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Real test is best.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Test in similar environment is good.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Simulation test is also good.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proceeding no test could be bad.</a:t>
            </a:r>
          </a:p>
        </p:txBody>
      </p:sp>
      <p:sp>
        <p:nvSpPr>
          <p:cNvPr id="3" name="오른쪽 대괄호 2">
            <a:extLst>
              <a:ext uri="{FF2B5EF4-FFF2-40B4-BE49-F238E27FC236}">
                <a16:creationId xmlns:a16="http://schemas.microsoft.com/office/drawing/2014/main" id="{AF3F1280-2231-4FB9-99ED-6A8C3207934A}"/>
              </a:ext>
            </a:extLst>
          </p:cNvPr>
          <p:cNvSpPr/>
          <p:nvPr/>
        </p:nvSpPr>
        <p:spPr>
          <a:xfrm>
            <a:off x="5168517" y="2971800"/>
            <a:ext cx="304800" cy="1066800"/>
          </a:xfrm>
          <a:prstGeom prst="rightBracket">
            <a:avLst>
              <a:gd name="adj" fmla="val 901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A0474-0150-4944-AC78-7EA855DE8877}"/>
              </a:ext>
            </a:extLst>
          </p:cNvPr>
          <p:cNvSpPr txBox="1"/>
          <p:nvPr/>
        </p:nvSpPr>
        <p:spPr>
          <a:xfrm>
            <a:off x="5549517" y="332053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Possible to proof effect!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E483E544-AA8C-4D3D-9AAD-7941E2F5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2888-21-0041-00-0000-Evaluation method of VR/AR/MR/XR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8466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7322</TotalTime>
  <Words>1186</Words>
  <Application>Microsoft Office PowerPoint</Application>
  <PresentationFormat>화면 슬라이드 쇼(4:3)</PresentationFormat>
  <Paragraphs>165</Paragraphs>
  <Slides>18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맑은 고딕</vt:lpstr>
      <vt:lpstr>Arial</vt:lpstr>
      <vt:lpstr>Calibri</vt:lpstr>
      <vt:lpstr>Myriad Pro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Sangkwon Jeong</cp:lastModifiedBy>
  <cp:revision>326</cp:revision>
  <dcterms:created xsi:type="dcterms:W3CDTF">2014-10-13T13:02:20Z</dcterms:created>
  <dcterms:modified xsi:type="dcterms:W3CDTF">2021-06-28T03:15:36Z</dcterms:modified>
</cp:coreProperties>
</file>