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899" r:id="rId2"/>
    <p:sldMasterId id="2147483912" r:id="rId3"/>
  </p:sldMasterIdLst>
  <p:notesMasterIdLst>
    <p:notesMasterId r:id="rId11"/>
  </p:notesMasterIdLst>
  <p:handoutMasterIdLst>
    <p:handoutMasterId r:id="rId12"/>
  </p:handoutMasterIdLst>
  <p:sldIdLst>
    <p:sldId id="325" r:id="rId4"/>
    <p:sldId id="365" r:id="rId5"/>
    <p:sldId id="385" r:id="rId6"/>
    <p:sldId id="376" r:id="rId7"/>
    <p:sldId id="386" r:id="rId8"/>
    <p:sldId id="388" r:id="rId9"/>
    <p:sldId id="35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A"/>
    <a:srgbClr val="FDC82F"/>
    <a:srgbClr val="E8E8E8"/>
    <a:srgbClr val="001FA1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45"/>
    <p:restoredTop sz="96322"/>
  </p:normalViewPr>
  <p:slideViewPr>
    <p:cSldViewPr>
      <p:cViewPr>
        <p:scale>
          <a:sx n="119" d="100"/>
          <a:sy n="119" d="100"/>
        </p:scale>
        <p:origin x="1544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6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2888-21-0037-01-0004-Large Space VR Disaster Response Training System Use case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2888-21-0037-01-0004-Large Space VR Disaster Response Training System Use case</a:t>
            </a:r>
            <a:endParaRPr 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2888-21-0037-01-0004-Large Space VR Disaster Response Training System Use case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2888-21-0037-01-0004-Large Space VR Disaster Response Training System Use case</a:t>
            </a:r>
            <a:endParaRPr 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2888-21-0037-01-0004-Large Space VR Disaster Response Training System Use case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2888-21-0037-01-0004-Large Space VR Disaster Response Training System Use case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2888-21-0037-01-0004-Large Space VR Disaster Response Training System Use case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154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1CE7A8-BA9E-4DCB-BE1F-6785074DE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2888-21-0037-01-0004-Large Space VR Disaster Response Training System Use case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46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2888-21-0037-01-0004-Large Space VR Disaster Response Training System Use case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7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2888-21-0037-01-0004-Large Space VR Disaster Response Training System Use case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95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F1DA4E6-C195-4C7B-B23E-D01A6A5A25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73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A362BF-C9A2-4FB6-8BDC-F051490F3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4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4E5D77-DD01-4493-BAD3-ADD6993D1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7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2888-21-0037-01-0004-Large Space VR Disaster Response Training System Use case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754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2888-21-0037-01-0004-Large Space VR Disaster Response Training System Use case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629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2888-21-0037-01-0004-Large Space VR Disaster Response Training System Use case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34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2888-21-0037-01-0004-Large Space VR Disaster Response Training System Use case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2888-21-0037-01-0004-Large Space VR Disaster Response Training System Use case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IEEE_SA_Bar_Graphic_long_rgb">
            <a:extLst>
              <a:ext uri="{FF2B5EF4-FFF2-40B4-BE49-F238E27FC236}">
                <a16:creationId xmlns:a16="http://schemas.microsoft.com/office/drawing/2014/main" id="{75C9D90F-5989-45BC-97CE-2CCBD1CED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23019" y="6154783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IEEE_white">
            <a:extLst>
              <a:ext uri="{FF2B5EF4-FFF2-40B4-BE49-F238E27FC236}">
                <a16:creationId xmlns:a16="http://schemas.microsoft.com/office/drawing/2014/main" id="{D017F24A-097C-497D-B202-3F04A0518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77981" y="6230983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92AA0A6-B985-4A64-BA86-3562DF47577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152401"/>
            <a:ext cx="610515" cy="5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sldNum="0"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81834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2888-21-0037-01-0004-Large Space VR Disaster Response Training System Use case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3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sldNum="0"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77200" cy="8286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altLang="ko-Kore-KR" dirty="0">
                <a:solidFill>
                  <a:schemeClr val="tx1"/>
                </a:solidFill>
              </a:rPr>
              <a:t>Large Space VR Disaster Response Training System </a:t>
            </a:r>
            <a:br>
              <a:rPr lang="en-US" altLang="ko-Kore-KR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Use case for IEEE P2888.4]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2507115"/>
            <a:ext cx="5638800" cy="828675"/>
          </a:xfrm>
        </p:spPr>
        <p:txBody>
          <a:bodyPr/>
          <a:lstStyle/>
          <a:p>
            <a:r>
              <a:rPr lang="en-US" dirty="0"/>
              <a:t>[</a:t>
            </a:r>
            <a:r>
              <a:rPr lang="en-US" altLang="ko-KR" dirty="0" err="1"/>
              <a:t>Jeonghwoan</a:t>
            </a:r>
            <a:r>
              <a:rPr lang="en-US" altLang="ko-KR" dirty="0"/>
              <a:t> Choi</a:t>
            </a:r>
            <a:r>
              <a:rPr lang="en-US" dirty="0"/>
              <a:t> / </a:t>
            </a:r>
            <a:r>
              <a:rPr lang="en-US" dirty="0" err="1"/>
              <a:t>Skonec</a:t>
            </a:r>
            <a:r>
              <a:rPr lang="en-US" dirty="0"/>
              <a:t> </a:t>
            </a:r>
            <a:r>
              <a:rPr lang="en-US" dirty="0" err="1"/>
              <a:t>Entetainment</a:t>
            </a:r>
            <a:r>
              <a:rPr lang="en-US" dirty="0"/>
              <a:t>. Co., Ltd. ]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F19B9A5-45FF-8843-A9D1-61161904AE9D}"/>
              </a:ext>
            </a:extLst>
          </p:cNvPr>
          <p:cNvSpPr/>
          <p:nvPr/>
        </p:nvSpPr>
        <p:spPr>
          <a:xfrm>
            <a:off x="6324600" y="5867400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x-none" dirty="0"/>
              <a:t>Jun</a:t>
            </a:r>
            <a:r>
              <a:rPr lang="en-US" altLang="x-none" dirty="0">
                <a:latin typeface="맑은 고딕" panose="020B0503020000020004" pitchFamily="34" charset="-127"/>
                <a:cs typeface="Times New Roman" panose="02020603050405020304" pitchFamily="18" charset="0"/>
              </a:rPr>
              <a:t> 26, 202</a:t>
            </a:r>
            <a:r>
              <a:rPr lang="en-US" altLang="ko-KR" dirty="0">
                <a:latin typeface="맑은 고딕" panose="020B0503020000020004" pitchFamily="34" charset="-127"/>
                <a:cs typeface="Times New Roman" panose="02020603050405020304" pitchFamily="18" charset="0"/>
              </a:rPr>
              <a:t>1</a:t>
            </a:r>
            <a:endParaRPr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17411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2888-21-0037-01-0004-Large Space VR Disaster Response Training System Use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2888</a:t>
            </a:r>
            <a:br>
              <a:rPr lang="en-GB" altLang="ko-KR" sz="1800" dirty="0"/>
            </a:br>
            <a:r>
              <a:rPr lang="en-US" altLang="ko-KR" sz="1800" dirty="0"/>
              <a:t>Interfacing Cyber and Physical World Working Group</a:t>
            </a:r>
            <a:br>
              <a:rPr lang="en-US" altLang="ko-KR" sz="1800" dirty="0"/>
            </a:br>
            <a:r>
              <a:rPr lang="en-US" altLang="ko-KR" sz="1800" dirty="0" err="1"/>
              <a:t>Kyoungro</a:t>
            </a:r>
            <a:r>
              <a:rPr lang="en-US" altLang="ko-KR" sz="1800" dirty="0"/>
              <a:t> Yoon, yoonk@konkuk.ac.kr</a:t>
            </a:r>
            <a:endParaRPr lang="ko-KR" altLang="en-US" sz="1800" dirty="0"/>
          </a:p>
        </p:txBody>
      </p:sp>
      <p:sp>
        <p:nvSpPr>
          <p:cNvPr id="9" name="바닥글 개체 틀 1">
            <a:extLst>
              <a:ext uri="{FF2B5EF4-FFF2-40B4-BE49-F238E27FC236}">
                <a16:creationId xmlns:a16="http://schemas.microsoft.com/office/drawing/2014/main" id="{EC1455D9-F240-E748-9077-5EA1FE0B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2888-21-0037-01-0004-Large Space VR Disaster Response Training System Use case</a:t>
            </a:r>
            <a:endParaRPr lang="en-US" dirty="0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7C28B560-FB52-4559-8FDB-A96A98E20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832736"/>
              </p:ext>
            </p:extLst>
          </p:nvPr>
        </p:nvGraphicFramePr>
        <p:xfrm>
          <a:off x="228600" y="1215867"/>
          <a:ext cx="8686800" cy="4640342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ore-KR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Space VR Disaster Response Training System </a:t>
                      </a:r>
                      <a:r>
                        <a:rPr kumimoji="0" lang="en-US" altLang="ko-K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Use case </a:t>
                      </a: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 IEEE P2888.4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-8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1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06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26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Jeonghwoan</a:t>
                      </a: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Choi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Skonec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Co., Ltd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+82 10 3042 8901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jordhanchoi@skonec.com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Nam, </a:t>
                      </a: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HyeonWoo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Dongduk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Women’s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+82 10 5313 1197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hwnam@dongduk.ac.kr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400576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82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13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Contents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1DF0C-4A28-43FF-B567-52B4AC32B0DB}"/>
              </a:ext>
            </a:extLst>
          </p:cNvPr>
          <p:cNvSpPr txBox="1"/>
          <p:nvPr/>
        </p:nvSpPr>
        <p:spPr>
          <a:xfrm>
            <a:off x="762000" y="1371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Use case </a:t>
            </a:r>
          </a:p>
          <a:p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바닥글 개체 틀 1">
            <a:extLst>
              <a:ext uri="{FF2B5EF4-FFF2-40B4-BE49-F238E27FC236}">
                <a16:creationId xmlns:a16="http://schemas.microsoft.com/office/drawing/2014/main" id="{D8C2ACF8-CA03-1840-BF55-CB97980E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2888-21-0037-01-0004-Large Space VR Disaster Response Training System Use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0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21">
            <a:extLst>
              <a:ext uri="{FF2B5EF4-FFF2-40B4-BE49-F238E27FC236}">
                <a16:creationId xmlns:a16="http://schemas.microsoft.com/office/drawing/2014/main" id="{76DEC18F-02B2-0D4D-BA75-F83FCE221EB0}"/>
              </a:ext>
            </a:extLst>
          </p:cNvPr>
          <p:cNvSpPr/>
          <p:nvPr/>
        </p:nvSpPr>
        <p:spPr>
          <a:xfrm>
            <a:off x="114448" y="4130199"/>
            <a:ext cx="6329301" cy="1051401"/>
          </a:xfrm>
          <a:prstGeom prst="roundRect">
            <a:avLst/>
          </a:prstGeom>
          <a:solidFill>
            <a:srgbClr val="FDC82F"/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AA4F8E3-1D84-43C1-952C-851030DE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System Architecture</a:t>
            </a:r>
            <a:endParaRPr lang="ko-KR" altLang="en-US" dirty="0"/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627790F2-BDAD-461F-9B20-DC602467E685}"/>
              </a:ext>
            </a:extLst>
          </p:cNvPr>
          <p:cNvSpPr/>
          <p:nvPr/>
        </p:nvSpPr>
        <p:spPr>
          <a:xfrm>
            <a:off x="1976342" y="2477997"/>
            <a:ext cx="1447800" cy="4469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ysClr val="windowText" lastClr="000000"/>
                </a:solidFill>
              </a:rPr>
              <a:t>Motion Capture System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C66865CD-AA3E-4271-8EBC-B05A97953030}"/>
              </a:ext>
            </a:extLst>
          </p:cNvPr>
          <p:cNvSpPr/>
          <p:nvPr/>
        </p:nvSpPr>
        <p:spPr>
          <a:xfrm>
            <a:off x="191163" y="4389680"/>
            <a:ext cx="1104237" cy="446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ysClr val="windowText" lastClr="000000"/>
                </a:solidFill>
              </a:rPr>
              <a:t>Optical Cameras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46FC677A-050E-4294-A5E6-66EC406D7A6D}"/>
              </a:ext>
            </a:extLst>
          </p:cNvPr>
          <p:cNvSpPr/>
          <p:nvPr/>
        </p:nvSpPr>
        <p:spPr>
          <a:xfrm>
            <a:off x="1436618" y="4389680"/>
            <a:ext cx="1064227" cy="446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ysClr val="windowText" lastClr="000000"/>
                </a:solidFill>
              </a:rPr>
              <a:t>Gloves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D80D8174-D0A4-4955-A852-9F61352231AB}"/>
              </a:ext>
            </a:extLst>
          </p:cNvPr>
          <p:cNvSpPr/>
          <p:nvPr/>
        </p:nvSpPr>
        <p:spPr>
          <a:xfrm>
            <a:off x="2636455" y="4396031"/>
            <a:ext cx="1064227" cy="446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ysClr val="windowText" lastClr="000000"/>
                </a:solidFill>
              </a:rPr>
              <a:t>IMU Sensor on HMD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FFF65CD7-7C50-4918-A5D3-758F5B0B9B02}"/>
              </a:ext>
            </a:extLst>
          </p:cNvPr>
          <p:cNvSpPr/>
          <p:nvPr/>
        </p:nvSpPr>
        <p:spPr>
          <a:xfrm>
            <a:off x="7473950" y="1145915"/>
            <a:ext cx="1447800" cy="4469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ysClr val="windowText" lastClr="000000"/>
                </a:solidFill>
              </a:rPr>
              <a:t>Disaster Scenario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6E5973A6-E2BA-4EE2-A3A9-0D7058588A70}"/>
              </a:ext>
            </a:extLst>
          </p:cNvPr>
          <p:cNvSpPr/>
          <p:nvPr/>
        </p:nvSpPr>
        <p:spPr>
          <a:xfrm>
            <a:off x="4390423" y="1138930"/>
            <a:ext cx="1447800" cy="4469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ysClr val="windowText" lastClr="000000"/>
                </a:solidFill>
              </a:rPr>
              <a:t>Server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11058820-D709-4544-B196-403ACD42F7D9}"/>
              </a:ext>
            </a:extLst>
          </p:cNvPr>
          <p:cNvSpPr/>
          <p:nvPr/>
        </p:nvSpPr>
        <p:spPr>
          <a:xfrm>
            <a:off x="7467600" y="3604111"/>
            <a:ext cx="1447800" cy="446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ysClr val="windowText" lastClr="000000"/>
                </a:solidFill>
              </a:rPr>
              <a:t>Command Display on HMD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63" name="연결선: 꺾임 62">
            <a:extLst>
              <a:ext uri="{FF2B5EF4-FFF2-40B4-BE49-F238E27FC236}">
                <a16:creationId xmlns:a16="http://schemas.microsoft.com/office/drawing/2014/main" id="{00A8E496-3221-48E3-A7ED-9BFD727AAF6B}"/>
              </a:ext>
            </a:extLst>
          </p:cNvPr>
          <p:cNvCxnSpPr>
            <a:cxnSpLocks/>
            <a:stCxn id="55" idx="0"/>
            <a:endCxn id="54" idx="2"/>
          </p:cNvCxnSpPr>
          <p:nvPr/>
        </p:nvCxnSpPr>
        <p:spPr>
          <a:xfrm rot="5400000" flipH="1" flipV="1">
            <a:off x="989373" y="2678811"/>
            <a:ext cx="1464779" cy="1956960"/>
          </a:xfrm>
          <a:prstGeom prst="bentConnector3">
            <a:avLst>
              <a:gd name="adj1" fmla="val 8727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연결선: 꺾임 63">
            <a:extLst>
              <a:ext uri="{FF2B5EF4-FFF2-40B4-BE49-F238E27FC236}">
                <a16:creationId xmlns:a16="http://schemas.microsoft.com/office/drawing/2014/main" id="{B754C48C-B1F9-4FB0-92B9-ED3EC44575B4}"/>
              </a:ext>
            </a:extLst>
          </p:cNvPr>
          <p:cNvCxnSpPr>
            <a:cxnSpLocks/>
            <a:stCxn id="43" idx="0"/>
            <a:endCxn id="54" idx="2"/>
          </p:cNvCxnSpPr>
          <p:nvPr/>
        </p:nvCxnSpPr>
        <p:spPr>
          <a:xfrm rot="16200000" flipV="1">
            <a:off x="2802482" y="2822662"/>
            <a:ext cx="1476491" cy="1680970"/>
          </a:xfrm>
          <a:prstGeom prst="bentConnector3">
            <a:avLst>
              <a:gd name="adj1" fmla="val 9566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연결선: 꺾임 69">
            <a:extLst>
              <a:ext uri="{FF2B5EF4-FFF2-40B4-BE49-F238E27FC236}">
                <a16:creationId xmlns:a16="http://schemas.microsoft.com/office/drawing/2014/main" id="{6FD36D82-FA25-4438-8ACA-C2DA8E5EA5C4}"/>
              </a:ext>
            </a:extLst>
          </p:cNvPr>
          <p:cNvCxnSpPr>
            <a:cxnSpLocks/>
            <a:stCxn id="54" idx="0"/>
            <a:endCxn id="60" idx="1"/>
          </p:cNvCxnSpPr>
          <p:nvPr/>
        </p:nvCxnSpPr>
        <p:spPr>
          <a:xfrm rot="5400000" flipH="1" flipV="1">
            <a:off x="2987525" y="1075100"/>
            <a:ext cx="1115615" cy="1690181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B2FA8CA2-DCEE-41C1-9B97-10D84C4C706B}"/>
              </a:ext>
            </a:extLst>
          </p:cNvPr>
          <p:cNvSpPr txBox="1"/>
          <p:nvPr/>
        </p:nvSpPr>
        <p:spPr>
          <a:xfrm>
            <a:off x="2729860" y="3827563"/>
            <a:ext cx="2032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Sensing Data Gathering</a:t>
            </a:r>
            <a:endParaRPr lang="ko-KR" altLang="en-US" sz="12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E8A7A4C-95EA-430F-B6B9-C5E083E06298}"/>
              </a:ext>
            </a:extLst>
          </p:cNvPr>
          <p:cNvSpPr txBox="1"/>
          <p:nvPr/>
        </p:nvSpPr>
        <p:spPr>
          <a:xfrm>
            <a:off x="2538509" y="1112157"/>
            <a:ext cx="1869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Send to Sensing Data</a:t>
            </a:r>
            <a:endParaRPr lang="ko-KR" altLang="en-US" sz="1200" dirty="0"/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C68D7045-3654-4C07-B346-C47C03AB4645}"/>
              </a:ext>
            </a:extLst>
          </p:cNvPr>
          <p:cNvSpPr/>
          <p:nvPr/>
        </p:nvSpPr>
        <p:spPr>
          <a:xfrm>
            <a:off x="7467600" y="2535766"/>
            <a:ext cx="1447800" cy="6543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Situation J</a:t>
            </a:r>
            <a:r>
              <a:rPr lang="en" altLang="x-none" sz="1200" dirty="0">
                <a:solidFill>
                  <a:schemeClr val="tx1"/>
                </a:solidFill>
              </a:rPr>
              <a:t>udgment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&amp;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Control System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093DD905-18A7-481B-AF8E-EF2BFED074FC}"/>
              </a:ext>
            </a:extLst>
          </p:cNvPr>
          <p:cNvCxnSpPr>
            <a:cxnSpLocks/>
            <a:stCxn id="59" idx="1"/>
            <a:endCxn id="60" idx="3"/>
          </p:cNvCxnSpPr>
          <p:nvPr/>
        </p:nvCxnSpPr>
        <p:spPr>
          <a:xfrm flipH="1" flipV="1">
            <a:off x="5838223" y="1362382"/>
            <a:ext cx="1635727" cy="6985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99B627E2-EE0B-424F-A327-F47D2D931BD1}"/>
              </a:ext>
            </a:extLst>
          </p:cNvPr>
          <p:cNvSpPr txBox="1"/>
          <p:nvPr/>
        </p:nvSpPr>
        <p:spPr>
          <a:xfrm>
            <a:off x="5838223" y="1138535"/>
            <a:ext cx="154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Request for Situation Analysis</a:t>
            </a:r>
          </a:p>
        </p:txBody>
      </p:sp>
      <p:cxnSp>
        <p:nvCxnSpPr>
          <p:cNvPr id="86" name="연결선: 꺾임 85">
            <a:extLst>
              <a:ext uri="{FF2B5EF4-FFF2-40B4-BE49-F238E27FC236}">
                <a16:creationId xmlns:a16="http://schemas.microsoft.com/office/drawing/2014/main" id="{B54A8023-6FDE-4DD8-B2EF-B5A1CB250F57}"/>
              </a:ext>
            </a:extLst>
          </p:cNvPr>
          <p:cNvCxnSpPr>
            <a:cxnSpLocks/>
            <a:stCxn id="59" idx="2"/>
            <a:endCxn id="78" idx="0"/>
          </p:cNvCxnSpPr>
          <p:nvPr/>
        </p:nvCxnSpPr>
        <p:spPr>
          <a:xfrm rot="5400000">
            <a:off x="7723202" y="2061117"/>
            <a:ext cx="942947" cy="63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18A6A212-4B0D-4FD6-B3B1-6C6900D682F8}"/>
              </a:ext>
            </a:extLst>
          </p:cNvPr>
          <p:cNvSpPr txBox="1"/>
          <p:nvPr/>
        </p:nvSpPr>
        <p:spPr>
          <a:xfrm>
            <a:off x="7010400" y="2039723"/>
            <a:ext cx="1237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/>
              <a:t>Command for</a:t>
            </a:r>
          </a:p>
          <a:p>
            <a:pPr algn="r"/>
            <a:r>
              <a:rPr lang="en-US" altLang="ko-KR" sz="1200" dirty="0"/>
              <a:t>user action</a:t>
            </a:r>
            <a:endParaRPr lang="ko-KR" altLang="en-US" sz="1200" dirty="0"/>
          </a:p>
        </p:txBody>
      </p:sp>
      <p:cxnSp>
        <p:nvCxnSpPr>
          <p:cNvPr id="91" name="직선 연결선 90">
            <a:extLst>
              <a:ext uri="{FF2B5EF4-FFF2-40B4-BE49-F238E27FC236}">
                <a16:creationId xmlns:a16="http://schemas.microsoft.com/office/drawing/2014/main" id="{E85B1A6E-9AB8-40B3-8DFB-FC58762D0600}"/>
              </a:ext>
            </a:extLst>
          </p:cNvPr>
          <p:cNvCxnSpPr>
            <a:cxnSpLocks/>
            <a:stCxn id="61" idx="0"/>
            <a:endCxn id="78" idx="2"/>
          </p:cNvCxnSpPr>
          <p:nvPr/>
        </p:nvCxnSpPr>
        <p:spPr>
          <a:xfrm flipV="1">
            <a:off x="8191500" y="3190140"/>
            <a:ext cx="0" cy="413971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사각형: 둥근 모서리 93">
            <a:extLst>
              <a:ext uri="{FF2B5EF4-FFF2-40B4-BE49-F238E27FC236}">
                <a16:creationId xmlns:a16="http://schemas.microsoft.com/office/drawing/2014/main" id="{F4873886-065D-4C63-83E8-A62CBC0D9D70}"/>
              </a:ext>
            </a:extLst>
          </p:cNvPr>
          <p:cNvSpPr/>
          <p:nvPr/>
        </p:nvSpPr>
        <p:spPr>
          <a:xfrm>
            <a:off x="7467600" y="4389680"/>
            <a:ext cx="1447800" cy="446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ysClr val="windowText" lastClr="000000"/>
                </a:solidFill>
              </a:rPr>
              <a:t>User Action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95" name="직선 연결선 94">
            <a:extLst>
              <a:ext uri="{FF2B5EF4-FFF2-40B4-BE49-F238E27FC236}">
                <a16:creationId xmlns:a16="http://schemas.microsoft.com/office/drawing/2014/main" id="{77409471-3E37-4A5F-9C45-2CDCD552A3ED}"/>
              </a:ext>
            </a:extLst>
          </p:cNvPr>
          <p:cNvCxnSpPr>
            <a:cxnSpLocks/>
            <a:stCxn id="94" idx="0"/>
            <a:endCxn id="61" idx="2"/>
          </p:cNvCxnSpPr>
          <p:nvPr/>
        </p:nvCxnSpPr>
        <p:spPr>
          <a:xfrm flipV="1">
            <a:off x="8191500" y="4051015"/>
            <a:ext cx="0" cy="338665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연결선: 꺾임 97">
            <a:extLst>
              <a:ext uri="{FF2B5EF4-FFF2-40B4-BE49-F238E27FC236}">
                <a16:creationId xmlns:a16="http://schemas.microsoft.com/office/drawing/2014/main" id="{9CEC2998-36C4-46EA-B1F0-442809AAE223}"/>
              </a:ext>
            </a:extLst>
          </p:cNvPr>
          <p:cNvCxnSpPr>
            <a:cxnSpLocks/>
            <a:stCxn id="94" idx="2"/>
            <a:endCxn id="55" idx="2"/>
          </p:cNvCxnSpPr>
          <p:nvPr/>
        </p:nvCxnSpPr>
        <p:spPr>
          <a:xfrm rot="5400000">
            <a:off x="4467391" y="1112475"/>
            <a:ext cx="12700" cy="7448218"/>
          </a:xfrm>
          <a:prstGeom prst="bent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연결선: 꺾임 102">
            <a:extLst>
              <a:ext uri="{FF2B5EF4-FFF2-40B4-BE49-F238E27FC236}">
                <a16:creationId xmlns:a16="http://schemas.microsoft.com/office/drawing/2014/main" id="{A0A7BEE4-6D30-4926-B6A6-CB18475B4F07}"/>
              </a:ext>
            </a:extLst>
          </p:cNvPr>
          <p:cNvCxnSpPr>
            <a:cxnSpLocks/>
            <a:stCxn id="94" idx="2"/>
            <a:endCxn id="56" idx="2"/>
          </p:cNvCxnSpPr>
          <p:nvPr/>
        </p:nvCxnSpPr>
        <p:spPr>
          <a:xfrm rot="5400000">
            <a:off x="5080116" y="1725200"/>
            <a:ext cx="12700" cy="6222768"/>
          </a:xfrm>
          <a:prstGeom prst="bent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연결선: 꺾임 105">
            <a:extLst>
              <a:ext uri="{FF2B5EF4-FFF2-40B4-BE49-F238E27FC236}">
                <a16:creationId xmlns:a16="http://schemas.microsoft.com/office/drawing/2014/main" id="{1620C764-001F-486B-BEC6-FDAAA6EFE67D}"/>
              </a:ext>
            </a:extLst>
          </p:cNvPr>
          <p:cNvCxnSpPr>
            <a:cxnSpLocks/>
            <a:stCxn id="94" idx="2"/>
            <a:endCxn id="57" idx="2"/>
          </p:cNvCxnSpPr>
          <p:nvPr/>
        </p:nvCxnSpPr>
        <p:spPr>
          <a:xfrm rot="5400000">
            <a:off x="5676860" y="2328294"/>
            <a:ext cx="6351" cy="5022931"/>
          </a:xfrm>
          <a:prstGeom prst="bentConnector3">
            <a:avLst>
              <a:gd name="adj1" fmla="val 369943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바닥글 개체 틀 1">
            <a:extLst>
              <a:ext uri="{FF2B5EF4-FFF2-40B4-BE49-F238E27FC236}">
                <a16:creationId xmlns:a16="http://schemas.microsoft.com/office/drawing/2014/main" id="{0A228CD4-CBF1-4C4E-8992-6E61A19B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2888-21-0037-01-0004-Large Space VR Disaster Response Training System Use case</a:t>
            </a:r>
            <a:endParaRPr lang="en-US" dirty="0"/>
          </a:p>
        </p:txBody>
      </p:sp>
      <p:sp>
        <p:nvSpPr>
          <p:cNvPr id="43" name="사각형: 둥근 모서리 56">
            <a:extLst>
              <a:ext uri="{FF2B5EF4-FFF2-40B4-BE49-F238E27FC236}">
                <a16:creationId xmlns:a16="http://schemas.microsoft.com/office/drawing/2014/main" id="{E5A1BADA-331B-B346-9743-246603771797}"/>
              </a:ext>
            </a:extLst>
          </p:cNvPr>
          <p:cNvSpPr/>
          <p:nvPr/>
        </p:nvSpPr>
        <p:spPr>
          <a:xfrm>
            <a:off x="3836292" y="4401392"/>
            <a:ext cx="1089840" cy="446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ysClr val="windowText" lastClr="000000"/>
                </a:solidFill>
              </a:rPr>
              <a:t>Etc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…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48" name="연결선: 꺾임 105">
            <a:extLst>
              <a:ext uri="{FF2B5EF4-FFF2-40B4-BE49-F238E27FC236}">
                <a16:creationId xmlns:a16="http://schemas.microsoft.com/office/drawing/2014/main" id="{1620C764-001F-486B-BEC6-FDAAA6EFE67D}"/>
              </a:ext>
            </a:extLst>
          </p:cNvPr>
          <p:cNvCxnSpPr>
            <a:cxnSpLocks/>
            <a:stCxn id="94" idx="2"/>
            <a:endCxn id="43" idx="2"/>
          </p:cNvCxnSpPr>
          <p:nvPr/>
        </p:nvCxnSpPr>
        <p:spPr>
          <a:xfrm rot="5400000">
            <a:off x="6280500" y="2937296"/>
            <a:ext cx="11712" cy="3810288"/>
          </a:xfrm>
          <a:prstGeom prst="bentConnector3">
            <a:avLst>
              <a:gd name="adj1" fmla="val 205184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연결선: 꺾임 62">
            <a:extLst>
              <a:ext uri="{FF2B5EF4-FFF2-40B4-BE49-F238E27FC236}">
                <a16:creationId xmlns:a16="http://schemas.microsoft.com/office/drawing/2014/main" id="{00A8E496-3221-48E3-A7ED-9BFD727AAF6B}"/>
              </a:ext>
            </a:extLst>
          </p:cNvPr>
          <p:cNvCxnSpPr>
            <a:cxnSpLocks/>
            <a:stCxn id="56" idx="0"/>
            <a:endCxn id="54" idx="2"/>
          </p:cNvCxnSpPr>
          <p:nvPr/>
        </p:nvCxnSpPr>
        <p:spPr>
          <a:xfrm rot="5400000" flipH="1" flipV="1">
            <a:off x="1602098" y="3291536"/>
            <a:ext cx="1464779" cy="731510"/>
          </a:xfrm>
          <a:prstGeom prst="bentConnector3">
            <a:avLst>
              <a:gd name="adj1" fmla="val 924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연결선: 꺾임 62">
            <a:extLst>
              <a:ext uri="{FF2B5EF4-FFF2-40B4-BE49-F238E27FC236}">
                <a16:creationId xmlns:a16="http://schemas.microsoft.com/office/drawing/2014/main" id="{00A8E496-3221-48E3-A7ED-9BFD727AAF6B}"/>
              </a:ext>
            </a:extLst>
          </p:cNvPr>
          <p:cNvCxnSpPr>
            <a:cxnSpLocks/>
            <a:stCxn id="57" idx="0"/>
            <a:endCxn id="54" idx="2"/>
          </p:cNvCxnSpPr>
          <p:nvPr/>
        </p:nvCxnSpPr>
        <p:spPr>
          <a:xfrm rot="16200000" flipV="1">
            <a:off x="2198841" y="3426302"/>
            <a:ext cx="1471130" cy="468327"/>
          </a:xfrm>
          <a:prstGeom prst="bentConnector3">
            <a:avLst>
              <a:gd name="adj1" fmla="val 9418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사각형: 둥근 모서리 56">
            <a:extLst>
              <a:ext uri="{FF2B5EF4-FFF2-40B4-BE49-F238E27FC236}">
                <a16:creationId xmlns:a16="http://schemas.microsoft.com/office/drawing/2014/main" id="{EFF0F51E-E86E-2F45-A492-6D5563713863}"/>
              </a:ext>
            </a:extLst>
          </p:cNvPr>
          <p:cNvSpPr/>
          <p:nvPr/>
        </p:nvSpPr>
        <p:spPr>
          <a:xfrm>
            <a:off x="5257800" y="4396031"/>
            <a:ext cx="1089840" cy="446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ysClr val="windowText" lastClr="000000"/>
                </a:solidFill>
              </a:rPr>
              <a:t>Actuator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36" name="연결선: 꺾임 105">
            <a:extLst>
              <a:ext uri="{FF2B5EF4-FFF2-40B4-BE49-F238E27FC236}">
                <a16:creationId xmlns:a16="http://schemas.microsoft.com/office/drawing/2014/main" id="{4CC501E3-CD8A-664F-9932-9C4BFFDA3F87}"/>
              </a:ext>
            </a:extLst>
          </p:cNvPr>
          <p:cNvCxnSpPr>
            <a:cxnSpLocks/>
            <a:endCxn id="35" idx="2"/>
          </p:cNvCxnSpPr>
          <p:nvPr/>
        </p:nvCxnSpPr>
        <p:spPr>
          <a:xfrm rot="10800000" flipV="1">
            <a:off x="5802720" y="4827165"/>
            <a:ext cx="2388780" cy="15770"/>
          </a:xfrm>
          <a:prstGeom prst="bentConnector4">
            <a:avLst>
              <a:gd name="adj1" fmla="val -21"/>
              <a:gd name="adj2" fmla="val 1549588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연결선: 꺾임 105">
            <a:extLst>
              <a:ext uri="{FF2B5EF4-FFF2-40B4-BE49-F238E27FC236}">
                <a16:creationId xmlns:a16="http://schemas.microsoft.com/office/drawing/2014/main" id="{682E61F7-9FFF-CE44-9E39-DC3F5734EC9F}"/>
              </a:ext>
            </a:extLst>
          </p:cNvPr>
          <p:cNvCxnSpPr>
            <a:cxnSpLocks/>
            <a:stCxn id="35" idx="0"/>
            <a:endCxn id="54" idx="2"/>
          </p:cNvCxnSpPr>
          <p:nvPr/>
        </p:nvCxnSpPr>
        <p:spPr>
          <a:xfrm rot="16200000" flipV="1">
            <a:off x="3515916" y="2109227"/>
            <a:ext cx="1471130" cy="3102478"/>
          </a:xfrm>
          <a:prstGeom prst="bentConnector3">
            <a:avLst>
              <a:gd name="adj1" fmla="val 905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42F7B74-1B4F-6844-908C-631C0E285E4B}"/>
              </a:ext>
            </a:extLst>
          </p:cNvPr>
          <p:cNvSpPr txBox="1"/>
          <p:nvPr/>
        </p:nvSpPr>
        <p:spPr>
          <a:xfrm>
            <a:off x="6424516" y="1618456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Command Data</a:t>
            </a:r>
            <a:endParaRPr lang="ko-KR" altLang="en-US" sz="1200" dirty="0"/>
          </a:p>
        </p:txBody>
      </p:sp>
      <p:cxnSp>
        <p:nvCxnSpPr>
          <p:cNvPr id="40" name="연결선: 꺾임 105">
            <a:extLst>
              <a:ext uri="{FF2B5EF4-FFF2-40B4-BE49-F238E27FC236}">
                <a16:creationId xmlns:a16="http://schemas.microsoft.com/office/drawing/2014/main" id="{5C2EBDD2-2820-244A-873B-22D95FC14ED2}"/>
              </a:ext>
            </a:extLst>
          </p:cNvPr>
          <p:cNvCxnSpPr>
            <a:cxnSpLocks/>
            <a:stCxn id="59" idx="2"/>
          </p:cNvCxnSpPr>
          <p:nvPr/>
        </p:nvCxnSpPr>
        <p:spPr>
          <a:xfrm rot="5400000">
            <a:off x="5786274" y="1989815"/>
            <a:ext cx="2808573" cy="2014580"/>
          </a:xfrm>
          <a:prstGeom prst="bentConnector3">
            <a:avLst>
              <a:gd name="adj1" fmla="val 9782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58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대각선 방향의 모서리가 둥근 사각형 77">
            <a:extLst>
              <a:ext uri="{FF2B5EF4-FFF2-40B4-BE49-F238E27FC236}">
                <a16:creationId xmlns:a16="http://schemas.microsoft.com/office/drawing/2014/main" id="{AE3C9C31-FC5B-304B-A85C-B6DA23F32945}"/>
              </a:ext>
            </a:extLst>
          </p:cNvPr>
          <p:cNvSpPr/>
          <p:nvPr/>
        </p:nvSpPr>
        <p:spPr>
          <a:xfrm rot="10800000">
            <a:off x="5535564" y="5891381"/>
            <a:ext cx="284579" cy="196543"/>
          </a:xfrm>
          <a:prstGeom prst="round2DiagRect">
            <a:avLst>
              <a:gd name="adj1" fmla="val 36823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spc="-150">
              <a:latin typeface="+mn-ea"/>
            </a:endParaRPr>
          </a:p>
        </p:txBody>
      </p:sp>
      <p:pic>
        <p:nvPicPr>
          <p:cNvPr id="115" name="그림 114">
            <a:extLst>
              <a:ext uri="{FF2B5EF4-FFF2-40B4-BE49-F238E27FC236}">
                <a16:creationId xmlns:a16="http://schemas.microsoft.com/office/drawing/2014/main" id="{980C9C3B-00FE-2C42-BE35-6B89988CC7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3143" y="4355321"/>
            <a:ext cx="3019784" cy="1698471"/>
          </a:xfrm>
          <a:prstGeom prst="rect">
            <a:avLst/>
          </a:prstGeom>
        </p:spPr>
      </p:pic>
      <p:pic>
        <p:nvPicPr>
          <p:cNvPr id="116" name="그림 115">
            <a:extLst>
              <a:ext uri="{FF2B5EF4-FFF2-40B4-BE49-F238E27FC236}">
                <a16:creationId xmlns:a16="http://schemas.microsoft.com/office/drawing/2014/main" id="{454B80E1-8480-294D-A792-4C4BD6E92B7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1682" y="5072879"/>
            <a:ext cx="702542" cy="757769"/>
          </a:xfrm>
          <a:prstGeom prst="rect">
            <a:avLst/>
          </a:prstGeom>
        </p:spPr>
      </p:pic>
      <p:pic>
        <p:nvPicPr>
          <p:cNvPr id="101" name="Picture 16" descr="해남경찰서">
            <a:extLst>
              <a:ext uri="{FF2B5EF4-FFF2-40B4-BE49-F238E27FC236}">
                <a16:creationId xmlns:a16="http://schemas.microsoft.com/office/drawing/2014/main" id="{76F95187-82ED-BE43-8669-CDF74F3C7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23"/>
          <a:stretch/>
        </p:blipFill>
        <p:spPr bwMode="auto">
          <a:xfrm>
            <a:off x="2499052" y="5020812"/>
            <a:ext cx="1319682" cy="879930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2" descr="오태훈의 시사본부] 테이저건? 패딩점퍼엔 무용지물">
            <a:extLst>
              <a:ext uri="{FF2B5EF4-FFF2-40B4-BE49-F238E27FC236}">
                <a16:creationId xmlns:a16="http://schemas.microsoft.com/office/drawing/2014/main" id="{6C62D885-6F05-BE44-9FBA-8ADED674B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1" t="1901" r="1977" b="5729"/>
          <a:stretch/>
        </p:blipFill>
        <p:spPr bwMode="auto">
          <a:xfrm flipH="1">
            <a:off x="2490600" y="3605533"/>
            <a:ext cx="1320217" cy="1070461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pic>
        <p:nvPicPr>
          <p:cNvPr id="103" name="Picture 10" descr="철컹 철컹철컹 경찰 도둑 아청 아청법 범인 경찰관 잡는 도둑놈 112 폴리스 날치기 강도 여고생 전자발찌 - 상황별 짤방 모음 오늘의짤방">
            <a:extLst>
              <a:ext uri="{FF2B5EF4-FFF2-40B4-BE49-F238E27FC236}">
                <a16:creationId xmlns:a16="http://schemas.microsoft.com/office/drawing/2014/main" id="{6992F854-DA10-9C43-ACF2-922815C3B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r="23265"/>
          <a:stretch/>
        </p:blipFill>
        <p:spPr bwMode="auto">
          <a:xfrm>
            <a:off x="2459244" y="2305085"/>
            <a:ext cx="1352272" cy="1101652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sp>
        <p:nvSpPr>
          <p:cNvPr id="14" name="제목 1">
            <a:extLst>
              <a:ext uri="{FF2B5EF4-FFF2-40B4-BE49-F238E27FC236}">
                <a16:creationId xmlns:a16="http://schemas.microsoft.com/office/drawing/2014/main" id="{5BFE35A5-440A-FE43-B987-0892BC1C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09599"/>
          </a:xfrm>
        </p:spPr>
        <p:txBody>
          <a:bodyPr/>
          <a:lstStyle/>
          <a:p>
            <a:r>
              <a:rPr lang="en-US" altLang="ko-KR" sz="2000" spc="-100" dirty="0"/>
              <a:t>Use case</a:t>
            </a:r>
            <a:r>
              <a:rPr lang="ko-KR" altLang="en-US" sz="2000" spc="-100" dirty="0"/>
              <a:t> </a:t>
            </a:r>
            <a:r>
              <a:rPr lang="en-US" altLang="ko-KR" sz="2000" spc="-100" dirty="0"/>
              <a:t>–</a:t>
            </a:r>
            <a:r>
              <a:rPr lang="ko-KR" altLang="en-US" sz="2000" spc="-100" dirty="0"/>
              <a:t> </a:t>
            </a:r>
            <a:r>
              <a:rPr lang="en" altLang="ko-KR" sz="1600" spc="-100" dirty="0"/>
              <a:t>Public security response training system linked with large space &amp; actuator</a:t>
            </a:r>
            <a:endParaRPr lang="ko-KR" altLang="en-US" sz="1600" spc="-100" dirty="0"/>
          </a:p>
        </p:txBody>
      </p:sp>
      <p:sp>
        <p:nvSpPr>
          <p:cNvPr id="56" name="사각형: 둥근 모서리 22">
            <a:extLst>
              <a:ext uri="{FF2B5EF4-FFF2-40B4-BE49-F238E27FC236}">
                <a16:creationId xmlns:a16="http://schemas.microsoft.com/office/drawing/2014/main" id="{7F653F09-4806-4248-B815-9A233F818068}"/>
              </a:ext>
            </a:extLst>
          </p:cNvPr>
          <p:cNvSpPr/>
          <p:nvPr/>
        </p:nvSpPr>
        <p:spPr>
          <a:xfrm>
            <a:off x="3980476" y="2220096"/>
            <a:ext cx="4678362" cy="29450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8575">
            <a:solidFill>
              <a:schemeClr val="bg1"/>
            </a:solidFill>
            <a:prstDash val="solid"/>
          </a:ln>
          <a:effectLst>
            <a:outerShdw dist="38100" dir="2700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" altLang="ko-KR" sz="1400"/>
              <a:t>Large space &amp; actuator linkage system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01F7DA7F-52AD-8B43-B8EF-A411386EE2B8}"/>
              </a:ext>
            </a:extLst>
          </p:cNvPr>
          <p:cNvSpPr/>
          <p:nvPr/>
        </p:nvSpPr>
        <p:spPr>
          <a:xfrm>
            <a:off x="2939041" y="3276600"/>
            <a:ext cx="650705" cy="1604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b="1" spc="-14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Virtual reality</a:t>
            </a:r>
            <a:endParaRPr lang="ko-KR" altLang="en-US" sz="800" b="1" spc="-14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5EC4C4C0-73C9-9143-ABF5-AD661BC1A2BF}"/>
              </a:ext>
            </a:extLst>
          </p:cNvPr>
          <p:cNvSpPr/>
          <p:nvPr/>
        </p:nvSpPr>
        <p:spPr>
          <a:xfrm>
            <a:off x="2922326" y="4595440"/>
            <a:ext cx="650705" cy="1604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b="1" spc="-14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Virtual reality</a:t>
            </a:r>
            <a:endParaRPr lang="ko-KR" altLang="en-US" sz="800" b="1" spc="-14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3B038692-C45B-AF45-B173-52BE3FE242C8}"/>
              </a:ext>
            </a:extLst>
          </p:cNvPr>
          <p:cNvSpPr/>
          <p:nvPr/>
        </p:nvSpPr>
        <p:spPr>
          <a:xfrm>
            <a:off x="2921733" y="5856021"/>
            <a:ext cx="650705" cy="1604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b="1" spc="-14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Virtual reality</a:t>
            </a:r>
            <a:endParaRPr lang="ko-KR" altLang="en-US" sz="800" b="1" spc="-14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832BC4C4-233D-2F4E-BD49-9C0809CBF151}"/>
              </a:ext>
            </a:extLst>
          </p:cNvPr>
          <p:cNvSpPr/>
          <p:nvPr/>
        </p:nvSpPr>
        <p:spPr>
          <a:xfrm>
            <a:off x="654052" y="4089586"/>
            <a:ext cx="1202603" cy="1457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b="1" spc="-14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Actual Movement system</a:t>
            </a:r>
            <a:endParaRPr lang="ko-KR" altLang="en-US" sz="800" b="1" spc="-14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14998899-DC8B-984C-B830-667DC6FC7B7D}"/>
              </a:ext>
            </a:extLst>
          </p:cNvPr>
          <p:cNvSpPr/>
          <p:nvPr/>
        </p:nvSpPr>
        <p:spPr>
          <a:xfrm>
            <a:off x="762000" y="5885853"/>
            <a:ext cx="1087407" cy="1216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b="1" spc="-14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Actual  Movement system</a:t>
            </a:r>
            <a:endParaRPr lang="ko-KR" altLang="en-US" sz="800" b="1" spc="-14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F5F65FF8-18FD-F141-88D6-D62EF3E543E5}"/>
              </a:ext>
            </a:extLst>
          </p:cNvPr>
          <p:cNvGrpSpPr/>
          <p:nvPr/>
        </p:nvGrpSpPr>
        <p:grpSpPr>
          <a:xfrm>
            <a:off x="3589746" y="2541431"/>
            <a:ext cx="5097054" cy="3289217"/>
            <a:chOff x="3589746" y="2345526"/>
            <a:chExt cx="5097054" cy="3595593"/>
          </a:xfrm>
        </p:grpSpPr>
        <p:sp>
          <p:nvSpPr>
            <p:cNvPr id="18" name="모서리가 둥근 직사각형 7">
              <a:extLst>
                <a:ext uri="{FF2B5EF4-FFF2-40B4-BE49-F238E27FC236}">
                  <a16:creationId xmlns:a16="http://schemas.microsoft.com/office/drawing/2014/main" id="{F4DD2B71-3DEC-6542-86BA-ED2034C2A657}"/>
                </a:ext>
              </a:extLst>
            </p:cNvPr>
            <p:cNvSpPr/>
            <p:nvPr/>
          </p:nvSpPr>
          <p:spPr>
            <a:xfrm flipH="1">
              <a:off x="5079074" y="3067166"/>
              <a:ext cx="2672842" cy="838840"/>
            </a:xfrm>
            <a:prstGeom prst="roundRect">
              <a:avLst>
                <a:gd name="adj" fmla="val 6546"/>
              </a:avLst>
            </a:prstGeom>
            <a:solidFill>
              <a:schemeClr val="accent5">
                <a:lumMod val="20000"/>
                <a:lumOff val="80000"/>
                <a:alpha val="71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spc="-150">
                <a:latin typeface="+mn-ea"/>
              </a:endParaRPr>
            </a:p>
          </p:txBody>
        </p:sp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9B1E943E-BFCA-8C4C-99A9-A2063BFB0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656" y="2691174"/>
              <a:ext cx="384003" cy="317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872A3E41-F45D-F44A-AFCF-149A190759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0559" y="2691174"/>
              <a:ext cx="384003" cy="317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2289DF7E-9090-BF4D-A05D-D558E3D28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753" y="2691174"/>
              <a:ext cx="384003" cy="317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>
              <a:extLst>
                <a:ext uri="{FF2B5EF4-FFF2-40B4-BE49-F238E27FC236}">
                  <a16:creationId xmlns:a16="http://schemas.microsoft.com/office/drawing/2014/main" id="{6CBCCF9A-36FA-5A4B-BD56-8D5316C28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849" y="2691174"/>
              <a:ext cx="384003" cy="317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1A1F63BD-1FF8-FC46-9BDA-428DB8A1D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735" y="3517148"/>
              <a:ext cx="363002" cy="335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 descr="D:\개인 문서\ETC\워킹어트렉션\227137_detail_01.jpg">
              <a:extLst>
                <a:ext uri="{FF2B5EF4-FFF2-40B4-BE49-F238E27FC236}">
                  <a16:creationId xmlns:a16="http://schemas.microsoft.com/office/drawing/2014/main" id="{46947531-9C0F-444E-89BD-C3544F9D7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634" y="3500754"/>
              <a:ext cx="571359" cy="337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>
              <a:extLst>
                <a:ext uri="{FF2B5EF4-FFF2-40B4-BE49-F238E27FC236}">
                  <a16:creationId xmlns:a16="http://schemas.microsoft.com/office/drawing/2014/main" id="{6AC8AD46-12EE-9F4F-A872-CF4D4378B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5480" y="3359262"/>
              <a:ext cx="480926" cy="17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꺾인 연결선 16">
              <a:extLst>
                <a:ext uri="{FF2B5EF4-FFF2-40B4-BE49-F238E27FC236}">
                  <a16:creationId xmlns:a16="http://schemas.microsoft.com/office/drawing/2014/main" id="{CC4FD708-EB27-874E-B449-BF9498DD34C1}"/>
                </a:ext>
              </a:extLst>
            </p:cNvPr>
            <p:cNvCxnSpPr>
              <a:stCxn id="21" idx="0"/>
              <a:endCxn id="25" idx="0"/>
            </p:cNvCxnSpPr>
            <p:nvPr/>
          </p:nvCxnSpPr>
          <p:spPr>
            <a:xfrm rot="16200000" flipH="1">
              <a:off x="6777305" y="1750623"/>
              <a:ext cx="668088" cy="2549189"/>
            </a:xfrm>
            <a:prstGeom prst="bentConnector3">
              <a:avLst>
                <a:gd name="adj1" fmla="val -24617"/>
              </a:avLst>
            </a:prstGeom>
            <a:ln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꺾인 연결선 17">
              <a:extLst>
                <a:ext uri="{FF2B5EF4-FFF2-40B4-BE49-F238E27FC236}">
                  <a16:creationId xmlns:a16="http://schemas.microsoft.com/office/drawing/2014/main" id="{86BA39A0-0F65-FF4C-B295-35B3C280EE3A}"/>
                </a:ext>
              </a:extLst>
            </p:cNvPr>
            <p:cNvCxnSpPr>
              <a:stCxn id="19" idx="0"/>
              <a:endCxn id="25" idx="0"/>
            </p:cNvCxnSpPr>
            <p:nvPr/>
          </p:nvCxnSpPr>
          <p:spPr>
            <a:xfrm rot="16200000" flipH="1">
              <a:off x="7018756" y="1992075"/>
              <a:ext cx="668088" cy="2066285"/>
            </a:xfrm>
            <a:prstGeom prst="bentConnector3">
              <a:avLst>
                <a:gd name="adj1" fmla="val -24617"/>
              </a:avLst>
            </a:prstGeom>
            <a:ln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꺾인 연결선 18">
              <a:extLst>
                <a:ext uri="{FF2B5EF4-FFF2-40B4-BE49-F238E27FC236}">
                  <a16:creationId xmlns:a16="http://schemas.microsoft.com/office/drawing/2014/main" id="{A376DFF8-15C8-2141-8BF1-9FC4CBACA291}"/>
                </a:ext>
              </a:extLst>
            </p:cNvPr>
            <p:cNvCxnSpPr>
              <a:stCxn id="20" idx="0"/>
              <a:endCxn id="25" idx="0"/>
            </p:cNvCxnSpPr>
            <p:nvPr/>
          </p:nvCxnSpPr>
          <p:spPr>
            <a:xfrm rot="16200000" flipH="1">
              <a:off x="7260207" y="2233527"/>
              <a:ext cx="668088" cy="1583383"/>
            </a:xfrm>
            <a:prstGeom prst="bentConnector3">
              <a:avLst>
                <a:gd name="adj1" fmla="val -24617"/>
              </a:avLst>
            </a:prstGeom>
            <a:ln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꺾인 연결선 19">
              <a:extLst>
                <a:ext uri="{FF2B5EF4-FFF2-40B4-BE49-F238E27FC236}">
                  <a16:creationId xmlns:a16="http://schemas.microsoft.com/office/drawing/2014/main" id="{EF6757BC-B32D-3946-B2B3-EF0C05ED2965}"/>
                </a:ext>
              </a:extLst>
            </p:cNvPr>
            <p:cNvCxnSpPr>
              <a:cxnSpLocks/>
              <a:stCxn id="22" idx="0"/>
              <a:endCxn id="25" idx="0"/>
            </p:cNvCxnSpPr>
            <p:nvPr/>
          </p:nvCxnSpPr>
          <p:spPr>
            <a:xfrm rot="16200000" flipH="1">
              <a:off x="6535853" y="1509171"/>
              <a:ext cx="668088" cy="3032092"/>
            </a:xfrm>
            <a:prstGeom prst="bentConnector3">
              <a:avLst>
                <a:gd name="adj1" fmla="val -24617"/>
              </a:avLst>
            </a:prstGeom>
            <a:ln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3">
              <a:extLst>
                <a:ext uri="{FF2B5EF4-FFF2-40B4-BE49-F238E27FC236}">
                  <a16:creationId xmlns:a16="http://schemas.microsoft.com/office/drawing/2014/main" id="{E96F4A83-61ED-A343-93EF-B85844C7E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1" y="3936424"/>
              <a:ext cx="670294" cy="540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꺾인 연결선 21">
              <a:extLst>
                <a:ext uri="{FF2B5EF4-FFF2-40B4-BE49-F238E27FC236}">
                  <a16:creationId xmlns:a16="http://schemas.microsoft.com/office/drawing/2014/main" id="{66C0AAB2-0910-474B-9FBC-BB2A039E580E}"/>
                </a:ext>
              </a:extLst>
            </p:cNvPr>
            <p:cNvCxnSpPr>
              <a:stCxn id="30" idx="0"/>
              <a:endCxn id="25" idx="2"/>
            </p:cNvCxnSpPr>
            <p:nvPr/>
          </p:nvCxnSpPr>
          <p:spPr>
            <a:xfrm rot="5400000" flipH="1" flipV="1">
              <a:off x="8103377" y="3653856"/>
              <a:ext cx="398700" cy="16643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4DD9BE1E-E0D2-A342-A019-ABB7214220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547" y="4529390"/>
              <a:ext cx="674340" cy="565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" name="꺾인 연결선 23">
              <a:extLst>
                <a:ext uri="{FF2B5EF4-FFF2-40B4-BE49-F238E27FC236}">
                  <a16:creationId xmlns:a16="http://schemas.microsoft.com/office/drawing/2014/main" id="{CF8B8B21-9DAA-9A4B-B1AE-CBB0BF6BE660}"/>
                </a:ext>
              </a:extLst>
            </p:cNvPr>
            <p:cNvCxnSpPr>
              <a:endCxn id="32" idx="0"/>
            </p:cNvCxnSpPr>
            <p:nvPr/>
          </p:nvCxnSpPr>
          <p:spPr>
            <a:xfrm rot="5400000">
              <a:off x="6667428" y="3854032"/>
              <a:ext cx="931646" cy="41906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2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꺾인 연결선 24">
              <a:extLst>
                <a:ext uri="{FF2B5EF4-FFF2-40B4-BE49-F238E27FC236}">
                  <a16:creationId xmlns:a16="http://schemas.microsoft.com/office/drawing/2014/main" id="{45E74180-F5D3-4143-818B-DE578D16ED5A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rot="16200000" flipH="1">
              <a:off x="5875436" y="3539840"/>
              <a:ext cx="344217" cy="970618"/>
            </a:xfrm>
            <a:prstGeom prst="bentConnector2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꺾인 연결선 25">
              <a:extLst>
                <a:ext uri="{FF2B5EF4-FFF2-40B4-BE49-F238E27FC236}">
                  <a16:creationId xmlns:a16="http://schemas.microsoft.com/office/drawing/2014/main" id="{33C41FF0-39F5-D64B-8DB5-A9989036EB53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 rot="16200000" flipH="1">
              <a:off x="6283286" y="3888956"/>
              <a:ext cx="921013" cy="3598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2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꺾인 연결선 26">
              <a:extLst>
                <a:ext uri="{FF2B5EF4-FFF2-40B4-BE49-F238E27FC236}">
                  <a16:creationId xmlns:a16="http://schemas.microsoft.com/office/drawing/2014/main" id="{CA504BE8-58C9-6549-9807-65C4A30F0472}"/>
                </a:ext>
              </a:extLst>
            </p:cNvPr>
            <p:cNvCxnSpPr>
              <a:stCxn id="30" idx="1"/>
              <a:endCxn id="32" idx="3"/>
            </p:cNvCxnSpPr>
            <p:nvPr/>
          </p:nvCxnSpPr>
          <p:spPr>
            <a:xfrm rot="10800000" flipV="1">
              <a:off x="7260887" y="4206669"/>
              <a:ext cx="623474" cy="6054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9">
              <a:extLst>
                <a:ext uri="{FF2B5EF4-FFF2-40B4-BE49-F238E27FC236}">
                  <a16:creationId xmlns:a16="http://schemas.microsoft.com/office/drawing/2014/main" id="{B9CFB742-5EC6-014C-98EF-3FE9EC69A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2278" y="4687060"/>
              <a:ext cx="629890" cy="447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F50C3ADF-6307-3345-8F56-483D34F5855C}"/>
                </a:ext>
              </a:extLst>
            </p:cNvPr>
            <p:cNvCxnSpPr>
              <a:stCxn id="30" idx="2"/>
              <a:endCxn id="37" idx="0"/>
            </p:cNvCxnSpPr>
            <p:nvPr/>
          </p:nvCxnSpPr>
          <p:spPr>
            <a:xfrm flipH="1">
              <a:off x="8207224" y="4476915"/>
              <a:ext cx="12285" cy="210145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2" descr="관련 이미지">
              <a:extLst>
                <a:ext uri="{FF2B5EF4-FFF2-40B4-BE49-F238E27FC236}">
                  <a16:creationId xmlns:a16="http://schemas.microsoft.com/office/drawing/2014/main" id="{24AD70EC-798F-CE47-96E2-A64156C72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415" y="3509046"/>
              <a:ext cx="427001" cy="319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모서리가 둥근 직사각형 49">
              <a:extLst>
                <a:ext uri="{FF2B5EF4-FFF2-40B4-BE49-F238E27FC236}">
                  <a16:creationId xmlns:a16="http://schemas.microsoft.com/office/drawing/2014/main" id="{CC7CB911-AAE7-C140-8494-EF5904EAF479}"/>
                </a:ext>
              </a:extLst>
            </p:cNvPr>
            <p:cNvSpPr/>
            <p:nvPr/>
          </p:nvSpPr>
          <p:spPr>
            <a:xfrm flipH="1">
              <a:off x="5954394" y="3085459"/>
              <a:ext cx="917216" cy="28484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" altLang="ko-KR" sz="1000" b="1" spc="-15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User observation in virtual space</a:t>
              </a:r>
              <a:endParaRPr lang="ko-KR" altLang="en-US" sz="1000" b="1" spc="-15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41" name="모서리가 둥근 직사각형 57">
              <a:extLst>
                <a:ext uri="{FF2B5EF4-FFF2-40B4-BE49-F238E27FC236}">
                  <a16:creationId xmlns:a16="http://schemas.microsoft.com/office/drawing/2014/main" id="{C1254DA8-FCEA-5545-AAB2-873FFF45FCBA}"/>
                </a:ext>
              </a:extLst>
            </p:cNvPr>
            <p:cNvSpPr/>
            <p:nvPr/>
          </p:nvSpPr>
          <p:spPr>
            <a:xfrm flipH="1">
              <a:off x="6953402" y="3088653"/>
              <a:ext cx="726976" cy="29535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altLang="ko-KR" sz="1000" b="1" spc="-15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user</a:t>
              </a:r>
            </a:p>
            <a:p>
              <a:pPr algn="ctr"/>
              <a:r>
                <a:rPr lang="en" altLang="ko-KR" sz="1000" b="1" spc="-15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Interaction</a:t>
              </a:r>
              <a:endParaRPr lang="ko-KR" altLang="en-US" sz="1000" b="1" spc="-15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42" name="모서리가 둥근 직사각형 65">
              <a:extLst>
                <a:ext uri="{FF2B5EF4-FFF2-40B4-BE49-F238E27FC236}">
                  <a16:creationId xmlns:a16="http://schemas.microsoft.com/office/drawing/2014/main" id="{CA5D495E-CC7E-1847-BA74-06661690C40E}"/>
                </a:ext>
              </a:extLst>
            </p:cNvPr>
            <p:cNvSpPr/>
            <p:nvPr/>
          </p:nvSpPr>
          <p:spPr>
            <a:xfrm flipH="1">
              <a:off x="5174224" y="3080252"/>
              <a:ext cx="685023" cy="28904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spc="-15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Client </a:t>
              </a:r>
              <a:r>
                <a:rPr lang="ko-KR" altLang="en-US" sz="1000" b="1" spc="-15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실행</a:t>
              </a:r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E836C098-E9E9-6747-BF71-77F6478DAC19}"/>
                </a:ext>
              </a:extLst>
            </p:cNvPr>
            <p:cNvGrpSpPr/>
            <p:nvPr/>
          </p:nvGrpSpPr>
          <p:grpSpPr>
            <a:xfrm>
              <a:off x="5954394" y="3823483"/>
              <a:ext cx="1215055" cy="346084"/>
              <a:chOff x="1494359" y="3796719"/>
              <a:chExt cx="936481" cy="411902"/>
            </a:xfrm>
          </p:grpSpPr>
          <p:grpSp>
            <p:nvGrpSpPr>
              <p:cNvPr id="57" name="그룹 56">
                <a:extLst>
                  <a:ext uri="{FF2B5EF4-FFF2-40B4-BE49-F238E27FC236}">
                    <a16:creationId xmlns:a16="http://schemas.microsoft.com/office/drawing/2014/main" id="{A094D4EB-3816-DE44-82C4-E34FF225FFBE}"/>
                  </a:ext>
                </a:extLst>
              </p:cNvPr>
              <p:cNvGrpSpPr/>
              <p:nvPr/>
            </p:nvGrpSpPr>
            <p:grpSpPr>
              <a:xfrm>
                <a:off x="1559632" y="3796719"/>
                <a:ext cx="808877" cy="411902"/>
                <a:chOff x="4889971" y="2008282"/>
                <a:chExt cx="1101463" cy="1560802"/>
              </a:xfrm>
            </p:grpSpPr>
            <p:sp>
              <p:nvSpPr>
                <p:cNvPr id="59" name="대각선 방향의 모서리가 둥근 사각형 77">
                  <a:extLst>
                    <a:ext uri="{FF2B5EF4-FFF2-40B4-BE49-F238E27FC236}">
                      <a16:creationId xmlns:a16="http://schemas.microsoft.com/office/drawing/2014/main" id="{CD7C4636-8021-B142-9467-02A20AE51C30}"/>
                    </a:ext>
                  </a:extLst>
                </p:cNvPr>
                <p:cNvSpPr/>
                <p:nvPr/>
              </p:nvSpPr>
              <p:spPr>
                <a:xfrm rot="10800000">
                  <a:off x="4889971" y="2600132"/>
                  <a:ext cx="298671" cy="968952"/>
                </a:xfrm>
                <a:prstGeom prst="round2DiagRect">
                  <a:avLst>
                    <a:gd name="adj1" fmla="val 36823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 b="1" spc="-150">
                    <a:latin typeface="+mn-ea"/>
                  </a:endParaRPr>
                </a:p>
              </p:txBody>
            </p:sp>
            <p:sp>
              <p:nvSpPr>
                <p:cNvPr id="60" name="대각선 방향의 모서리가 둥근 사각형 78">
                  <a:extLst>
                    <a:ext uri="{FF2B5EF4-FFF2-40B4-BE49-F238E27FC236}">
                      <a16:creationId xmlns:a16="http://schemas.microsoft.com/office/drawing/2014/main" id="{97D798EF-D300-014D-AA85-D4A983F36F1C}"/>
                    </a:ext>
                  </a:extLst>
                </p:cNvPr>
                <p:cNvSpPr/>
                <p:nvPr/>
              </p:nvSpPr>
              <p:spPr>
                <a:xfrm>
                  <a:off x="5526483" y="2008282"/>
                  <a:ext cx="464951" cy="1165398"/>
                </a:xfrm>
                <a:prstGeom prst="round2DiagRect">
                  <a:avLst>
                    <a:gd name="adj1" fmla="val 36823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 b="1" spc="-150">
                    <a:latin typeface="+mn-ea"/>
                  </a:endParaRPr>
                </a:p>
              </p:txBody>
            </p:sp>
            <p:sp>
              <p:nvSpPr>
                <p:cNvPr id="61" name="대각선 방향의 모서리가 둥근 사각형 79">
                  <a:extLst>
                    <a:ext uri="{FF2B5EF4-FFF2-40B4-BE49-F238E27FC236}">
                      <a16:creationId xmlns:a16="http://schemas.microsoft.com/office/drawing/2014/main" id="{A9AEBFB4-A8DA-1B42-B7BC-EB1B547C2325}"/>
                    </a:ext>
                  </a:extLst>
                </p:cNvPr>
                <p:cNvSpPr/>
                <p:nvPr/>
              </p:nvSpPr>
              <p:spPr>
                <a:xfrm>
                  <a:off x="4946469" y="2147707"/>
                  <a:ext cx="988467" cy="1270886"/>
                </a:xfrm>
                <a:prstGeom prst="round2DiagRect">
                  <a:avLst>
                    <a:gd name="adj1" fmla="val 36823"/>
                    <a:gd name="adj2" fmla="val 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 b="1" spc="-150">
                    <a:latin typeface="+mn-ea"/>
                  </a:endParaRPr>
                </a:p>
              </p:txBody>
            </p:sp>
          </p:grpSp>
          <p:sp>
            <p:nvSpPr>
              <p:cNvPr id="58" name="사각형: 둥근 모서리 23">
                <a:extLst>
                  <a:ext uri="{FF2B5EF4-FFF2-40B4-BE49-F238E27FC236}">
                    <a16:creationId xmlns:a16="http://schemas.microsoft.com/office/drawing/2014/main" id="{FB5ECF5D-3C01-404D-B053-1031ED1EB8B7}"/>
                  </a:ext>
                </a:extLst>
              </p:cNvPr>
              <p:cNvSpPr/>
              <p:nvPr/>
            </p:nvSpPr>
            <p:spPr>
              <a:xfrm>
                <a:off x="1494359" y="3909662"/>
                <a:ext cx="936481" cy="154627"/>
              </a:xfrm>
              <a:prstGeom prst="roundRect">
                <a:avLst/>
              </a:prstGeom>
              <a:noFill/>
              <a:ln w="15875">
                <a:noFill/>
                <a:prstDash val="sysDot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altLang="ko-KR" sz="900" b="1" spc="-150" dirty="0">
                    <a:latin typeface="+mn-ea"/>
                  </a:rPr>
                  <a:t>VR</a:t>
                </a:r>
                <a:r>
                  <a:rPr lang="ja-JP" altLang="en-US" sz="900" b="1" spc="-150">
                    <a:latin typeface="+mn-ea"/>
                  </a:rPr>
                  <a:t>　</a:t>
                </a:r>
                <a:endParaRPr lang="en-US" altLang="ja-JP" sz="900" b="1" spc="-150" dirty="0">
                  <a:latin typeface="+mn-ea"/>
                </a:endParaRPr>
              </a:p>
              <a:p>
                <a:pPr algn="ctr"/>
                <a:r>
                  <a:rPr lang="en-US" altLang="ja-JP" sz="900" b="1" spc="-150" dirty="0" err="1">
                    <a:latin typeface="+mn-ea"/>
                  </a:rPr>
                  <a:t>Wallk</a:t>
                </a:r>
                <a:r>
                  <a:rPr lang="en-US" altLang="ja-JP" sz="900" b="1" spc="-150" dirty="0">
                    <a:latin typeface="+mn-ea"/>
                  </a:rPr>
                  <a:t> </a:t>
                </a:r>
                <a:r>
                  <a:rPr lang="en" altLang="ko-Kore-KR" sz="900" spc="-150" dirty="0"/>
                  <a:t>Through</a:t>
                </a:r>
                <a:endParaRPr lang="ko-KR" altLang="en-US" sz="900" b="1" spc="-150" dirty="0">
                  <a:latin typeface="+mn-ea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720367-18B1-484B-A64C-1B2A655D3515}"/>
                </a:ext>
              </a:extLst>
            </p:cNvPr>
            <p:cNvSpPr txBox="1"/>
            <p:nvPr/>
          </p:nvSpPr>
          <p:spPr>
            <a:xfrm>
              <a:off x="3813013" y="2345526"/>
              <a:ext cx="1517974" cy="241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ts val="1020"/>
                </a:lnSpc>
                <a:spcBef>
                  <a:spcPct val="20000"/>
                </a:spcBef>
              </a:pPr>
              <a:r>
                <a:rPr lang="en-US" altLang="ko-KR" sz="1100" b="1" spc="-15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(Motion Capture System)</a:t>
              </a:r>
              <a:endParaRPr lang="ko-KR" altLang="en-US" sz="1100" b="1" spc="-15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0FDB0E3C-5D13-A240-8E8E-DFA3ACF40B4B}"/>
                </a:ext>
              </a:extLst>
            </p:cNvPr>
            <p:cNvSpPr/>
            <p:nvPr/>
          </p:nvSpPr>
          <p:spPr>
            <a:xfrm>
              <a:off x="4001900" y="2731104"/>
              <a:ext cx="1235861" cy="188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User location information</a:t>
              </a:r>
              <a:endParaRPr lang="ko-KR" altLang="en-US" sz="11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9750C5D-EC92-CE41-BD7D-E19CC5920AFC}"/>
                </a:ext>
              </a:extLst>
            </p:cNvPr>
            <p:cNvSpPr txBox="1"/>
            <p:nvPr/>
          </p:nvSpPr>
          <p:spPr>
            <a:xfrm>
              <a:off x="7742088" y="5298252"/>
              <a:ext cx="944712" cy="325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900" b="1" spc="-15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System operation tool</a:t>
              </a:r>
            </a:p>
            <a:p>
              <a:r>
                <a:rPr lang="en-US" altLang="ko-KR" sz="900" b="1" spc="-15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– Operating Manager</a:t>
              </a:r>
              <a:endParaRPr lang="ko-KR" altLang="en-US" sz="900" b="1" spc="-15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4085217-4369-E34E-9E52-8F211D8D90A2}"/>
                </a:ext>
              </a:extLst>
            </p:cNvPr>
            <p:cNvSpPr txBox="1"/>
            <p:nvPr/>
          </p:nvSpPr>
          <p:spPr>
            <a:xfrm>
              <a:off x="7306838" y="4327304"/>
              <a:ext cx="758077" cy="555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ko-KR" sz="900" b="1" spc="-15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System operation tool</a:t>
              </a:r>
              <a:r>
                <a:rPr lang="en-US" altLang="ko-KR" sz="900" b="1" spc="-15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– </a:t>
              </a:r>
              <a:r>
                <a:rPr lang="en-US" altLang="ko-KR" sz="900" b="1" spc="-150" dirty="0" err="1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AdminClient</a:t>
              </a:r>
              <a:endParaRPr lang="ko-KR" altLang="en-US" sz="900" b="1" spc="-15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48" name="모서리가 둥근 직사각형 154">
              <a:extLst>
                <a:ext uri="{FF2B5EF4-FFF2-40B4-BE49-F238E27FC236}">
                  <a16:creationId xmlns:a16="http://schemas.microsoft.com/office/drawing/2014/main" id="{276EBE05-0586-9549-BC84-158B2D9AA1CD}"/>
                </a:ext>
              </a:extLst>
            </p:cNvPr>
            <p:cNvSpPr/>
            <p:nvPr/>
          </p:nvSpPr>
          <p:spPr>
            <a:xfrm>
              <a:off x="4062740" y="2565008"/>
              <a:ext cx="923949" cy="166097"/>
            </a:xfrm>
            <a:prstGeom prst="roundRect">
              <a:avLst>
                <a:gd name="adj" fmla="val 40174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Optical camera</a:t>
              </a:r>
            </a:p>
          </p:txBody>
        </p:sp>
        <p:sp>
          <p:nvSpPr>
            <p:cNvPr id="49" name="모서리가 둥근 직사각형 154">
              <a:extLst>
                <a:ext uri="{FF2B5EF4-FFF2-40B4-BE49-F238E27FC236}">
                  <a16:creationId xmlns:a16="http://schemas.microsoft.com/office/drawing/2014/main" id="{CC62CE55-B709-3E4A-BBE0-FA4141B5A875}"/>
                </a:ext>
              </a:extLst>
            </p:cNvPr>
            <p:cNvSpPr/>
            <p:nvPr/>
          </p:nvSpPr>
          <p:spPr>
            <a:xfrm>
              <a:off x="8145480" y="3127373"/>
              <a:ext cx="477926" cy="151466"/>
            </a:xfrm>
            <a:prstGeom prst="roundRect">
              <a:avLst>
                <a:gd name="adj" fmla="val 40174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000" b="1" spc="-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POE</a:t>
              </a:r>
              <a:endParaRPr lang="ko-KR" altLang="en-US" sz="1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50" name="모서리가 둥근 직사각형 154">
              <a:extLst>
                <a:ext uri="{FF2B5EF4-FFF2-40B4-BE49-F238E27FC236}">
                  <a16:creationId xmlns:a16="http://schemas.microsoft.com/office/drawing/2014/main" id="{85F8A39A-3E3C-B344-AE01-C5CA6486EDA5}"/>
                </a:ext>
              </a:extLst>
            </p:cNvPr>
            <p:cNvSpPr/>
            <p:nvPr/>
          </p:nvSpPr>
          <p:spPr>
            <a:xfrm>
              <a:off x="7756539" y="4330948"/>
              <a:ext cx="477926" cy="151466"/>
            </a:xfrm>
            <a:prstGeom prst="roundRect">
              <a:avLst>
                <a:gd name="adj" fmla="val 40174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000" b="1" spc="-100" dirty="0" err="1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ServerPC</a:t>
              </a:r>
              <a:endParaRPr lang="ko-KR" altLang="en-US" sz="1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51" name="모서리가 둥근 직사각형 154">
              <a:extLst>
                <a:ext uri="{FF2B5EF4-FFF2-40B4-BE49-F238E27FC236}">
                  <a16:creationId xmlns:a16="http://schemas.microsoft.com/office/drawing/2014/main" id="{1D834BE6-F56D-F841-AF8C-C13E84C53623}"/>
                </a:ext>
              </a:extLst>
            </p:cNvPr>
            <p:cNvSpPr/>
            <p:nvPr/>
          </p:nvSpPr>
          <p:spPr>
            <a:xfrm>
              <a:off x="7975482" y="5160418"/>
              <a:ext cx="477926" cy="151466"/>
            </a:xfrm>
            <a:prstGeom prst="roundRect">
              <a:avLst>
                <a:gd name="adj" fmla="val 40174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" altLang="ko-KR" sz="1000" b="1" spc="-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Tablet </a:t>
              </a:r>
              <a:r>
                <a:rPr lang="en-US" altLang="ko-KR" sz="1000" b="1" spc="-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PC</a:t>
              </a:r>
              <a:endParaRPr lang="ko-KR" altLang="en-US" sz="1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52" name="모서리가 둥근 직사각형 154">
              <a:extLst>
                <a:ext uri="{FF2B5EF4-FFF2-40B4-BE49-F238E27FC236}">
                  <a16:creationId xmlns:a16="http://schemas.microsoft.com/office/drawing/2014/main" id="{87EE67BD-5D64-2A47-89E1-B5B9255699B8}"/>
                </a:ext>
              </a:extLst>
            </p:cNvPr>
            <p:cNvSpPr/>
            <p:nvPr/>
          </p:nvSpPr>
          <p:spPr>
            <a:xfrm>
              <a:off x="6872386" y="4927320"/>
              <a:ext cx="477926" cy="151466"/>
            </a:xfrm>
            <a:prstGeom prst="roundRect">
              <a:avLst>
                <a:gd name="adj" fmla="val 40174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000" b="1" spc="-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AP</a:t>
              </a:r>
              <a:endParaRPr lang="ko-KR" altLang="en-US" sz="1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53" name="모서리가 둥근 직사각형 154">
              <a:extLst>
                <a:ext uri="{FF2B5EF4-FFF2-40B4-BE49-F238E27FC236}">
                  <a16:creationId xmlns:a16="http://schemas.microsoft.com/office/drawing/2014/main" id="{FFA55331-25A8-3F45-AAE9-4C6E49D29E7F}"/>
                </a:ext>
              </a:extLst>
            </p:cNvPr>
            <p:cNvSpPr/>
            <p:nvPr/>
          </p:nvSpPr>
          <p:spPr>
            <a:xfrm>
              <a:off x="5210815" y="3342673"/>
              <a:ext cx="611839" cy="155070"/>
            </a:xfrm>
            <a:prstGeom prst="roundRect">
              <a:avLst>
                <a:gd name="adj" fmla="val 40174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000" b="1" spc="-100" dirty="0" err="1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BackPacPC</a:t>
              </a:r>
              <a:endParaRPr lang="ko-KR" altLang="en-US" sz="1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54" name="모서리가 둥근 직사각형 154">
              <a:extLst>
                <a:ext uri="{FF2B5EF4-FFF2-40B4-BE49-F238E27FC236}">
                  <a16:creationId xmlns:a16="http://schemas.microsoft.com/office/drawing/2014/main" id="{B6EEF667-E391-9843-8402-7199DB73F3F6}"/>
                </a:ext>
              </a:extLst>
            </p:cNvPr>
            <p:cNvSpPr/>
            <p:nvPr/>
          </p:nvSpPr>
          <p:spPr>
            <a:xfrm>
              <a:off x="6170982" y="3360544"/>
              <a:ext cx="477926" cy="151466"/>
            </a:xfrm>
            <a:prstGeom prst="roundRect">
              <a:avLst>
                <a:gd name="adj" fmla="val 40174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000" b="1" spc="-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HMD</a:t>
              </a:r>
              <a:endParaRPr lang="ko-KR" altLang="en-US" sz="1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55" name="모서리가 둥근 직사각형 154">
              <a:extLst>
                <a:ext uri="{FF2B5EF4-FFF2-40B4-BE49-F238E27FC236}">
                  <a16:creationId xmlns:a16="http://schemas.microsoft.com/office/drawing/2014/main" id="{4144354B-05E4-A74F-968A-D84A945F6B23}"/>
                </a:ext>
              </a:extLst>
            </p:cNvPr>
            <p:cNvSpPr/>
            <p:nvPr/>
          </p:nvSpPr>
          <p:spPr>
            <a:xfrm>
              <a:off x="7056954" y="3353081"/>
              <a:ext cx="477926" cy="151466"/>
            </a:xfrm>
            <a:prstGeom prst="roundRect">
              <a:avLst>
                <a:gd name="adj" fmla="val 40174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" altLang="ko-KR" sz="1000" b="1" spc="-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Gloves</a:t>
              </a:r>
              <a:endParaRPr lang="ko-KR" altLang="en-US" sz="1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cxnSp>
          <p:nvCxnSpPr>
            <p:cNvPr id="89" name="꺾인 연결선 26">
              <a:extLst>
                <a:ext uri="{FF2B5EF4-FFF2-40B4-BE49-F238E27FC236}">
                  <a16:creationId xmlns:a16="http://schemas.microsoft.com/office/drawing/2014/main" id="{2CD1D1EE-456F-2B44-AB34-AE78169AA5A5}"/>
                </a:ext>
              </a:extLst>
            </p:cNvPr>
            <p:cNvCxnSpPr>
              <a:cxnSpLocks/>
              <a:endCxn id="75" idx="3"/>
            </p:cNvCxnSpPr>
            <p:nvPr/>
          </p:nvCxnSpPr>
          <p:spPr>
            <a:xfrm rot="10800000">
              <a:off x="3589747" y="3103688"/>
              <a:ext cx="2289751" cy="226076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꺾인 연결선 26">
              <a:extLst>
                <a:ext uri="{FF2B5EF4-FFF2-40B4-BE49-F238E27FC236}">
                  <a16:creationId xmlns:a16="http://schemas.microsoft.com/office/drawing/2014/main" id="{4850375C-3FB4-4740-BD09-66E59B28EE6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589746" y="5505424"/>
              <a:ext cx="1058455" cy="43569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꺾인 연결선 26">
              <a:extLst>
                <a:ext uri="{FF2B5EF4-FFF2-40B4-BE49-F238E27FC236}">
                  <a16:creationId xmlns:a16="http://schemas.microsoft.com/office/drawing/2014/main" id="{CE39722E-64BF-A045-9422-0A4BD3C6942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589746" y="4599735"/>
              <a:ext cx="2512598" cy="57027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EB8DA510-F37B-FA42-A43E-2BF5F024DF61}"/>
              </a:ext>
            </a:extLst>
          </p:cNvPr>
          <p:cNvSpPr/>
          <p:nvPr/>
        </p:nvSpPr>
        <p:spPr>
          <a:xfrm>
            <a:off x="457200" y="545257"/>
            <a:ext cx="84037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" altLang="ko-Kore-KR" sz="1600" b="1" dirty="0">
                <a:latin typeface="Helvetica" pitchFamily="2" charset="0"/>
              </a:rPr>
              <a:t>o </a:t>
            </a:r>
            <a:r>
              <a:rPr lang="en" altLang="ko-KR" sz="1600" b="1" dirty="0">
                <a:latin typeface="Helvetica" pitchFamily="2" charset="0"/>
              </a:rPr>
              <a:t>Example of system development</a:t>
            </a:r>
            <a:endParaRPr lang="ko-KR" altLang="en-US" sz="1600" b="1" dirty="0">
              <a:latin typeface="Helvetica" pitchFamily="2" charset="0"/>
            </a:endParaRPr>
          </a:p>
          <a:p>
            <a:pPr algn="just"/>
            <a:r>
              <a:rPr lang="ko-KR" altLang="en-US" sz="1400" dirty="0">
                <a:latin typeface="Helvetica" pitchFamily="2" charset="0"/>
              </a:rPr>
              <a:t> </a:t>
            </a:r>
            <a:r>
              <a:rPr lang="en-US" altLang="ko-KR" sz="1400" dirty="0">
                <a:latin typeface="Helvetica" pitchFamily="2" charset="0"/>
              </a:rPr>
              <a:t>- </a:t>
            </a:r>
            <a:r>
              <a:rPr lang="ko-KR" altLang="en-US" sz="1400" dirty="0">
                <a:latin typeface="Helvetica" pitchFamily="2" charset="0"/>
              </a:rPr>
              <a:t> </a:t>
            </a:r>
            <a:r>
              <a:rPr lang="en-US" altLang="ko-KR" sz="1400" dirty="0">
                <a:latin typeface="Helvetica" pitchFamily="2" charset="0"/>
              </a:rPr>
              <a:t>Building a virtual environment at the actual measurement level of practical security incidents of natural walking movement based on large space</a:t>
            </a:r>
          </a:p>
          <a:p>
            <a:pPr algn="just"/>
            <a:r>
              <a:rPr lang="ko-KR" altLang="en-US" sz="1400" dirty="0">
                <a:latin typeface="Helvetica" pitchFamily="2" charset="0"/>
              </a:rPr>
              <a:t> </a:t>
            </a:r>
            <a:r>
              <a:rPr lang="en-US" altLang="ko-KR" sz="1400" dirty="0">
                <a:latin typeface="Helvetica" pitchFamily="2" charset="0"/>
              </a:rPr>
              <a:t>-  </a:t>
            </a:r>
            <a:r>
              <a:rPr lang="en" altLang="ko-KR" sz="1400" dirty="0">
                <a:latin typeface="Helvetica" pitchFamily="2" charset="0"/>
              </a:rPr>
              <a:t>Long-distance travel is built with actuator movement system</a:t>
            </a:r>
            <a:endParaRPr lang="ko-KR" altLang="en-US" sz="1400" dirty="0">
              <a:latin typeface="Helvetica" pitchFamily="2" charset="0"/>
            </a:endParaRPr>
          </a:p>
          <a:p>
            <a:pPr algn="just"/>
            <a:r>
              <a:rPr lang="ko-KR" altLang="en-US" sz="1400" dirty="0">
                <a:latin typeface="Helvetica" pitchFamily="2" charset="0"/>
              </a:rPr>
              <a:t> </a:t>
            </a:r>
            <a:r>
              <a:rPr lang="en-US" altLang="ko-KR" sz="1400" dirty="0">
                <a:latin typeface="Helvetica" pitchFamily="2" charset="0"/>
              </a:rPr>
              <a:t>-  </a:t>
            </a:r>
            <a:r>
              <a:rPr lang="en" altLang="ko-KR" sz="1400" dirty="0">
                <a:latin typeface="Helvetica" pitchFamily="2" charset="0"/>
              </a:rPr>
              <a:t>Application of tangible VR technology based on real-time user location/motion tracking</a:t>
            </a:r>
            <a:endParaRPr lang="ko-KR" altLang="en-US" sz="1400" dirty="0">
              <a:latin typeface="Helvetica" pitchFamily="2" charset="0"/>
            </a:endParaRPr>
          </a:p>
          <a:p>
            <a:pPr algn="just"/>
            <a:r>
              <a:rPr lang="ko-KR" altLang="en-US" sz="1400" dirty="0">
                <a:latin typeface="Helvetica" pitchFamily="2" charset="0"/>
              </a:rPr>
              <a:t> </a:t>
            </a:r>
            <a:r>
              <a:rPr lang="en-US" altLang="ko-KR" sz="1400" dirty="0">
                <a:latin typeface="Helvetica" pitchFamily="2" charset="0"/>
              </a:rPr>
              <a:t>-</a:t>
            </a:r>
            <a:r>
              <a:rPr lang="ko-KR" altLang="en-US" sz="1400" dirty="0">
                <a:latin typeface="Helvetica" pitchFamily="2" charset="0"/>
              </a:rPr>
              <a:t>  </a:t>
            </a:r>
            <a:r>
              <a:rPr lang="en" altLang="ko-KR" sz="1400" dirty="0">
                <a:latin typeface="Helvetica" pitchFamily="2" charset="0"/>
              </a:rPr>
              <a:t>Developing collaborative training scenarios and designing multi-user movement lines by interlocking large spaces and actuators</a:t>
            </a:r>
            <a:endParaRPr lang="ko-KR" altLang="en-US" sz="1400" dirty="0">
              <a:latin typeface="Helvetica" pitchFamily="2" charset="0"/>
            </a:endParaRPr>
          </a:p>
        </p:txBody>
      </p:sp>
      <p:sp>
        <p:nvSpPr>
          <p:cNvPr id="84" name="바닥글 개체 틀 1">
            <a:extLst>
              <a:ext uri="{FF2B5EF4-FFF2-40B4-BE49-F238E27FC236}">
                <a16:creationId xmlns:a16="http://schemas.microsoft.com/office/drawing/2014/main" id="{611A4399-3F6D-544E-9EB2-BCC8A2F8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2888-21-0037-01-0004-Large Space VR Disaster Response Training System Use case</a:t>
            </a:r>
            <a:endParaRPr lang="en-US" dirty="0"/>
          </a:p>
        </p:txBody>
      </p:sp>
      <p:pic>
        <p:nvPicPr>
          <p:cNvPr id="117" name="그림 116">
            <a:extLst>
              <a:ext uri="{FF2B5EF4-FFF2-40B4-BE49-F238E27FC236}">
                <a16:creationId xmlns:a16="http://schemas.microsoft.com/office/drawing/2014/main" id="{DF885A12-447D-6349-818C-E787F986F9A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4470" y="5273454"/>
            <a:ext cx="702542" cy="757769"/>
          </a:xfrm>
          <a:prstGeom prst="rect">
            <a:avLst/>
          </a:prstGeom>
        </p:spPr>
      </p:pic>
      <p:pic>
        <p:nvPicPr>
          <p:cNvPr id="118" name="그림 117">
            <a:extLst>
              <a:ext uri="{FF2B5EF4-FFF2-40B4-BE49-F238E27FC236}">
                <a16:creationId xmlns:a16="http://schemas.microsoft.com/office/drawing/2014/main" id="{7E63C7FD-55E1-5444-8D2D-CBBD79A91A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41" y="5425784"/>
            <a:ext cx="713690" cy="757769"/>
          </a:xfrm>
          <a:prstGeom prst="rect">
            <a:avLst/>
          </a:prstGeom>
        </p:spPr>
      </p:pic>
      <p:pic>
        <p:nvPicPr>
          <p:cNvPr id="119" name="그림 118">
            <a:extLst>
              <a:ext uri="{FF2B5EF4-FFF2-40B4-BE49-F238E27FC236}">
                <a16:creationId xmlns:a16="http://schemas.microsoft.com/office/drawing/2014/main" id="{F48DDB4C-5C12-CD4E-A15B-4D6C1ACCB49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88" y="5157164"/>
            <a:ext cx="713690" cy="757769"/>
          </a:xfrm>
          <a:prstGeom prst="rect">
            <a:avLst/>
          </a:prstGeom>
        </p:spPr>
      </p:pic>
      <p:cxnSp>
        <p:nvCxnSpPr>
          <p:cNvPr id="120" name="꺾인 연결선 24">
            <a:extLst>
              <a:ext uri="{FF2B5EF4-FFF2-40B4-BE49-F238E27FC236}">
                <a16:creationId xmlns:a16="http://schemas.microsoft.com/office/drawing/2014/main" id="{B0E1E73B-B5B2-6D43-B062-8E3B525E7F4C}"/>
              </a:ext>
            </a:extLst>
          </p:cNvPr>
          <p:cNvCxnSpPr>
            <a:cxnSpLocks/>
          </p:cNvCxnSpPr>
          <p:nvPr/>
        </p:nvCxnSpPr>
        <p:spPr>
          <a:xfrm rot="16200000" flipV="1">
            <a:off x="6538401" y="5176169"/>
            <a:ext cx="506491" cy="5327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꺾인 연결선 24">
            <a:extLst>
              <a:ext uri="{FF2B5EF4-FFF2-40B4-BE49-F238E27FC236}">
                <a16:creationId xmlns:a16="http://schemas.microsoft.com/office/drawing/2014/main" id="{4F0001A8-C6E1-3948-9CA1-15272BC7F5E4}"/>
              </a:ext>
            </a:extLst>
          </p:cNvPr>
          <p:cNvCxnSpPr>
            <a:cxnSpLocks/>
          </p:cNvCxnSpPr>
          <p:nvPr/>
        </p:nvCxnSpPr>
        <p:spPr>
          <a:xfrm rot="10800000">
            <a:off x="5537840" y="5495878"/>
            <a:ext cx="1138739" cy="80726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꺾인 연결선 24">
            <a:extLst>
              <a:ext uri="{FF2B5EF4-FFF2-40B4-BE49-F238E27FC236}">
                <a16:creationId xmlns:a16="http://schemas.microsoft.com/office/drawing/2014/main" id="{FE4255EE-6D84-7741-ADC4-F3EC5724BA46}"/>
              </a:ext>
            </a:extLst>
          </p:cNvPr>
          <p:cNvCxnSpPr>
            <a:cxnSpLocks/>
          </p:cNvCxnSpPr>
          <p:nvPr/>
        </p:nvCxnSpPr>
        <p:spPr>
          <a:xfrm rot="10800000">
            <a:off x="4819028" y="5280119"/>
            <a:ext cx="500080" cy="142991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꺾인 연결선 24">
            <a:extLst>
              <a:ext uri="{FF2B5EF4-FFF2-40B4-BE49-F238E27FC236}">
                <a16:creationId xmlns:a16="http://schemas.microsoft.com/office/drawing/2014/main" id="{B77B45E1-DC42-CB44-9669-9027387AB16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27210" y="5273454"/>
            <a:ext cx="327302" cy="300986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대각선 방향의 모서리가 둥근 사각형 78">
            <a:extLst>
              <a:ext uri="{FF2B5EF4-FFF2-40B4-BE49-F238E27FC236}">
                <a16:creationId xmlns:a16="http://schemas.microsoft.com/office/drawing/2014/main" id="{6A22CD1A-F1CE-3E49-AD8C-3D193C4C1228}"/>
              </a:ext>
            </a:extLst>
          </p:cNvPr>
          <p:cNvSpPr/>
          <p:nvPr/>
        </p:nvSpPr>
        <p:spPr>
          <a:xfrm>
            <a:off x="6095846" y="5775430"/>
            <a:ext cx="443013" cy="236391"/>
          </a:xfrm>
          <a:prstGeom prst="round2DiagRect">
            <a:avLst>
              <a:gd name="adj1" fmla="val 36823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spc="-150">
              <a:latin typeface="+mn-ea"/>
            </a:endParaRPr>
          </a:p>
        </p:txBody>
      </p:sp>
      <p:sp>
        <p:nvSpPr>
          <p:cNvPr id="128" name="대각선 방향의 모서리가 둥근 사각형 79">
            <a:extLst>
              <a:ext uri="{FF2B5EF4-FFF2-40B4-BE49-F238E27FC236}">
                <a16:creationId xmlns:a16="http://schemas.microsoft.com/office/drawing/2014/main" id="{8B277FED-A08D-C149-9BD9-39F4806B6454}"/>
              </a:ext>
            </a:extLst>
          </p:cNvPr>
          <p:cNvSpPr/>
          <p:nvPr/>
        </p:nvSpPr>
        <p:spPr>
          <a:xfrm>
            <a:off x="5564872" y="5802519"/>
            <a:ext cx="941828" cy="257788"/>
          </a:xfrm>
          <a:prstGeom prst="round2DiagRect">
            <a:avLst>
              <a:gd name="adj1" fmla="val 36823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ore-KR" sz="1050" dirty="0"/>
              <a:t>A</a:t>
            </a:r>
            <a:r>
              <a:rPr lang="en" altLang="ko-Kore-KR" sz="1050" dirty="0" err="1"/>
              <a:t>ctuator</a:t>
            </a:r>
            <a:endParaRPr lang="ko-KR" altLang="en-US" sz="1050" b="1" spc="-150" dirty="0">
              <a:latin typeface="+mn-ea"/>
            </a:endParaRPr>
          </a:p>
        </p:txBody>
      </p:sp>
      <p:sp>
        <p:nvSpPr>
          <p:cNvPr id="133" name="모서리가 둥근 직사각형 132">
            <a:extLst>
              <a:ext uri="{FF2B5EF4-FFF2-40B4-BE49-F238E27FC236}">
                <a16:creationId xmlns:a16="http://schemas.microsoft.com/office/drawing/2014/main" id="{8529277B-59A0-2040-B0A4-184B0B5C3B0C}"/>
              </a:ext>
            </a:extLst>
          </p:cNvPr>
          <p:cNvSpPr/>
          <p:nvPr/>
        </p:nvSpPr>
        <p:spPr>
          <a:xfrm>
            <a:off x="517594" y="2158217"/>
            <a:ext cx="3368606" cy="2680017"/>
          </a:xfrm>
          <a:prstGeom prst="roundRect">
            <a:avLst>
              <a:gd name="adj" fmla="val 3905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134" name="모서리가 둥근 직사각형 133">
            <a:extLst>
              <a:ext uri="{FF2B5EF4-FFF2-40B4-BE49-F238E27FC236}">
                <a16:creationId xmlns:a16="http://schemas.microsoft.com/office/drawing/2014/main" id="{671B30E2-27D1-BE48-94D4-D889D889A019}"/>
              </a:ext>
            </a:extLst>
          </p:cNvPr>
          <p:cNvSpPr/>
          <p:nvPr/>
        </p:nvSpPr>
        <p:spPr>
          <a:xfrm>
            <a:off x="517594" y="4925586"/>
            <a:ext cx="3368606" cy="1162339"/>
          </a:xfrm>
          <a:prstGeom prst="roundRect">
            <a:avLst>
              <a:gd name="adj" fmla="val 3905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70" name="모서리가 둥근 직사각형 154">
            <a:extLst>
              <a:ext uri="{FF2B5EF4-FFF2-40B4-BE49-F238E27FC236}">
                <a16:creationId xmlns:a16="http://schemas.microsoft.com/office/drawing/2014/main" id="{16C17017-0D8A-A440-ADDC-93634815505C}"/>
              </a:ext>
            </a:extLst>
          </p:cNvPr>
          <p:cNvSpPr/>
          <p:nvPr/>
        </p:nvSpPr>
        <p:spPr>
          <a:xfrm>
            <a:off x="575446" y="4860832"/>
            <a:ext cx="1877655" cy="190115"/>
          </a:xfrm>
          <a:prstGeom prst="roundRect">
            <a:avLst>
              <a:gd name="adj" fmla="val 40174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" altLang="ko-KR" sz="1000" b="1" spc="-100" dirty="0">
                <a:ln>
                  <a:solidFill>
                    <a:schemeClr val="tx1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rPr>
              <a:t>Actuator movement system</a:t>
            </a:r>
            <a:endParaRPr lang="ko-KR" altLang="en-US" sz="1000" b="1" spc="-100" dirty="0">
              <a:ln>
                <a:solidFill>
                  <a:schemeClr val="tx1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+mn-ea"/>
            </a:endParaRPr>
          </a:p>
        </p:txBody>
      </p:sp>
      <p:sp>
        <p:nvSpPr>
          <p:cNvPr id="72" name="모서리가 둥근 직사각형 154">
            <a:extLst>
              <a:ext uri="{FF2B5EF4-FFF2-40B4-BE49-F238E27FC236}">
                <a16:creationId xmlns:a16="http://schemas.microsoft.com/office/drawing/2014/main" id="{B6442F2E-DA9D-5246-88D3-2AE1B60087D6}"/>
              </a:ext>
            </a:extLst>
          </p:cNvPr>
          <p:cNvSpPr/>
          <p:nvPr/>
        </p:nvSpPr>
        <p:spPr>
          <a:xfrm>
            <a:off x="575446" y="2095885"/>
            <a:ext cx="1915153" cy="223136"/>
          </a:xfrm>
          <a:prstGeom prst="roundRect">
            <a:avLst>
              <a:gd name="adj" fmla="val 40174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000" b="1" spc="-100" dirty="0">
                <a:ln>
                  <a:solidFill>
                    <a:schemeClr val="tx1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rPr>
              <a:t>Movement system for large space</a:t>
            </a:r>
            <a:endParaRPr lang="ko-KR" altLang="en-US" sz="1000" b="1" spc="-100" dirty="0">
              <a:ln>
                <a:solidFill>
                  <a:schemeClr val="tx1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+mn-ea"/>
            </a:endParaRPr>
          </a:p>
        </p:txBody>
      </p:sp>
      <p:pic>
        <p:nvPicPr>
          <p:cNvPr id="135" name="그림 134">
            <a:extLst>
              <a:ext uri="{FF2B5EF4-FFF2-40B4-BE49-F238E27FC236}">
                <a16:creationId xmlns:a16="http://schemas.microsoft.com/office/drawing/2014/main" id="{F135BECF-44E8-A240-B672-5032062257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6872" y="5089515"/>
            <a:ext cx="702542" cy="757769"/>
          </a:xfrm>
          <a:prstGeom prst="rect">
            <a:avLst/>
          </a:prstGeom>
        </p:spPr>
      </p:pic>
      <p:grpSp>
        <p:nvGrpSpPr>
          <p:cNvPr id="140" name="그룹 139">
            <a:extLst>
              <a:ext uri="{FF2B5EF4-FFF2-40B4-BE49-F238E27FC236}">
                <a16:creationId xmlns:a16="http://schemas.microsoft.com/office/drawing/2014/main" id="{6AC46ECA-653A-5F4D-A41B-28A8D04BFCFB}"/>
              </a:ext>
            </a:extLst>
          </p:cNvPr>
          <p:cNvGrpSpPr/>
          <p:nvPr/>
        </p:nvGrpSpPr>
        <p:grpSpPr>
          <a:xfrm>
            <a:off x="654052" y="2980239"/>
            <a:ext cx="1667804" cy="934256"/>
            <a:chOff x="5798441" y="1888597"/>
            <a:chExt cx="4281209" cy="2240409"/>
          </a:xfrm>
        </p:grpSpPr>
        <p:grpSp>
          <p:nvGrpSpPr>
            <p:cNvPr id="141" name="그룹 140">
              <a:extLst>
                <a:ext uri="{FF2B5EF4-FFF2-40B4-BE49-F238E27FC236}">
                  <a16:creationId xmlns:a16="http://schemas.microsoft.com/office/drawing/2014/main" id="{9D3E8353-D7BA-F646-8B14-7473829C7442}"/>
                </a:ext>
              </a:extLst>
            </p:cNvPr>
            <p:cNvGrpSpPr/>
            <p:nvPr/>
          </p:nvGrpSpPr>
          <p:grpSpPr>
            <a:xfrm>
              <a:off x="5798441" y="1888597"/>
              <a:ext cx="4281209" cy="2240409"/>
              <a:chOff x="1644772" y="786108"/>
              <a:chExt cx="8775598" cy="4592376"/>
            </a:xfrm>
          </p:grpSpPr>
          <p:pic>
            <p:nvPicPr>
              <p:cNvPr id="145" name="그림 144">
                <a:extLst>
                  <a:ext uri="{FF2B5EF4-FFF2-40B4-BE49-F238E27FC236}">
                    <a16:creationId xmlns:a16="http://schemas.microsoft.com/office/drawing/2014/main" id="{69FA1592-DC0F-0248-8BC5-62DD8C60FC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11"/>
              <a:stretch/>
            </p:blipFill>
            <p:spPr>
              <a:xfrm>
                <a:off x="1644772" y="786108"/>
                <a:ext cx="8775598" cy="4592376"/>
              </a:xfrm>
              <a:prstGeom prst="rect">
                <a:avLst/>
              </a:prstGeom>
            </p:spPr>
          </p:pic>
          <p:cxnSp>
            <p:nvCxnSpPr>
              <p:cNvPr id="146" name="직선 화살표 연결선 145">
                <a:extLst>
                  <a:ext uri="{FF2B5EF4-FFF2-40B4-BE49-F238E27FC236}">
                    <a16:creationId xmlns:a16="http://schemas.microsoft.com/office/drawing/2014/main" id="{E6A98F63-9CB6-CC4C-8230-1B5A1755F32A}"/>
                  </a:ext>
                </a:extLst>
              </p:cNvPr>
              <p:cNvCxnSpPr/>
              <p:nvPr/>
            </p:nvCxnSpPr>
            <p:spPr>
              <a:xfrm flipV="1">
                <a:off x="4900901" y="2790641"/>
                <a:ext cx="5399814" cy="2454438"/>
              </a:xfrm>
              <a:prstGeom prst="straightConnector1">
                <a:avLst/>
              </a:prstGeom>
              <a:ln w="6350">
                <a:solidFill>
                  <a:srgbClr val="0070C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직선 화살표 연결선 146">
                <a:extLst>
                  <a:ext uri="{FF2B5EF4-FFF2-40B4-BE49-F238E27FC236}">
                    <a16:creationId xmlns:a16="http://schemas.microsoft.com/office/drawing/2014/main" id="{58F986AC-1EF0-824B-B5F5-91AB0343B23E}"/>
                  </a:ext>
                </a:extLst>
              </p:cNvPr>
              <p:cNvCxnSpPr/>
              <p:nvPr/>
            </p:nvCxnSpPr>
            <p:spPr>
              <a:xfrm>
                <a:off x="1675005" y="2940885"/>
                <a:ext cx="2766823" cy="2221666"/>
              </a:xfrm>
              <a:prstGeom prst="straightConnector1">
                <a:avLst/>
              </a:prstGeom>
              <a:ln w="6350">
                <a:solidFill>
                  <a:srgbClr val="0070C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모서리가 둥근 직사각형 23">
                <a:extLst>
                  <a:ext uri="{FF2B5EF4-FFF2-40B4-BE49-F238E27FC236}">
                    <a16:creationId xmlns:a16="http://schemas.microsoft.com/office/drawing/2014/main" id="{56E745C1-50A2-414E-8D9F-A9416A4CB95F}"/>
                  </a:ext>
                </a:extLst>
              </p:cNvPr>
              <p:cNvSpPr/>
              <p:nvPr/>
            </p:nvSpPr>
            <p:spPr>
              <a:xfrm>
                <a:off x="6939263" y="4287577"/>
                <a:ext cx="1276394" cy="52751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800" dirty="0">
                    <a:solidFill>
                      <a:srgbClr val="00B0F0"/>
                    </a:solidFill>
                  </a:rPr>
                  <a:t>14M</a:t>
                </a:r>
                <a:endParaRPr lang="ko-KR" altLang="en-US" sz="8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49" name="모서리가 둥근 직사각형 24">
                <a:extLst>
                  <a:ext uri="{FF2B5EF4-FFF2-40B4-BE49-F238E27FC236}">
                    <a16:creationId xmlns:a16="http://schemas.microsoft.com/office/drawing/2014/main" id="{90DC1D84-34BD-0C47-9F12-452D9C2B7554}"/>
                  </a:ext>
                </a:extLst>
              </p:cNvPr>
              <p:cNvSpPr/>
              <p:nvPr/>
            </p:nvSpPr>
            <p:spPr>
              <a:xfrm>
                <a:off x="2272922" y="3967625"/>
                <a:ext cx="1276394" cy="52751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800" dirty="0">
                    <a:solidFill>
                      <a:srgbClr val="00B0F0"/>
                    </a:solidFill>
                  </a:rPr>
                  <a:t>14M</a:t>
                </a:r>
                <a:endParaRPr lang="ko-KR" altLang="en-US" sz="80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42" name="직사각형 8">
              <a:extLst>
                <a:ext uri="{FF2B5EF4-FFF2-40B4-BE49-F238E27FC236}">
                  <a16:creationId xmlns:a16="http://schemas.microsoft.com/office/drawing/2014/main" id="{A70AD787-D059-7A4D-8FE5-859530CF93D6}"/>
                </a:ext>
              </a:extLst>
            </p:cNvPr>
            <p:cNvSpPr/>
            <p:nvPr/>
          </p:nvSpPr>
          <p:spPr>
            <a:xfrm>
              <a:off x="6408876" y="2789694"/>
              <a:ext cx="1990412" cy="481186"/>
            </a:xfrm>
            <a:custGeom>
              <a:avLst/>
              <a:gdLst>
                <a:gd name="connsiteX0" fmla="*/ 0 w 2703002"/>
                <a:gd name="connsiteY0" fmla="*/ 0 h 1955800"/>
                <a:gd name="connsiteX1" fmla="*/ 2703002 w 2703002"/>
                <a:gd name="connsiteY1" fmla="*/ 0 h 1955800"/>
                <a:gd name="connsiteX2" fmla="*/ 2703002 w 2703002"/>
                <a:gd name="connsiteY2" fmla="*/ 1955800 h 1955800"/>
                <a:gd name="connsiteX3" fmla="*/ 0 w 2703002"/>
                <a:gd name="connsiteY3" fmla="*/ 1955800 h 1955800"/>
                <a:gd name="connsiteX4" fmla="*/ 0 w 2703002"/>
                <a:gd name="connsiteY4" fmla="*/ 0 h 1955800"/>
                <a:gd name="connsiteX0" fmla="*/ 0 w 2703002"/>
                <a:gd name="connsiteY0" fmla="*/ 825500 h 2781300"/>
                <a:gd name="connsiteX1" fmla="*/ 1572702 w 2703002"/>
                <a:gd name="connsiteY1" fmla="*/ 0 h 2781300"/>
                <a:gd name="connsiteX2" fmla="*/ 2703002 w 2703002"/>
                <a:gd name="connsiteY2" fmla="*/ 2781300 h 2781300"/>
                <a:gd name="connsiteX3" fmla="*/ 0 w 2703002"/>
                <a:gd name="connsiteY3" fmla="*/ 2781300 h 2781300"/>
                <a:gd name="connsiteX4" fmla="*/ 0 w 2703002"/>
                <a:gd name="connsiteY4" fmla="*/ 825500 h 2781300"/>
                <a:gd name="connsiteX0" fmla="*/ 0 w 3122102"/>
                <a:gd name="connsiteY0" fmla="*/ 825500 h 2781300"/>
                <a:gd name="connsiteX1" fmla="*/ 1572702 w 3122102"/>
                <a:gd name="connsiteY1" fmla="*/ 0 h 2781300"/>
                <a:gd name="connsiteX2" fmla="*/ 3122102 w 3122102"/>
                <a:gd name="connsiteY2" fmla="*/ 800100 h 2781300"/>
                <a:gd name="connsiteX3" fmla="*/ 0 w 3122102"/>
                <a:gd name="connsiteY3" fmla="*/ 2781300 h 2781300"/>
                <a:gd name="connsiteX4" fmla="*/ 0 w 3122102"/>
                <a:gd name="connsiteY4" fmla="*/ 825500 h 2781300"/>
                <a:gd name="connsiteX0" fmla="*/ 0 w 3122102"/>
                <a:gd name="connsiteY0" fmla="*/ 825500 h 2146300"/>
                <a:gd name="connsiteX1" fmla="*/ 1572702 w 3122102"/>
                <a:gd name="connsiteY1" fmla="*/ 0 h 2146300"/>
                <a:gd name="connsiteX2" fmla="*/ 3122102 w 3122102"/>
                <a:gd name="connsiteY2" fmla="*/ 800100 h 2146300"/>
                <a:gd name="connsiteX3" fmla="*/ 1549400 w 3122102"/>
                <a:gd name="connsiteY3" fmla="*/ 2146300 h 2146300"/>
                <a:gd name="connsiteX4" fmla="*/ 0 w 3122102"/>
                <a:gd name="connsiteY4" fmla="*/ 825500 h 2146300"/>
                <a:gd name="connsiteX0" fmla="*/ 0 w 3122102"/>
                <a:gd name="connsiteY0" fmla="*/ 825500 h 1462507"/>
                <a:gd name="connsiteX1" fmla="*/ 1572702 w 3122102"/>
                <a:gd name="connsiteY1" fmla="*/ 0 h 1462507"/>
                <a:gd name="connsiteX2" fmla="*/ 3122102 w 3122102"/>
                <a:gd name="connsiteY2" fmla="*/ 800100 h 1462507"/>
                <a:gd name="connsiteX3" fmla="*/ 923803 w 3122102"/>
                <a:gd name="connsiteY3" fmla="*/ 1462507 h 1462507"/>
                <a:gd name="connsiteX4" fmla="*/ 0 w 3122102"/>
                <a:gd name="connsiteY4" fmla="*/ 825500 h 1462507"/>
                <a:gd name="connsiteX0" fmla="*/ 0 w 3122102"/>
                <a:gd name="connsiteY0" fmla="*/ 112610 h 749617"/>
                <a:gd name="connsiteX1" fmla="*/ 743421 w 3122102"/>
                <a:gd name="connsiteY1" fmla="*/ 0 h 749617"/>
                <a:gd name="connsiteX2" fmla="*/ 3122102 w 3122102"/>
                <a:gd name="connsiteY2" fmla="*/ 87210 h 749617"/>
                <a:gd name="connsiteX3" fmla="*/ 923803 w 3122102"/>
                <a:gd name="connsiteY3" fmla="*/ 749617 h 749617"/>
                <a:gd name="connsiteX4" fmla="*/ 0 w 3122102"/>
                <a:gd name="connsiteY4" fmla="*/ 112610 h 749617"/>
                <a:gd name="connsiteX0" fmla="*/ 0 w 1739968"/>
                <a:gd name="connsiteY0" fmla="*/ 112610 h 749617"/>
                <a:gd name="connsiteX1" fmla="*/ 743421 w 1739968"/>
                <a:gd name="connsiteY1" fmla="*/ 0 h 749617"/>
                <a:gd name="connsiteX2" fmla="*/ 1739968 w 1739968"/>
                <a:gd name="connsiteY2" fmla="*/ 523674 h 749617"/>
                <a:gd name="connsiteX3" fmla="*/ 923803 w 1739968"/>
                <a:gd name="connsiteY3" fmla="*/ 749617 h 749617"/>
                <a:gd name="connsiteX4" fmla="*/ 0 w 1739968"/>
                <a:gd name="connsiteY4" fmla="*/ 112610 h 749617"/>
                <a:gd name="connsiteX0" fmla="*/ 0 w 1739968"/>
                <a:gd name="connsiteY0" fmla="*/ 112610 h 771440"/>
                <a:gd name="connsiteX1" fmla="*/ 743421 w 1739968"/>
                <a:gd name="connsiteY1" fmla="*/ 0 h 771440"/>
                <a:gd name="connsiteX2" fmla="*/ 1739968 w 1739968"/>
                <a:gd name="connsiteY2" fmla="*/ 523674 h 771440"/>
                <a:gd name="connsiteX3" fmla="*/ 1011095 w 1739968"/>
                <a:gd name="connsiteY3" fmla="*/ 771440 h 771440"/>
                <a:gd name="connsiteX4" fmla="*/ 0 w 1739968"/>
                <a:gd name="connsiteY4" fmla="*/ 112610 h 771440"/>
                <a:gd name="connsiteX0" fmla="*/ 0 w 1689047"/>
                <a:gd name="connsiteY0" fmla="*/ 112610 h 771440"/>
                <a:gd name="connsiteX1" fmla="*/ 743421 w 1689047"/>
                <a:gd name="connsiteY1" fmla="*/ 0 h 771440"/>
                <a:gd name="connsiteX2" fmla="*/ 1689047 w 1689047"/>
                <a:gd name="connsiteY2" fmla="*/ 480028 h 771440"/>
                <a:gd name="connsiteX3" fmla="*/ 1011095 w 1689047"/>
                <a:gd name="connsiteY3" fmla="*/ 771440 h 771440"/>
                <a:gd name="connsiteX4" fmla="*/ 0 w 1689047"/>
                <a:gd name="connsiteY4" fmla="*/ 112610 h 771440"/>
                <a:gd name="connsiteX0" fmla="*/ 0 w 1689047"/>
                <a:gd name="connsiteY0" fmla="*/ 127159 h 785989"/>
                <a:gd name="connsiteX1" fmla="*/ 823440 w 1689047"/>
                <a:gd name="connsiteY1" fmla="*/ 0 h 785989"/>
                <a:gd name="connsiteX2" fmla="*/ 1689047 w 1689047"/>
                <a:gd name="connsiteY2" fmla="*/ 494577 h 785989"/>
                <a:gd name="connsiteX3" fmla="*/ 1011095 w 1689047"/>
                <a:gd name="connsiteY3" fmla="*/ 785989 h 785989"/>
                <a:gd name="connsiteX4" fmla="*/ 0 w 1689047"/>
                <a:gd name="connsiteY4" fmla="*/ 127159 h 785989"/>
                <a:gd name="connsiteX0" fmla="*/ 0 w 1834535"/>
                <a:gd name="connsiteY0" fmla="*/ 127159 h 785989"/>
                <a:gd name="connsiteX1" fmla="*/ 823440 w 1834535"/>
                <a:gd name="connsiteY1" fmla="*/ 0 h 785989"/>
                <a:gd name="connsiteX2" fmla="*/ 1834535 w 1834535"/>
                <a:gd name="connsiteY2" fmla="*/ 443657 h 785989"/>
                <a:gd name="connsiteX3" fmla="*/ 1011095 w 1834535"/>
                <a:gd name="connsiteY3" fmla="*/ 785989 h 785989"/>
                <a:gd name="connsiteX4" fmla="*/ 0 w 1834535"/>
                <a:gd name="connsiteY4" fmla="*/ 127159 h 785989"/>
                <a:gd name="connsiteX0" fmla="*/ 0 w 1885456"/>
                <a:gd name="connsiteY0" fmla="*/ 127159 h 785989"/>
                <a:gd name="connsiteX1" fmla="*/ 823440 w 1885456"/>
                <a:gd name="connsiteY1" fmla="*/ 0 h 785989"/>
                <a:gd name="connsiteX2" fmla="*/ 1885456 w 1885456"/>
                <a:gd name="connsiteY2" fmla="*/ 421834 h 785989"/>
                <a:gd name="connsiteX3" fmla="*/ 1011095 w 1885456"/>
                <a:gd name="connsiteY3" fmla="*/ 785989 h 785989"/>
                <a:gd name="connsiteX4" fmla="*/ 0 w 1885456"/>
                <a:gd name="connsiteY4" fmla="*/ 127159 h 785989"/>
                <a:gd name="connsiteX0" fmla="*/ 0 w 1885456"/>
                <a:gd name="connsiteY0" fmla="*/ 92303 h 751133"/>
                <a:gd name="connsiteX1" fmla="*/ 879210 w 1885456"/>
                <a:gd name="connsiteY1" fmla="*/ 0 h 751133"/>
                <a:gd name="connsiteX2" fmla="*/ 1885456 w 1885456"/>
                <a:gd name="connsiteY2" fmla="*/ 386978 h 751133"/>
                <a:gd name="connsiteX3" fmla="*/ 1011095 w 1885456"/>
                <a:gd name="connsiteY3" fmla="*/ 751133 h 751133"/>
                <a:gd name="connsiteX4" fmla="*/ 0 w 1885456"/>
                <a:gd name="connsiteY4" fmla="*/ 92303 h 751133"/>
                <a:gd name="connsiteX0" fmla="*/ 0 w 2213107"/>
                <a:gd name="connsiteY0" fmla="*/ 92303 h 751133"/>
                <a:gd name="connsiteX1" fmla="*/ 879210 w 2213107"/>
                <a:gd name="connsiteY1" fmla="*/ 0 h 751133"/>
                <a:gd name="connsiteX2" fmla="*/ 2213107 w 2213107"/>
                <a:gd name="connsiteY2" fmla="*/ 258009 h 751133"/>
                <a:gd name="connsiteX3" fmla="*/ 1011095 w 2213107"/>
                <a:gd name="connsiteY3" fmla="*/ 751133 h 751133"/>
                <a:gd name="connsiteX4" fmla="*/ 0 w 2213107"/>
                <a:gd name="connsiteY4" fmla="*/ 92303 h 751133"/>
                <a:gd name="connsiteX0" fmla="*/ 0 w 2213107"/>
                <a:gd name="connsiteY0" fmla="*/ 92303 h 535023"/>
                <a:gd name="connsiteX1" fmla="*/ 879210 w 2213107"/>
                <a:gd name="connsiteY1" fmla="*/ 0 h 535023"/>
                <a:gd name="connsiteX2" fmla="*/ 2213107 w 2213107"/>
                <a:gd name="connsiteY2" fmla="*/ 258009 h 535023"/>
                <a:gd name="connsiteX3" fmla="*/ 1080808 w 2213107"/>
                <a:gd name="connsiteY3" fmla="*/ 535023 h 535023"/>
                <a:gd name="connsiteX4" fmla="*/ 0 w 2213107"/>
                <a:gd name="connsiteY4" fmla="*/ 92303 h 53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107" h="535023">
                  <a:moveTo>
                    <a:pt x="0" y="92303"/>
                  </a:moveTo>
                  <a:lnTo>
                    <a:pt x="879210" y="0"/>
                  </a:lnTo>
                  <a:lnTo>
                    <a:pt x="2213107" y="258009"/>
                  </a:lnTo>
                  <a:lnTo>
                    <a:pt x="1080808" y="535023"/>
                  </a:lnTo>
                  <a:lnTo>
                    <a:pt x="0" y="92303"/>
                  </a:lnTo>
                  <a:close/>
                </a:path>
              </a:pathLst>
            </a:custGeom>
            <a:solidFill>
              <a:srgbClr val="004EA2">
                <a:alpha val="30000"/>
              </a:srgbClr>
            </a:solidFill>
            <a:ln w="9525">
              <a:solidFill>
                <a:srgbClr val="004EA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새굴림" panose="02030600000101010101" pitchFamily="18" charset="-127"/>
                <a:ea typeface="새굴림" panose="02030600000101010101" pitchFamily="18" charset="-127"/>
              </a:endParaRPr>
            </a:p>
          </p:txBody>
        </p:sp>
        <p:sp>
          <p:nvSpPr>
            <p:cNvPr id="143" name="직사각형 8">
              <a:extLst>
                <a:ext uri="{FF2B5EF4-FFF2-40B4-BE49-F238E27FC236}">
                  <a16:creationId xmlns:a16="http://schemas.microsoft.com/office/drawing/2014/main" id="{22DB6BEA-E41E-A747-85CB-A0AAA854FFBF}"/>
                </a:ext>
              </a:extLst>
            </p:cNvPr>
            <p:cNvSpPr/>
            <p:nvPr/>
          </p:nvSpPr>
          <p:spPr>
            <a:xfrm>
              <a:off x="7503326" y="2716306"/>
              <a:ext cx="1618313" cy="239027"/>
            </a:xfrm>
            <a:custGeom>
              <a:avLst/>
              <a:gdLst>
                <a:gd name="connsiteX0" fmla="*/ 0 w 2703002"/>
                <a:gd name="connsiteY0" fmla="*/ 0 h 1955800"/>
                <a:gd name="connsiteX1" fmla="*/ 2703002 w 2703002"/>
                <a:gd name="connsiteY1" fmla="*/ 0 h 1955800"/>
                <a:gd name="connsiteX2" fmla="*/ 2703002 w 2703002"/>
                <a:gd name="connsiteY2" fmla="*/ 1955800 h 1955800"/>
                <a:gd name="connsiteX3" fmla="*/ 0 w 2703002"/>
                <a:gd name="connsiteY3" fmla="*/ 1955800 h 1955800"/>
                <a:gd name="connsiteX4" fmla="*/ 0 w 2703002"/>
                <a:gd name="connsiteY4" fmla="*/ 0 h 1955800"/>
                <a:gd name="connsiteX0" fmla="*/ 0 w 2703002"/>
                <a:gd name="connsiteY0" fmla="*/ 825500 h 2781300"/>
                <a:gd name="connsiteX1" fmla="*/ 1572702 w 2703002"/>
                <a:gd name="connsiteY1" fmla="*/ 0 h 2781300"/>
                <a:gd name="connsiteX2" fmla="*/ 2703002 w 2703002"/>
                <a:gd name="connsiteY2" fmla="*/ 2781300 h 2781300"/>
                <a:gd name="connsiteX3" fmla="*/ 0 w 2703002"/>
                <a:gd name="connsiteY3" fmla="*/ 2781300 h 2781300"/>
                <a:gd name="connsiteX4" fmla="*/ 0 w 2703002"/>
                <a:gd name="connsiteY4" fmla="*/ 825500 h 2781300"/>
                <a:gd name="connsiteX0" fmla="*/ 0 w 3122102"/>
                <a:gd name="connsiteY0" fmla="*/ 825500 h 2781300"/>
                <a:gd name="connsiteX1" fmla="*/ 1572702 w 3122102"/>
                <a:gd name="connsiteY1" fmla="*/ 0 h 2781300"/>
                <a:gd name="connsiteX2" fmla="*/ 3122102 w 3122102"/>
                <a:gd name="connsiteY2" fmla="*/ 800100 h 2781300"/>
                <a:gd name="connsiteX3" fmla="*/ 0 w 3122102"/>
                <a:gd name="connsiteY3" fmla="*/ 2781300 h 2781300"/>
                <a:gd name="connsiteX4" fmla="*/ 0 w 3122102"/>
                <a:gd name="connsiteY4" fmla="*/ 825500 h 2781300"/>
                <a:gd name="connsiteX0" fmla="*/ 0 w 3122102"/>
                <a:gd name="connsiteY0" fmla="*/ 825500 h 2146300"/>
                <a:gd name="connsiteX1" fmla="*/ 1572702 w 3122102"/>
                <a:gd name="connsiteY1" fmla="*/ 0 h 2146300"/>
                <a:gd name="connsiteX2" fmla="*/ 3122102 w 3122102"/>
                <a:gd name="connsiteY2" fmla="*/ 800100 h 2146300"/>
                <a:gd name="connsiteX3" fmla="*/ 1549400 w 3122102"/>
                <a:gd name="connsiteY3" fmla="*/ 2146300 h 2146300"/>
                <a:gd name="connsiteX4" fmla="*/ 0 w 3122102"/>
                <a:gd name="connsiteY4" fmla="*/ 825500 h 2146300"/>
                <a:gd name="connsiteX0" fmla="*/ 0 w 3122102"/>
                <a:gd name="connsiteY0" fmla="*/ 825500 h 1462507"/>
                <a:gd name="connsiteX1" fmla="*/ 1572702 w 3122102"/>
                <a:gd name="connsiteY1" fmla="*/ 0 h 1462507"/>
                <a:gd name="connsiteX2" fmla="*/ 3122102 w 3122102"/>
                <a:gd name="connsiteY2" fmla="*/ 800100 h 1462507"/>
                <a:gd name="connsiteX3" fmla="*/ 923803 w 3122102"/>
                <a:gd name="connsiteY3" fmla="*/ 1462507 h 1462507"/>
                <a:gd name="connsiteX4" fmla="*/ 0 w 3122102"/>
                <a:gd name="connsiteY4" fmla="*/ 825500 h 1462507"/>
                <a:gd name="connsiteX0" fmla="*/ 0 w 3122102"/>
                <a:gd name="connsiteY0" fmla="*/ 112610 h 749617"/>
                <a:gd name="connsiteX1" fmla="*/ 743421 w 3122102"/>
                <a:gd name="connsiteY1" fmla="*/ 0 h 749617"/>
                <a:gd name="connsiteX2" fmla="*/ 3122102 w 3122102"/>
                <a:gd name="connsiteY2" fmla="*/ 87210 h 749617"/>
                <a:gd name="connsiteX3" fmla="*/ 923803 w 3122102"/>
                <a:gd name="connsiteY3" fmla="*/ 749617 h 749617"/>
                <a:gd name="connsiteX4" fmla="*/ 0 w 3122102"/>
                <a:gd name="connsiteY4" fmla="*/ 112610 h 749617"/>
                <a:gd name="connsiteX0" fmla="*/ 0 w 1739968"/>
                <a:gd name="connsiteY0" fmla="*/ 112610 h 749617"/>
                <a:gd name="connsiteX1" fmla="*/ 743421 w 1739968"/>
                <a:gd name="connsiteY1" fmla="*/ 0 h 749617"/>
                <a:gd name="connsiteX2" fmla="*/ 1739968 w 1739968"/>
                <a:gd name="connsiteY2" fmla="*/ 523674 h 749617"/>
                <a:gd name="connsiteX3" fmla="*/ 923803 w 1739968"/>
                <a:gd name="connsiteY3" fmla="*/ 749617 h 749617"/>
                <a:gd name="connsiteX4" fmla="*/ 0 w 1739968"/>
                <a:gd name="connsiteY4" fmla="*/ 112610 h 749617"/>
                <a:gd name="connsiteX0" fmla="*/ 0 w 1739968"/>
                <a:gd name="connsiteY0" fmla="*/ 112610 h 771440"/>
                <a:gd name="connsiteX1" fmla="*/ 743421 w 1739968"/>
                <a:gd name="connsiteY1" fmla="*/ 0 h 771440"/>
                <a:gd name="connsiteX2" fmla="*/ 1739968 w 1739968"/>
                <a:gd name="connsiteY2" fmla="*/ 523674 h 771440"/>
                <a:gd name="connsiteX3" fmla="*/ 1011095 w 1739968"/>
                <a:gd name="connsiteY3" fmla="*/ 771440 h 771440"/>
                <a:gd name="connsiteX4" fmla="*/ 0 w 1739968"/>
                <a:gd name="connsiteY4" fmla="*/ 112610 h 771440"/>
                <a:gd name="connsiteX0" fmla="*/ 0 w 1689047"/>
                <a:gd name="connsiteY0" fmla="*/ 112610 h 771440"/>
                <a:gd name="connsiteX1" fmla="*/ 743421 w 1689047"/>
                <a:gd name="connsiteY1" fmla="*/ 0 h 771440"/>
                <a:gd name="connsiteX2" fmla="*/ 1689047 w 1689047"/>
                <a:gd name="connsiteY2" fmla="*/ 480028 h 771440"/>
                <a:gd name="connsiteX3" fmla="*/ 1011095 w 1689047"/>
                <a:gd name="connsiteY3" fmla="*/ 771440 h 771440"/>
                <a:gd name="connsiteX4" fmla="*/ 0 w 1689047"/>
                <a:gd name="connsiteY4" fmla="*/ 112610 h 771440"/>
                <a:gd name="connsiteX0" fmla="*/ 0 w 1689047"/>
                <a:gd name="connsiteY0" fmla="*/ 127159 h 785989"/>
                <a:gd name="connsiteX1" fmla="*/ 823440 w 1689047"/>
                <a:gd name="connsiteY1" fmla="*/ 0 h 785989"/>
                <a:gd name="connsiteX2" fmla="*/ 1689047 w 1689047"/>
                <a:gd name="connsiteY2" fmla="*/ 494577 h 785989"/>
                <a:gd name="connsiteX3" fmla="*/ 1011095 w 1689047"/>
                <a:gd name="connsiteY3" fmla="*/ 785989 h 785989"/>
                <a:gd name="connsiteX4" fmla="*/ 0 w 1689047"/>
                <a:gd name="connsiteY4" fmla="*/ 127159 h 785989"/>
                <a:gd name="connsiteX0" fmla="*/ 0 w 1834535"/>
                <a:gd name="connsiteY0" fmla="*/ 127159 h 785989"/>
                <a:gd name="connsiteX1" fmla="*/ 823440 w 1834535"/>
                <a:gd name="connsiteY1" fmla="*/ 0 h 785989"/>
                <a:gd name="connsiteX2" fmla="*/ 1834535 w 1834535"/>
                <a:gd name="connsiteY2" fmla="*/ 443657 h 785989"/>
                <a:gd name="connsiteX3" fmla="*/ 1011095 w 1834535"/>
                <a:gd name="connsiteY3" fmla="*/ 785989 h 785989"/>
                <a:gd name="connsiteX4" fmla="*/ 0 w 1834535"/>
                <a:gd name="connsiteY4" fmla="*/ 127159 h 785989"/>
                <a:gd name="connsiteX0" fmla="*/ 0 w 1834535"/>
                <a:gd name="connsiteY0" fmla="*/ 127159 h 509562"/>
                <a:gd name="connsiteX1" fmla="*/ 823440 w 1834535"/>
                <a:gd name="connsiteY1" fmla="*/ 0 h 509562"/>
                <a:gd name="connsiteX2" fmla="*/ 1834535 w 1834535"/>
                <a:gd name="connsiteY2" fmla="*/ 443657 h 509562"/>
                <a:gd name="connsiteX3" fmla="*/ 931077 w 1834535"/>
                <a:gd name="connsiteY3" fmla="*/ 509562 h 509562"/>
                <a:gd name="connsiteX4" fmla="*/ 0 w 1834535"/>
                <a:gd name="connsiteY4" fmla="*/ 127159 h 509562"/>
                <a:gd name="connsiteX0" fmla="*/ 0 w 1630853"/>
                <a:gd name="connsiteY0" fmla="*/ 127159 h 509562"/>
                <a:gd name="connsiteX1" fmla="*/ 823440 w 1630853"/>
                <a:gd name="connsiteY1" fmla="*/ 0 h 509562"/>
                <a:gd name="connsiteX2" fmla="*/ 1630853 w 1630853"/>
                <a:gd name="connsiteY2" fmla="*/ 189053 h 509562"/>
                <a:gd name="connsiteX3" fmla="*/ 931077 w 1630853"/>
                <a:gd name="connsiteY3" fmla="*/ 509562 h 509562"/>
                <a:gd name="connsiteX4" fmla="*/ 0 w 1630853"/>
                <a:gd name="connsiteY4" fmla="*/ 127159 h 509562"/>
                <a:gd name="connsiteX0" fmla="*/ 0 w 1630853"/>
                <a:gd name="connsiteY0" fmla="*/ 68964 h 451367"/>
                <a:gd name="connsiteX1" fmla="*/ 488819 w 1630853"/>
                <a:gd name="connsiteY1" fmla="*/ 0 h 451367"/>
                <a:gd name="connsiteX2" fmla="*/ 1630853 w 1630853"/>
                <a:gd name="connsiteY2" fmla="*/ 130858 h 451367"/>
                <a:gd name="connsiteX3" fmla="*/ 931077 w 1630853"/>
                <a:gd name="connsiteY3" fmla="*/ 451367 h 451367"/>
                <a:gd name="connsiteX4" fmla="*/ 0 w 1630853"/>
                <a:gd name="connsiteY4" fmla="*/ 68964 h 451367"/>
                <a:gd name="connsiteX0" fmla="*/ 0 w 1630853"/>
                <a:gd name="connsiteY0" fmla="*/ 98061 h 480464"/>
                <a:gd name="connsiteX1" fmla="*/ 547014 w 1630853"/>
                <a:gd name="connsiteY1" fmla="*/ 0 h 480464"/>
                <a:gd name="connsiteX2" fmla="*/ 1630853 w 1630853"/>
                <a:gd name="connsiteY2" fmla="*/ 159955 h 480464"/>
                <a:gd name="connsiteX3" fmla="*/ 931077 w 1630853"/>
                <a:gd name="connsiteY3" fmla="*/ 480464 h 480464"/>
                <a:gd name="connsiteX4" fmla="*/ 0 w 1630853"/>
                <a:gd name="connsiteY4" fmla="*/ 98061 h 480464"/>
                <a:gd name="connsiteX0" fmla="*/ 0 w 1659951"/>
                <a:gd name="connsiteY0" fmla="*/ 98061 h 480464"/>
                <a:gd name="connsiteX1" fmla="*/ 547014 w 1659951"/>
                <a:gd name="connsiteY1" fmla="*/ 0 h 480464"/>
                <a:gd name="connsiteX2" fmla="*/ 1659951 w 1659951"/>
                <a:gd name="connsiteY2" fmla="*/ 167230 h 480464"/>
                <a:gd name="connsiteX3" fmla="*/ 931077 w 1659951"/>
                <a:gd name="connsiteY3" fmla="*/ 480464 h 480464"/>
                <a:gd name="connsiteX4" fmla="*/ 0 w 1659951"/>
                <a:gd name="connsiteY4" fmla="*/ 98061 h 480464"/>
                <a:gd name="connsiteX0" fmla="*/ 0 w 1659951"/>
                <a:gd name="connsiteY0" fmla="*/ 98061 h 458641"/>
                <a:gd name="connsiteX1" fmla="*/ 547014 w 1659951"/>
                <a:gd name="connsiteY1" fmla="*/ 0 h 458641"/>
                <a:gd name="connsiteX2" fmla="*/ 1659951 w 1659951"/>
                <a:gd name="connsiteY2" fmla="*/ 167230 h 458641"/>
                <a:gd name="connsiteX3" fmla="*/ 974724 w 1659951"/>
                <a:gd name="connsiteY3" fmla="*/ 458641 h 458641"/>
                <a:gd name="connsiteX4" fmla="*/ 0 w 1659951"/>
                <a:gd name="connsiteY4" fmla="*/ 98061 h 458641"/>
                <a:gd name="connsiteX0" fmla="*/ 0 w 1659951"/>
                <a:gd name="connsiteY0" fmla="*/ 46938 h 407518"/>
                <a:gd name="connsiteX1" fmla="*/ 505186 w 1659951"/>
                <a:gd name="connsiteY1" fmla="*/ 0 h 407518"/>
                <a:gd name="connsiteX2" fmla="*/ 1659951 w 1659951"/>
                <a:gd name="connsiteY2" fmla="*/ 116107 h 407518"/>
                <a:gd name="connsiteX3" fmla="*/ 974724 w 1659951"/>
                <a:gd name="connsiteY3" fmla="*/ 407518 h 407518"/>
                <a:gd name="connsiteX4" fmla="*/ 0 w 1659951"/>
                <a:gd name="connsiteY4" fmla="*/ 46938 h 407518"/>
                <a:gd name="connsiteX0" fmla="*/ 0 w 1783110"/>
                <a:gd name="connsiteY0" fmla="*/ 46938 h 407518"/>
                <a:gd name="connsiteX1" fmla="*/ 505186 w 1783110"/>
                <a:gd name="connsiteY1" fmla="*/ 0 h 407518"/>
                <a:gd name="connsiteX2" fmla="*/ 1783110 w 1783110"/>
                <a:gd name="connsiteY2" fmla="*/ 137021 h 407518"/>
                <a:gd name="connsiteX3" fmla="*/ 974724 w 1783110"/>
                <a:gd name="connsiteY3" fmla="*/ 407518 h 407518"/>
                <a:gd name="connsiteX4" fmla="*/ 0 w 1783110"/>
                <a:gd name="connsiteY4" fmla="*/ 46938 h 407518"/>
                <a:gd name="connsiteX0" fmla="*/ 0 w 1783110"/>
                <a:gd name="connsiteY0" fmla="*/ 46938 h 265769"/>
                <a:gd name="connsiteX1" fmla="*/ 505186 w 1783110"/>
                <a:gd name="connsiteY1" fmla="*/ 0 h 265769"/>
                <a:gd name="connsiteX2" fmla="*/ 1783110 w 1783110"/>
                <a:gd name="connsiteY2" fmla="*/ 137021 h 265769"/>
                <a:gd name="connsiteX3" fmla="*/ 1276813 w 1783110"/>
                <a:gd name="connsiteY3" fmla="*/ 265769 h 265769"/>
                <a:gd name="connsiteX4" fmla="*/ 0 w 1783110"/>
                <a:gd name="connsiteY4" fmla="*/ 46938 h 265769"/>
                <a:gd name="connsiteX0" fmla="*/ 0 w 1799376"/>
                <a:gd name="connsiteY0" fmla="*/ 53909 h 265769"/>
                <a:gd name="connsiteX1" fmla="*/ 521452 w 1799376"/>
                <a:gd name="connsiteY1" fmla="*/ 0 h 265769"/>
                <a:gd name="connsiteX2" fmla="*/ 1799376 w 1799376"/>
                <a:gd name="connsiteY2" fmla="*/ 137021 h 265769"/>
                <a:gd name="connsiteX3" fmla="*/ 1293079 w 1799376"/>
                <a:gd name="connsiteY3" fmla="*/ 265769 h 265769"/>
                <a:gd name="connsiteX4" fmla="*/ 0 w 1799376"/>
                <a:gd name="connsiteY4" fmla="*/ 53909 h 26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9376" h="265769">
                  <a:moveTo>
                    <a:pt x="0" y="53909"/>
                  </a:moveTo>
                  <a:lnTo>
                    <a:pt x="521452" y="0"/>
                  </a:lnTo>
                  <a:lnTo>
                    <a:pt x="1799376" y="137021"/>
                  </a:lnTo>
                  <a:lnTo>
                    <a:pt x="1293079" y="265769"/>
                  </a:lnTo>
                  <a:lnTo>
                    <a:pt x="0" y="53909"/>
                  </a:lnTo>
                  <a:close/>
                </a:path>
              </a:pathLst>
            </a:custGeom>
            <a:solidFill>
              <a:srgbClr val="004EA2">
                <a:alpha val="30000"/>
              </a:srgbClr>
            </a:solidFill>
            <a:ln w="9525">
              <a:solidFill>
                <a:srgbClr val="004EA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새굴림" panose="02030600000101010101" pitchFamily="18" charset="-127"/>
                <a:ea typeface="새굴림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67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6655</TotalTime>
  <Words>567</Words>
  <Application>Microsoft Macintosh PowerPoint</Application>
  <PresentationFormat>화면 슬라이드 쇼(4:3)</PresentationFormat>
  <Paragraphs>93</Paragraphs>
  <Slides>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7</vt:i4>
      </vt:variant>
    </vt:vector>
  </HeadingPairs>
  <TitlesOfParts>
    <vt:vector size="19" baseType="lpstr">
      <vt:lpstr>맑은 고딕</vt:lpstr>
      <vt:lpstr>Myriad Pro</vt:lpstr>
      <vt:lpstr>새굴림</vt:lpstr>
      <vt:lpstr>游ゴシック</vt:lpstr>
      <vt:lpstr>Arial</vt:lpstr>
      <vt:lpstr>Calibri</vt:lpstr>
      <vt:lpstr>Helvetica</vt:lpstr>
      <vt:lpstr>Times New Roman</vt:lpstr>
      <vt:lpstr>Verdana</vt:lpstr>
      <vt:lpstr>IEEE-SA Powerpoint Template</vt:lpstr>
      <vt:lpstr>Office 테마</vt:lpstr>
      <vt:lpstr>1_Office 테마</vt:lpstr>
      <vt:lpstr>PowerPoint 프레젠테이션</vt:lpstr>
      <vt:lpstr>Compliance with  IEEE Standards Policies and Procedures</vt:lpstr>
      <vt:lpstr>IEEE 2888 Interfacing Cyber and Physical World Working Group Kyoungro Yoon, yoonk@konkuk.ac.kr</vt:lpstr>
      <vt:lpstr>Contents</vt:lpstr>
      <vt:lpstr>System Architecture</vt:lpstr>
      <vt:lpstr>Use case – Public security response training system linked with large space &amp; actuator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Kim Silva</cp:lastModifiedBy>
  <cp:revision>321</cp:revision>
  <dcterms:created xsi:type="dcterms:W3CDTF">2014-10-13T13:02:20Z</dcterms:created>
  <dcterms:modified xsi:type="dcterms:W3CDTF">2021-06-29T11:43:58Z</dcterms:modified>
</cp:coreProperties>
</file>