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9"/>
  </p:notesMasterIdLst>
  <p:handoutMasterIdLst>
    <p:handoutMasterId r:id="rId10"/>
  </p:handoutMasterIdLst>
  <p:sldIdLst>
    <p:sldId id="325" r:id="rId4"/>
    <p:sldId id="365" r:id="rId5"/>
    <p:sldId id="385" r:id="rId6"/>
    <p:sldId id="256" r:id="rId7"/>
    <p:sldId id="35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70"/>
    <p:restoredTop sz="94694"/>
  </p:normalViewPr>
  <p:slideViewPr>
    <p:cSldViewPr>
      <p:cViewPr varScale="1">
        <p:scale>
          <a:sx n="121" d="100"/>
          <a:sy n="121" d="100"/>
        </p:scale>
        <p:origin x="18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791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2888-21-0036-01-0004-Large space VR disaster response training system framework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3137D2-9960-4E3F-801C-16FF620C06C4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40" y="152401"/>
            <a:ext cx="610515" cy="572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sldNum="0"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2888-21-0036-01-0004-Large space VR disaster response training system framework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sldNum="0"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66700" y="1678441"/>
            <a:ext cx="8610600" cy="82867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</a:rPr>
              <a:t>[Large Space VR Disaster Response Training System</a:t>
            </a:r>
            <a:r>
              <a:rPr lang="en-US" altLang="ko-KR" dirty="0">
                <a:solidFill>
                  <a:schemeClr val="tx1"/>
                </a:solidFill>
              </a:rPr>
              <a:t> Framework for IEEE P2888.4]</a:t>
            </a:r>
          </a:p>
          <a:p>
            <a:pPr marL="0" indent="0">
              <a:lnSpc>
                <a:spcPct val="120000"/>
              </a:lnSpc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3F19B9A5-45FF-8843-A9D1-61161904AE9D}"/>
              </a:ext>
            </a:extLst>
          </p:cNvPr>
          <p:cNvSpPr/>
          <p:nvPr/>
        </p:nvSpPr>
        <p:spPr>
          <a:xfrm>
            <a:off x="6324600" y="5867400"/>
            <a:ext cx="1555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altLang="x-none" dirty="0"/>
              <a:t>Jun</a:t>
            </a:r>
            <a:r>
              <a:rPr lang="en-US" altLang="x-none" dirty="0">
                <a:latin typeface="맑은 고딕" panose="020B0503020000020004" pitchFamily="34" charset="-127"/>
                <a:cs typeface="Times New Roman" panose="02020603050405020304" pitchFamily="18" charset="0"/>
              </a:rPr>
              <a:t> 26, 202</a:t>
            </a:r>
            <a:r>
              <a:rPr lang="en-US" altLang="ko-KR" dirty="0">
                <a:latin typeface="맑은 고딕" panose="020B0503020000020004" pitchFamily="34" charset="-127"/>
                <a:cs typeface="Times New Roman" panose="02020603050405020304" pitchFamily="18" charset="0"/>
              </a:rPr>
              <a:t>1</a:t>
            </a:r>
            <a:endParaRPr lang="x-none" altLang="en-US" dirty="0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03D0B28B-2D90-344A-ACF2-FB2304B7D008}"/>
              </a:ext>
            </a:extLst>
          </p:cNvPr>
          <p:cNvSpPr txBox="1">
            <a:spLocks/>
          </p:cNvSpPr>
          <p:nvPr/>
        </p:nvSpPr>
        <p:spPr>
          <a:xfrm>
            <a:off x="685800" y="2507115"/>
            <a:ext cx="5638800" cy="82867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171450" indent="-171450" algn="l" defTabSz="685800" rtl="0" eaLnBrk="1" latinLnBrk="1" hangingPunct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/>
              <a:t>[</a:t>
            </a:r>
            <a:r>
              <a:rPr lang="en-US" altLang="ko-KR"/>
              <a:t>Jeonghwoan Choi</a:t>
            </a:r>
            <a:r>
              <a:rPr lang="en-US"/>
              <a:t> / Skonec Entetainment. Co., Ltd. 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8E3C5274-3876-0A49-A3F8-17C7DD740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graphicFrame>
        <p:nvGraphicFramePr>
          <p:cNvPr id="7" name="Table 3">
            <a:extLst>
              <a:ext uri="{FF2B5EF4-FFF2-40B4-BE49-F238E27FC236}">
                <a16:creationId xmlns:a16="http://schemas.microsoft.com/office/drawing/2014/main" id="{7C28B560-FB52-4559-8FDB-A96A98E207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18196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ore-KR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Large Space VR Disaster Response Training System</a:t>
                      </a:r>
                      <a:r>
                        <a:rPr lang="en-US" altLang="ko-KR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Framework</a:t>
                      </a:r>
                      <a:r>
                        <a:rPr lang="en-US" altLang="ko-KR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for IEEE P2888.4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06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26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x-none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x-non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9" name="바닥글 개체 틀 1">
            <a:extLst>
              <a:ext uri="{FF2B5EF4-FFF2-40B4-BE49-F238E27FC236}">
                <a16:creationId xmlns:a16="http://schemas.microsoft.com/office/drawing/2014/main" id="{7DD63162-4906-D744-BAB7-C56C6A7B6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</p:spPr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897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직사각형 103"/>
          <p:cNvSpPr/>
          <p:nvPr/>
        </p:nvSpPr>
        <p:spPr>
          <a:xfrm>
            <a:off x="6935411" y="1267477"/>
            <a:ext cx="760401" cy="25090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5" name="TextBox 104"/>
          <p:cNvSpPr txBox="1"/>
          <p:nvPr/>
        </p:nvSpPr>
        <p:spPr>
          <a:xfrm>
            <a:off x="7669785" y="1224935"/>
            <a:ext cx="1474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/>
              <a:t>Framework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163226" y="268963"/>
            <a:ext cx="279365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100" dirty="0"/>
              <a:t>System Framework</a:t>
            </a:r>
            <a:endParaRPr lang="ko-KR" altLang="en-US" sz="2100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916D3A2-F098-584B-BC83-22EF64E3B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2888-21-0036-01-0004-Large space VR disaster response training system framework</a:t>
            </a:r>
            <a:endParaRPr lang="en-US" dirty="0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007663CF-83BA-EB44-87F4-8B6B0275F68A}"/>
              </a:ext>
            </a:extLst>
          </p:cNvPr>
          <p:cNvGrpSpPr/>
          <p:nvPr/>
        </p:nvGrpSpPr>
        <p:grpSpPr>
          <a:xfrm>
            <a:off x="333932" y="1828800"/>
            <a:ext cx="8422200" cy="3962400"/>
            <a:chOff x="333932" y="1828800"/>
            <a:chExt cx="8422200" cy="3220236"/>
          </a:xfrm>
        </p:grpSpPr>
        <p:sp>
          <p:nvSpPr>
            <p:cNvPr id="10" name="직사각형 9"/>
            <p:cNvSpPr/>
            <p:nvPr/>
          </p:nvSpPr>
          <p:spPr>
            <a:xfrm>
              <a:off x="2166684" y="2044361"/>
              <a:ext cx="1388249" cy="1718403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06" name="그룹 105"/>
            <p:cNvGrpSpPr/>
            <p:nvPr/>
          </p:nvGrpSpPr>
          <p:grpSpPr>
            <a:xfrm>
              <a:off x="333932" y="2215472"/>
              <a:ext cx="8422200" cy="2833564"/>
              <a:chOff x="388093" y="1196527"/>
              <a:chExt cx="11229600" cy="4116618"/>
            </a:xfrm>
          </p:grpSpPr>
          <p:sp>
            <p:nvSpPr>
              <p:cNvPr id="102" name="직사각형 101"/>
              <p:cNvSpPr/>
              <p:nvPr/>
            </p:nvSpPr>
            <p:spPr>
              <a:xfrm>
                <a:off x="388093" y="4528079"/>
                <a:ext cx="4361056" cy="783569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3" name="직사각형 102"/>
              <p:cNvSpPr/>
              <p:nvPr/>
            </p:nvSpPr>
            <p:spPr>
              <a:xfrm>
                <a:off x="394576" y="2238595"/>
                <a:ext cx="2287168" cy="234345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1" name="직사각형 100"/>
              <p:cNvSpPr/>
              <p:nvPr/>
            </p:nvSpPr>
            <p:spPr>
              <a:xfrm>
                <a:off x="4727961" y="4528079"/>
                <a:ext cx="2353961" cy="783569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0" name="직사각형 99"/>
              <p:cNvSpPr/>
              <p:nvPr/>
            </p:nvSpPr>
            <p:spPr>
              <a:xfrm>
                <a:off x="7078797" y="1196527"/>
                <a:ext cx="2353961" cy="4116617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9" name="직사각형 98"/>
              <p:cNvSpPr/>
              <p:nvPr/>
            </p:nvSpPr>
            <p:spPr>
              <a:xfrm>
                <a:off x="9432758" y="1196527"/>
                <a:ext cx="2184935" cy="4116618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7" name="직사각형 26"/>
            <p:cNvSpPr/>
            <p:nvPr/>
          </p:nvSpPr>
          <p:spPr>
            <a:xfrm>
              <a:off x="419448" y="2044165"/>
              <a:ext cx="1530684" cy="2501644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2" name="꺾인 연결선 51"/>
            <p:cNvCxnSpPr>
              <a:cxnSpLocks/>
            </p:cNvCxnSpPr>
            <p:nvPr/>
          </p:nvCxnSpPr>
          <p:spPr>
            <a:xfrm rot="10800000" flipV="1">
              <a:off x="1842603" y="2440783"/>
              <a:ext cx="2136466" cy="19878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직사각형 3"/>
            <p:cNvSpPr/>
            <p:nvPr/>
          </p:nvSpPr>
          <p:spPr>
            <a:xfrm>
              <a:off x="3940035" y="2314682"/>
              <a:ext cx="1200847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Sensor</a:t>
              </a:r>
              <a:endParaRPr lang="ko-KR" altLang="en-US" sz="140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851197" y="1997048"/>
              <a:ext cx="1388249" cy="2422551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3851197" y="1838231"/>
              <a:ext cx="1388249" cy="317634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Tracking System</a:t>
              </a:r>
              <a:endParaRPr lang="ko-KR" altLang="en-US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940033" y="3025272"/>
              <a:ext cx="1200847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Sensor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Network</a:t>
              </a:r>
              <a:endParaRPr lang="ko-KR" altLang="en-US" sz="1400"/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3941264" y="3743624"/>
              <a:ext cx="1191125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Tracking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Server</a:t>
              </a:r>
              <a:endParaRPr lang="ko-KR" altLang="en-US" sz="140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2166684" y="1828995"/>
              <a:ext cx="1388249" cy="317634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Tracking Object</a:t>
              </a:r>
              <a:endParaRPr lang="ko-KR" altLang="en-US" sz="120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2265245" y="2314970"/>
              <a:ext cx="1191126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HMD</a:t>
              </a:r>
              <a:endParaRPr lang="ko-KR" altLang="en-US" sz="140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265245" y="3022022"/>
              <a:ext cx="1191126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 dirty="0"/>
                <a:t>Guns, Human </a:t>
              </a:r>
              <a:r>
                <a:rPr lang="en-US" altLang="ko-KR" sz="1400" dirty="0" err="1"/>
                <a:t>Interface,etc</a:t>
              </a:r>
              <a:r>
                <a:rPr lang="en-US" altLang="ko-KR" sz="1400" dirty="0"/>
                <a:t>.</a:t>
              </a:r>
              <a:endParaRPr lang="ko-KR" altLang="en-US" sz="1400" dirty="0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5624548" y="2305251"/>
              <a:ext cx="1191126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>
                  <a:solidFill>
                    <a:schemeClr val="bg1"/>
                  </a:solidFill>
                </a:rPr>
                <a:t>Disaster Scenario</a:t>
              </a:r>
              <a:endParaRPr lang="en-US" altLang="ko-KR" sz="1400" dirty="0"/>
            </a:p>
            <a:p>
              <a:pPr algn="ctr">
                <a:lnSpc>
                  <a:spcPts val="1280"/>
                </a:lnSpc>
              </a:pPr>
              <a:r>
                <a:rPr lang="en-US" altLang="ko-KR" sz="1400" dirty="0"/>
                <a:t>Server</a:t>
              </a:r>
              <a:endParaRPr lang="ko-KR" altLang="en-US" sz="1400" dirty="0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5535709" y="1987616"/>
              <a:ext cx="1388249" cy="1822383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535709" y="1828800"/>
              <a:ext cx="1388249" cy="317634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>
                  <a:solidFill>
                    <a:schemeClr val="bg1"/>
                  </a:solidFill>
                </a:rPr>
                <a:t>Scenario System</a:t>
              </a:r>
              <a:endParaRPr lang="en-US" altLang="ko-KR" sz="1200" dirty="0">
                <a:solidFill>
                  <a:schemeClr val="bg1"/>
                </a:solidFill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7229945" y="1978383"/>
              <a:ext cx="1388249" cy="1823630"/>
            </a:xfrm>
            <a:prstGeom prst="rect">
              <a:avLst/>
            </a:prstGeom>
            <a:noFill/>
            <a:ln w="19050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7220222" y="1828800"/>
              <a:ext cx="1388249" cy="317634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User System</a:t>
              </a:r>
              <a:endParaRPr lang="ko-KR" altLang="en-US" sz="120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7322757" y="2301240"/>
              <a:ext cx="1191126" cy="5622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Content</a:t>
              </a:r>
              <a:endParaRPr lang="ko-KR" altLang="en-US" sz="1400"/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5624008" y="3095368"/>
              <a:ext cx="1191126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IOT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Server</a:t>
              </a: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478696" y="1828800"/>
              <a:ext cx="1388249" cy="317634"/>
            </a:xfrm>
            <a:prstGeom prst="rect">
              <a:avLst/>
            </a:prstGeom>
            <a:ln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/>
                <a:t>Actuator Object</a:t>
              </a:r>
              <a:endParaRPr lang="ko-KR" altLang="en-US" sz="1200"/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1172712" y="2312055"/>
              <a:ext cx="702449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 dirty="0"/>
                <a:t>Valves, Door,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 dirty="0" err="1"/>
                <a:t>Etc</a:t>
              </a:r>
              <a:r>
                <a:rPr lang="en-US" altLang="ko-KR" sz="1400" dirty="0"/>
                <a:t>, …</a:t>
              </a:r>
              <a:endParaRPr lang="ko-KR" altLang="en-US" sz="1400" dirty="0"/>
            </a:p>
          </p:txBody>
        </p:sp>
        <p:sp>
          <p:nvSpPr>
            <p:cNvPr id="32" name="직사각형 31"/>
            <p:cNvSpPr/>
            <p:nvPr/>
          </p:nvSpPr>
          <p:spPr>
            <a:xfrm>
              <a:off x="564993" y="3869950"/>
              <a:ext cx="1191126" cy="562232"/>
            </a:xfrm>
            <a:custGeom>
              <a:avLst/>
              <a:gdLst>
                <a:gd name="connsiteX0" fmla="*/ 0 w 1191126"/>
                <a:gd name="connsiteY0" fmla="*/ 0 h 562232"/>
                <a:gd name="connsiteX1" fmla="*/ 1191126 w 1191126"/>
                <a:gd name="connsiteY1" fmla="*/ 0 h 562232"/>
                <a:gd name="connsiteX2" fmla="*/ 1191126 w 1191126"/>
                <a:gd name="connsiteY2" fmla="*/ 562232 h 562232"/>
                <a:gd name="connsiteX3" fmla="*/ 0 w 1191126"/>
                <a:gd name="connsiteY3" fmla="*/ 562232 h 562232"/>
                <a:gd name="connsiteX4" fmla="*/ 0 w 1191126"/>
                <a:gd name="connsiteY4" fmla="*/ 0 h 562232"/>
                <a:gd name="connsiteX0" fmla="*/ 0 w 1191126"/>
                <a:gd name="connsiteY0" fmla="*/ 0 h 562232"/>
                <a:gd name="connsiteX1" fmla="*/ 1191126 w 1191126"/>
                <a:gd name="connsiteY1" fmla="*/ 0 h 562232"/>
                <a:gd name="connsiteX2" fmla="*/ 1191126 w 1191126"/>
                <a:gd name="connsiteY2" fmla="*/ 562232 h 562232"/>
                <a:gd name="connsiteX3" fmla="*/ 829217 w 1191126"/>
                <a:gd name="connsiteY3" fmla="*/ 558023 h 562232"/>
                <a:gd name="connsiteX4" fmla="*/ 0 w 1191126"/>
                <a:gd name="connsiteY4" fmla="*/ 562232 h 562232"/>
                <a:gd name="connsiteX5" fmla="*/ 0 w 1191126"/>
                <a:gd name="connsiteY5" fmla="*/ 0 h 562232"/>
                <a:gd name="connsiteX0" fmla="*/ 0 w 1191126"/>
                <a:gd name="connsiteY0" fmla="*/ 0 h 562232"/>
                <a:gd name="connsiteX1" fmla="*/ 1191126 w 1191126"/>
                <a:gd name="connsiteY1" fmla="*/ 0 h 562232"/>
                <a:gd name="connsiteX2" fmla="*/ 1191126 w 1191126"/>
                <a:gd name="connsiteY2" fmla="*/ 562232 h 562232"/>
                <a:gd name="connsiteX3" fmla="*/ 829217 w 1191126"/>
                <a:gd name="connsiteY3" fmla="*/ 558023 h 562232"/>
                <a:gd name="connsiteX4" fmla="*/ 603792 w 1191126"/>
                <a:gd name="connsiteY4" fmla="*/ 561198 h 562232"/>
                <a:gd name="connsiteX5" fmla="*/ 0 w 1191126"/>
                <a:gd name="connsiteY5" fmla="*/ 562232 h 562232"/>
                <a:gd name="connsiteX6" fmla="*/ 0 w 1191126"/>
                <a:gd name="connsiteY6" fmla="*/ 0 h 562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91126" h="562232">
                  <a:moveTo>
                    <a:pt x="0" y="0"/>
                  </a:moveTo>
                  <a:lnTo>
                    <a:pt x="1191126" y="0"/>
                  </a:lnTo>
                  <a:lnTo>
                    <a:pt x="1191126" y="562232"/>
                  </a:lnTo>
                  <a:lnTo>
                    <a:pt x="829217" y="558023"/>
                  </a:lnTo>
                  <a:lnTo>
                    <a:pt x="603792" y="561198"/>
                  </a:lnTo>
                  <a:lnTo>
                    <a:pt x="0" y="5622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IOT</a:t>
              </a:r>
            </a:p>
          </p:txBody>
        </p:sp>
        <p:cxnSp>
          <p:nvCxnSpPr>
            <p:cNvPr id="35" name="직선 화살표 연결선 34"/>
            <p:cNvCxnSpPr>
              <a:stCxn id="12" idx="2"/>
              <a:endCxn id="13" idx="0"/>
            </p:cNvCxnSpPr>
            <p:nvPr/>
          </p:nvCxnSpPr>
          <p:spPr>
            <a:xfrm>
              <a:off x="2860808" y="2877203"/>
              <a:ext cx="0" cy="14482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직선 화살표 연결선 35"/>
            <p:cNvCxnSpPr>
              <a:cxnSpLocks/>
              <a:stCxn id="29" idx="2"/>
              <a:endCxn id="75" idx="0"/>
            </p:cNvCxnSpPr>
            <p:nvPr/>
          </p:nvCxnSpPr>
          <p:spPr>
            <a:xfrm flipH="1">
              <a:off x="1163346" y="2874287"/>
              <a:ext cx="360591" cy="221081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직선 화살표 연결선 39"/>
            <p:cNvCxnSpPr>
              <a:stCxn id="4" idx="2"/>
              <a:endCxn id="7" idx="0"/>
            </p:cNvCxnSpPr>
            <p:nvPr/>
          </p:nvCxnSpPr>
          <p:spPr>
            <a:xfrm flipH="1">
              <a:off x="4540457" y="2876914"/>
              <a:ext cx="2" cy="148358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직선 화살표 연결선 42"/>
            <p:cNvCxnSpPr>
              <a:stCxn id="7" idx="2"/>
              <a:endCxn id="8" idx="0"/>
            </p:cNvCxnSpPr>
            <p:nvPr/>
          </p:nvCxnSpPr>
          <p:spPr>
            <a:xfrm flipH="1">
              <a:off x="4536827" y="3587504"/>
              <a:ext cx="3630" cy="156120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꺾인 연결선 67"/>
            <p:cNvCxnSpPr>
              <a:stCxn id="4" idx="1"/>
              <a:endCxn id="12" idx="3"/>
            </p:cNvCxnSpPr>
            <p:nvPr/>
          </p:nvCxnSpPr>
          <p:spPr>
            <a:xfrm rot="10800000" flipV="1">
              <a:off x="3456372" y="2595797"/>
              <a:ext cx="483664" cy="289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꺾인 연결선 70"/>
            <p:cNvCxnSpPr>
              <a:stCxn id="4" idx="1"/>
              <a:endCxn id="13" idx="3"/>
            </p:cNvCxnSpPr>
            <p:nvPr/>
          </p:nvCxnSpPr>
          <p:spPr>
            <a:xfrm rot="10800000" flipV="1">
              <a:off x="3456372" y="2595797"/>
              <a:ext cx="483664" cy="707341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꺾인 연결선 73"/>
            <p:cNvCxnSpPr>
              <a:stCxn id="8" idx="3"/>
              <a:endCxn id="16" idx="1"/>
            </p:cNvCxnSpPr>
            <p:nvPr/>
          </p:nvCxnSpPr>
          <p:spPr>
            <a:xfrm flipV="1">
              <a:off x="5132389" y="2586367"/>
              <a:ext cx="492159" cy="1438373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꺾인 연결선 85"/>
            <p:cNvCxnSpPr>
              <a:stCxn id="16" idx="3"/>
              <a:endCxn id="25" idx="1"/>
            </p:cNvCxnSpPr>
            <p:nvPr/>
          </p:nvCxnSpPr>
          <p:spPr>
            <a:xfrm flipV="1">
              <a:off x="6815674" y="2582357"/>
              <a:ext cx="507083" cy="4010"/>
            </a:xfrm>
            <a:prstGeom prst="bentConnector3">
              <a:avLst>
                <a:gd name="adj1" fmla="val 50000"/>
              </a:avLst>
            </a:prstGeom>
            <a:ln>
              <a:solidFill>
                <a:srgbClr val="FF0000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직선 화살표 연결선 64"/>
            <p:cNvCxnSpPr>
              <a:stCxn id="16" idx="2"/>
              <a:endCxn id="26" idx="0"/>
            </p:cNvCxnSpPr>
            <p:nvPr/>
          </p:nvCxnSpPr>
          <p:spPr>
            <a:xfrm flipH="1">
              <a:off x="6219571" y="2867483"/>
              <a:ext cx="540" cy="227885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꺾인 연결선 77"/>
            <p:cNvCxnSpPr>
              <a:cxnSpLocks/>
              <a:stCxn id="27" idx="2"/>
              <a:endCxn id="23" idx="2"/>
            </p:cNvCxnSpPr>
            <p:nvPr/>
          </p:nvCxnSpPr>
          <p:spPr>
            <a:xfrm rot="5400000" flipH="1" flipV="1">
              <a:off x="4182532" y="804271"/>
              <a:ext cx="743796" cy="6739280"/>
            </a:xfrm>
            <a:prstGeom prst="bentConnector3">
              <a:avLst>
                <a:gd name="adj1" fmla="val -30734"/>
              </a:avLst>
            </a:prstGeom>
            <a:ln w="19050">
              <a:solidFill>
                <a:srgbClr val="00B0F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꺾인 연결선 79"/>
            <p:cNvCxnSpPr>
              <a:stCxn id="10" idx="2"/>
              <a:endCxn id="23" idx="2"/>
            </p:cNvCxnSpPr>
            <p:nvPr/>
          </p:nvCxnSpPr>
          <p:spPr>
            <a:xfrm rot="16200000" flipH="1">
              <a:off x="5372815" y="1250757"/>
              <a:ext cx="39249" cy="5063261"/>
            </a:xfrm>
            <a:prstGeom prst="bentConnector3">
              <a:avLst>
                <a:gd name="adj1" fmla="val 3060712"/>
              </a:avLst>
            </a:prstGeom>
            <a:ln w="19050">
              <a:solidFill>
                <a:srgbClr val="00B0F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직사각형 92">
              <a:extLst>
                <a:ext uri="{FF2B5EF4-FFF2-40B4-BE49-F238E27FC236}">
                  <a16:creationId xmlns:a16="http://schemas.microsoft.com/office/drawing/2014/main" id="{DE672F49-4E49-3348-84F1-E36E8997D380}"/>
                </a:ext>
              </a:extLst>
            </p:cNvPr>
            <p:cNvSpPr/>
            <p:nvPr/>
          </p:nvSpPr>
          <p:spPr>
            <a:xfrm>
              <a:off x="6880081" y="4520342"/>
              <a:ext cx="1056700" cy="25391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" altLang="x-none" sz="1050" b="1" dirty="0"/>
                <a:t>User Action</a:t>
              </a:r>
              <a:endParaRPr lang="en" altLang="x-none" sz="1050" dirty="0"/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7322757" y="3095367"/>
              <a:ext cx="1191126" cy="56223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Game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Engine</a:t>
              </a:r>
              <a:endParaRPr lang="ko-KR" altLang="en-US" sz="1400"/>
            </a:p>
          </p:txBody>
        </p:sp>
        <p:sp>
          <p:nvSpPr>
            <p:cNvPr id="75" name="직사각형 74"/>
            <p:cNvSpPr/>
            <p:nvPr/>
          </p:nvSpPr>
          <p:spPr>
            <a:xfrm>
              <a:off x="567783" y="3095368"/>
              <a:ext cx="1191126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/>
                <a:t>Device</a:t>
              </a:r>
            </a:p>
            <a:p>
              <a:pPr algn="ctr">
                <a:lnSpc>
                  <a:spcPts val="1280"/>
                </a:lnSpc>
              </a:pPr>
              <a:r>
                <a:rPr lang="en-US" altLang="ko-KR" sz="1400"/>
                <a:t>Controller</a:t>
              </a:r>
            </a:p>
          </p:txBody>
        </p:sp>
        <p:sp>
          <p:nvSpPr>
            <p:cNvPr id="92" name="자유형 91"/>
            <p:cNvSpPr/>
            <p:nvPr/>
          </p:nvSpPr>
          <p:spPr>
            <a:xfrm>
              <a:off x="1429289" y="3662901"/>
              <a:ext cx="4790281" cy="1209930"/>
            </a:xfrm>
            <a:custGeom>
              <a:avLst/>
              <a:gdLst>
                <a:gd name="connsiteX0" fmla="*/ 0 w 5791200"/>
                <a:gd name="connsiteY0" fmla="*/ 641350 h 1149350"/>
                <a:gd name="connsiteX1" fmla="*/ 0 w 5791200"/>
                <a:gd name="connsiteY1" fmla="*/ 641350 h 1149350"/>
                <a:gd name="connsiteX2" fmla="*/ 0 w 5791200"/>
                <a:gd name="connsiteY2" fmla="*/ 1149350 h 1149350"/>
                <a:gd name="connsiteX3" fmla="*/ 4787900 w 5791200"/>
                <a:gd name="connsiteY3" fmla="*/ 1130300 h 1149350"/>
                <a:gd name="connsiteX4" fmla="*/ 4787900 w 5791200"/>
                <a:gd name="connsiteY4" fmla="*/ 0 h 1149350"/>
                <a:gd name="connsiteX5" fmla="*/ 5791200 w 5791200"/>
                <a:gd name="connsiteY5" fmla="*/ 495300 h 1149350"/>
                <a:gd name="connsiteX0" fmla="*/ 0 w 4787900"/>
                <a:gd name="connsiteY0" fmla="*/ 641350 h 1149350"/>
                <a:gd name="connsiteX1" fmla="*/ 0 w 4787900"/>
                <a:gd name="connsiteY1" fmla="*/ 641350 h 1149350"/>
                <a:gd name="connsiteX2" fmla="*/ 0 w 4787900"/>
                <a:gd name="connsiteY2" fmla="*/ 1149350 h 1149350"/>
                <a:gd name="connsiteX3" fmla="*/ 4787900 w 4787900"/>
                <a:gd name="connsiteY3" fmla="*/ 1130300 h 1149350"/>
                <a:gd name="connsiteX4" fmla="*/ 4787900 w 4787900"/>
                <a:gd name="connsiteY4" fmla="*/ 0 h 1149350"/>
                <a:gd name="connsiteX0" fmla="*/ 0 w 4787900"/>
                <a:gd name="connsiteY0" fmla="*/ 547205 h 1055205"/>
                <a:gd name="connsiteX1" fmla="*/ 0 w 4787900"/>
                <a:gd name="connsiteY1" fmla="*/ 547205 h 1055205"/>
                <a:gd name="connsiteX2" fmla="*/ 0 w 4787900"/>
                <a:gd name="connsiteY2" fmla="*/ 1055205 h 1055205"/>
                <a:gd name="connsiteX3" fmla="*/ 4787900 w 4787900"/>
                <a:gd name="connsiteY3" fmla="*/ 1036155 h 1055205"/>
                <a:gd name="connsiteX4" fmla="*/ 4781550 w 4787900"/>
                <a:gd name="connsiteY4" fmla="*/ 0 h 1055205"/>
                <a:gd name="connsiteX0" fmla="*/ 0 w 4787900"/>
                <a:gd name="connsiteY0" fmla="*/ 547205 h 1055205"/>
                <a:gd name="connsiteX1" fmla="*/ 0 w 4787900"/>
                <a:gd name="connsiteY1" fmla="*/ 547205 h 1055205"/>
                <a:gd name="connsiteX2" fmla="*/ 0 w 4787900"/>
                <a:gd name="connsiteY2" fmla="*/ 1055205 h 1055205"/>
                <a:gd name="connsiteX3" fmla="*/ 4787900 w 4787900"/>
                <a:gd name="connsiteY3" fmla="*/ 1036155 h 1055205"/>
                <a:gd name="connsiteX4" fmla="*/ 4781550 w 4787900"/>
                <a:gd name="connsiteY4" fmla="*/ 0 h 1055205"/>
                <a:gd name="connsiteX0" fmla="*/ 104775 w 4892675"/>
                <a:gd name="connsiteY0" fmla="*/ 547205 h 1055205"/>
                <a:gd name="connsiteX1" fmla="*/ 0 w 4892675"/>
                <a:gd name="connsiteY1" fmla="*/ 634429 h 1055205"/>
                <a:gd name="connsiteX2" fmla="*/ 104775 w 4892675"/>
                <a:gd name="connsiteY2" fmla="*/ 1055205 h 1055205"/>
                <a:gd name="connsiteX3" fmla="*/ 4892675 w 4892675"/>
                <a:gd name="connsiteY3" fmla="*/ 1036155 h 1055205"/>
                <a:gd name="connsiteX4" fmla="*/ 4886325 w 4892675"/>
                <a:gd name="connsiteY4" fmla="*/ 0 h 1055205"/>
                <a:gd name="connsiteX0" fmla="*/ 145256 w 4892675"/>
                <a:gd name="connsiteY0" fmla="*/ 667656 h 1055205"/>
                <a:gd name="connsiteX1" fmla="*/ 0 w 4892675"/>
                <a:gd name="connsiteY1" fmla="*/ 634429 h 1055205"/>
                <a:gd name="connsiteX2" fmla="*/ 104775 w 4892675"/>
                <a:gd name="connsiteY2" fmla="*/ 1055205 h 1055205"/>
                <a:gd name="connsiteX3" fmla="*/ 4892675 w 4892675"/>
                <a:gd name="connsiteY3" fmla="*/ 1036155 h 1055205"/>
                <a:gd name="connsiteX4" fmla="*/ 4886325 w 4892675"/>
                <a:gd name="connsiteY4" fmla="*/ 0 h 1055205"/>
                <a:gd name="connsiteX0" fmla="*/ 40481 w 4787900"/>
                <a:gd name="connsiteY0" fmla="*/ 667656 h 1055205"/>
                <a:gd name="connsiteX1" fmla="*/ 0 w 4787900"/>
                <a:gd name="connsiteY1" fmla="*/ 831720 h 1055205"/>
                <a:gd name="connsiteX2" fmla="*/ 0 w 4787900"/>
                <a:gd name="connsiteY2" fmla="*/ 1055205 h 1055205"/>
                <a:gd name="connsiteX3" fmla="*/ 4787900 w 4787900"/>
                <a:gd name="connsiteY3" fmla="*/ 1036155 h 1055205"/>
                <a:gd name="connsiteX4" fmla="*/ 4781550 w 4787900"/>
                <a:gd name="connsiteY4" fmla="*/ 0 h 1055205"/>
                <a:gd name="connsiteX0" fmla="*/ 40481 w 4787900"/>
                <a:gd name="connsiteY0" fmla="*/ 667656 h 1055205"/>
                <a:gd name="connsiteX1" fmla="*/ 0 w 4787900"/>
                <a:gd name="connsiteY1" fmla="*/ 1055205 h 1055205"/>
                <a:gd name="connsiteX2" fmla="*/ 4787900 w 4787900"/>
                <a:gd name="connsiteY2" fmla="*/ 1036155 h 1055205"/>
                <a:gd name="connsiteX3" fmla="*/ 4781550 w 4787900"/>
                <a:gd name="connsiteY3" fmla="*/ 0 h 1055205"/>
                <a:gd name="connsiteX0" fmla="*/ 0 w 4790281"/>
                <a:gd name="connsiteY0" fmla="*/ 675963 h 1055205"/>
                <a:gd name="connsiteX1" fmla="*/ 2381 w 4790281"/>
                <a:gd name="connsiteY1" fmla="*/ 1055205 h 1055205"/>
                <a:gd name="connsiteX2" fmla="*/ 4790281 w 4790281"/>
                <a:gd name="connsiteY2" fmla="*/ 1036155 h 1055205"/>
                <a:gd name="connsiteX3" fmla="*/ 4783931 w 4790281"/>
                <a:gd name="connsiteY3" fmla="*/ 0 h 10552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90281" h="1055205">
                  <a:moveTo>
                    <a:pt x="0" y="675963"/>
                  </a:moveTo>
                  <a:cubicBezTo>
                    <a:pt x="794" y="802377"/>
                    <a:pt x="1587" y="928791"/>
                    <a:pt x="2381" y="1055205"/>
                  </a:cubicBezTo>
                  <a:lnTo>
                    <a:pt x="4790281" y="1036155"/>
                  </a:lnTo>
                  <a:cubicBezTo>
                    <a:pt x="4788164" y="690770"/>
                    <a:pt x="4786048" y="345385"/>
                    <a:pt x="4783931" y="0"/>
                  </a:cubicBezTo>
                </a:path>
              </a:pathLst>
            </a:custGeom>
            <a:noFill/>
            <a:ln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07" name="직선 화살표 연결선 106"/>
            <p:cNvCxnSpPr/>
            <p:nvPr/>
          </p:nvCxnSpPr>
          <p:spPr>
            <a:xfrm>
              <a:off x="1160556" y="3657600"/>
              <a:ext cx="0" cy="228080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BEE45F2A-DA20-9F48-9CBC-878E89CC15B0}"/>
                </a:ext>
              </a:extLst>
            </p:cNvPr>
            <p:cNvSpPr/>
            <p:nvPr/>
          </p:nvSpPr>
          <p:spPr>
            <a:xfrm>
              <a:off x="503561" y="2312055"/>
              <a:ext cx="647655" cy="56223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280"/>
                </a:lnSpc>
              </a:pPr>
              <a:r>
                <a:rPr lang="en-US" altLang="ko-KR" sz="1400" dirty="0" err="1"/>
                <a:t>Wind,SprayEtc</a:t>
              </a:r>
              <a:r>
                <a:rPr lang="en-US" altLang="ko-KR" sz="1400" dirty="0"/>
                <a:t>…</a:t>
              </a:r>
              <a:endParaRPr lang="ko-KR" altLang="en-US" sz="1400" dirty="0"/>
            </a:p>
          </p:txBody>
        </p:sp>
        <p:cxnSp>
          <p:nvCxnSpPr>
            <p:cNvPr id="53" name="직선 화살표 연결선 52">
              <a:extLst>
                <a:ext uri="{FF2B5EF4-FFF2-40B4-BE49-F238E27FC236}">
                  <a16:creationId xmlns:a16="http://schemas.microsoft.com/office/drawing/2014/main" id="{718FF22F-BB7E-B64E-A41B-E884321691DD}"/>
                </a:ext>
              </a:extLst>
            </p:cNvPr>
            <p:cNvCxnSpPr>
              <a:cxnSpLocks/>
              <a:stCxn id="51" idx="2"/>
              <a:endCxn id="75" idx="0"/>
            </p:cNvCxnSpPr>
            <p:nvPr/>
          </p:nvCxnSpPr>
          <p:spPr>
            <a:xfrm>
              <a:off x="827389" y="2874287"/>
              <a:ext cx="335957" cy="221081"/>
            </a:xfrm>
            <a:prstGeom prst="straightConnector1">
              <a:avLst/>
            </a:prstGeom>
            <a:ln>
              <a:solidFill>
                <a:srgbClr val="FF0000"/>
              </a:solidFill>
              <a:headEnd type="triangle" w="sm" len="med"/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53460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rgbClr val="FF0000"/>
          </a:solidFill>
          <a:headEnd type="triangl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6510</TotalTime>
  <Words>385</Words>
  <Application>Microsoft Macintosh PowerPoint</Application>
  <PresentationFormat>화면 슬라이드 쇼(4:3)</PresentationFormat>
  <Paragraphs>59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5</vt:i4>
      </vt:variant>
    </vt:vector>
  </HeadingPairs>
  <TitlesOfParts>
    <vt:vector size="14" baseType="lpstr">
      <vt:lpstr>맑은 고딕</vt:lpstr>
      <vt:lpstr>Myriad Pro</vt:lpstr>
      <vt:lpstr>Arial</vt:lpstr>
      <vt:lpstr>Calibri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Kim Silva</cp:lastModifiedBy>
  <cp:revision>295</cp:revision>
  <dcterms:created xsi:type="dcterms:W3CDTF">2014-10-13T13:02:20Z</dcterms:created>
  <dcterms:modified xsi:type="dcterms:W3CDTF">2021-06-29T11:43:18Z</dcterms:modified>
</cp:coreProperties>
</file>