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>
  <p:sldMasterIdLst>
    <p:sldMasterId id="2147483648" r:id="rId1"/>
    <p:sldMasterId id="2147483899" r:id="rId2"/>
    <p:sldMasterId id="2147483912" r:id="rId3"/>
  </p:sldMasterIdLst>
  <p:notesMasterIdLst>
    <p:notesMasterId r:id="rId13"/>
  </p:notesMasterIdLst>
  <p:handoutMasterIdLst>
    <p:handoutMasterId r:id="rId14"/>
  </p:handoutMasterIdLst>
  <p:sldIdLst>
    <p:sldId id="325" r:id="rId4"/>
    <p:sldId id="365" r:id="rId5"/>
    <p:sldId id="366" r:id="rId6"/>
    <p:sldId id="328" r:id="rId7"/>
    <p:sldId id="367" r:id="rId8"/>
    <p:sldId id="368" r:id="rId9"/>
    <p:sldId id="350" r:id="rId10"/>
    <p:sldId id="352" r:id="rId11"/>
    <p:sldId id="356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Verdana" pitchFamily="-84" charset="0"/>
        <a:ea typeface="ＭＳ Ｐゴシック" pitchFamily="-84" charset="-128"/>
        <a:cs typeface="ＭＳ Ｐゴシック" pitchFamily="-8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E8E8"/>
    <a:srgbClr val="FDC82F"/>
    <a:srgbClr val="009FDA"/>
    <a:srgbClr val="001FA1"/>
    <a:srgbClr val="0066A1"/>
    <a:srgbClr val="E37222"/>
    <a:srgbClr val="69BE28"/>
    <a:srgbClr val="6B1F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82"/>
    <p:restoredTop sz="94669"/>
  </p:normalViewPr>
  <p:slideViewPr>
    <p:cSldViewPr>
      <p:cViewPr varScale="1">
        <p:scale>
          <a:sx n="87" d="100"/>
          <a:sy n="87" d="100"/>
        </p:scale>
        <p:origin x="1284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0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B6451FB5-4252-AA4F-BE74-2C59450FA3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96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-84" charset="0"/>
              </a:defRPr>
            </a:lvl1pPr>
          </a:lstStyle>
          <a:p>
            <a:pPr>
              <a:defRPr/>
            </a:pPr>
            <a:fld id="{7FCCA5F2-1146-D048-AEE3-411CEBD21B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5078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Geneva" charset="-128"/>
        <a:cs typeface="Geneva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9656C4-EB93-4304-8A14-93735C71600A}" type="slidenum">
              <a:rPr lang="en-US"/>
              <a:pPr/>
              <a:t>0</a:t>
            </a:fld>
            <a:endParaRPr lang="en-US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800">
              <a:ea typeface="Geneva" pitchFamily="34" charset="0"/>
              <a:cs typeface="Genev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8649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iStock_000000821333Medium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501650"/>
            <a:ext cx="9144000" cy="436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4" descr="IEEE_whit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001000" y="57785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533400" y="1676400"/>
            <a:ext cx="7391400" cy="533400"/>
          </a:xfrm>
        </p:spPr>
        <p:txBody>
          <a:bodyPr/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533400" y="1219200"/>
            <a:ext cx="6477000" cy="533400"/>
          </a:xfrm>
        </p:spPr>
        <p:txBody>
          <a:bodyPr anchor="t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7DB43-830D-1046-BFA1-567429D8333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8E80B-1874-4C45-88EE-460E555FCA94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04800"/>
            <a:ext cx="2019300" cy="5867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9055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DF435-CD6A-B846-9508-AB4D904659D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02744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0972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625474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ko-KR" altLang="en-US" sz="2800" b="1">
                <a:solidFill>
                  <a:schemeClr val="tx2"/>
                </a:solidFill>
                <a:cs typeface="ＭＳ Ｐゴシック" pitchFamily="-112" charset="-128"/>
              </a:defRPr>
            </a:lvl1pPr>
          </a:lstStyle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05350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pic>
        <p:nvPicPr>
          <p:cNvPr id="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5562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1254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39646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62174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23622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65532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8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647276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10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050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77200" cy="4648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E1C35-070C-B34E-A7FF-C7EF50ECC007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8549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38810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44467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0366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Globe Cover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3" name="Picture 8" descr="IEEE_SA_Bar_Graphic_long_l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01652"/>
            <a:ext cx="9150351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06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85800" y="1666875"/>
            <a:ext cx="7772400" cy="533400"/>
          </a:xfrm>
        </p:spPr>
        <p:txBody>
          <a:bodyPr anchor="t" anchorCtr="0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406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1209675"/>
            <a:ext cx="7772400" cy="533400"/>
          </a:xfrm>
        </p:spPr>
        <p:txBody>
          <a:bodyPr anchor="b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685800" y="3014663"/>
            <a:ext cx="3886200" cy="828675"/>
          </a:xfrm>
        </p:spPr>
        <p:txBody>
          <a:bodyPr anchor="ctr" anchorCtr="0"/>
          <a:lstStyle>
            <a:lvl1pPr>
              <a:lnSpc>
                <a:spcPct val="150000"/>
              </a:lnSpc>
              <a:spcBef>
                <a:spcPts val="0"/>
              </a:spcBef>
              <a:defRPr sz="1600">
                <a:solidFill>
                  <a:schemeClr val="bg1"/>
                </a:solidFill>
              </a:defRPr>
            </a:lvl1pPr>
            <a:lvl2pPr>
              <a:lnSpc>
                <a:spcPct val="150000"/>
              </a:lnSpc>
              <a:defRPr sz="1600">
                <a:solidFill>
                  <a:schemeClr val="bg1"/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bg1"/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bg1"/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0720329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992640"/>
            <a:ext cx="8520120" cy="27364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604640"/>
            <a:ext cx="8229240" cy="397728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en-US" sz="3200" b="0" strike="noStrike" spc="-1">
              <a:latin typeface="맑은 고딕"/>
            </a:endParaRPr>
          </a:p>
        </p:txBody>
      </p:sp>
    </p:spTree>
    <p:extLst>
      <p:ext uri="{BB962C8B-B14F-4D97-AF65-F5344CB8AC3E}">
        <p14:creationId xmlns:p14="http://schemas.microsoft.com/office/powerpoint/2010/main" val="11908298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005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1" y="4001476"/>
            <a:ext cx="8458200" cy="21414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직사각형 8"/>
          <p:cNvSpPr/>
          <p:nvPr userDrawn="1"/>
        </p:nvSpPr>
        <p:spPr>
          <a:xfrm>
            <a:off x="0" y="1023815"/>
            <a:ext cx="9144000" cy="160997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344309"/>
          </a:xfrm>
        </p:spPr>
        <p:txBody>
          <a:bodyPr anchor="ctr">
            <a:normAutofit/>
          </a:bodyPr>
          <a:lstStyle>
            <a:lvl1pPr algn="ctr">
              <a:defRPr sz="4800" baseline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315434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bg>
      <p:bgPr>
        <a:solidFill>
          <a:srgbClr val="1088C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pattern_0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92375"/>
            <a:ext cx="9144000" cy="318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3" descr="pattern_03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148263" cy="3819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4" descr="pattern_0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2150" y="0"/>
            <a:ext cx="7181850" cy="601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336801"/>
            <a:ext cx="6858000" cy="16557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000" b="1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dirty="0"/>
              <a:t>클릭하여 마스터 부제목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36034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cxnSp>
        <p:nvCxnSpPr>
          <p:cNvPr id="7" name="직선 연결선 6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DE1CE7A8-BA9E-4DCB-BE1F-6785074DEFE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1935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91466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51530-862B-9346-A97E-4A574C8B779C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378626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79538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7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그림 9">
            <a:extLst>
              <a:ext uri="{FF2B5EF4-FFF2-40B4-BE49-F238E27FC236}">
                <a16:creationId xmlns:a16="http://schemas.microsoft.com/office/drawing/2014/main" id="{2F1DA4E6-C195-4C7B-B23E-D01A6A5A257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4731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직선 연결선 5"/>
          <p:cNvCxnSpPr/>
          <p:nvPr userDrawn="1"/>
        </p:nvCxnSpPr>
        <p:spPr>
          <a:xfrm>
            <a:off x="0" y="86177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ECA362BF-C9A2-4FB6-8BDC-F051490F3DCD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344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4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5" name="Picture 23" descr="IEEE_SA_Bar_Graphic_long_rgb"/>
          <p:cNvPicPr>
            <a:picLocks noChangeAspect="1" noChangeArrowheads="1"/>
          </p:cNvPicPr>
          <p:nvPr userDrawn="1"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44000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24" descr="IEEE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14E5D77-DD01-4493-BAD3-ADD6993D131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378" y="49211"/>
            <a:ext cx="887095" cy="723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8974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8275400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2262990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27349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/>
              <a:t>2888-21-00xx-00-0004-Session #6 2888.4 TG Meeting Summary</a:t>
            </a: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9BD885-491E-4550-AA81-9CDC0E8A550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4851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9624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BAEA6A-4D89-7943-A8FF-D2FD5DF21EDA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33148-389D-4145-BA83-3955F191B08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09600" y="152400"/>
            <a:ext cx="8077200" cy="762000"/>
          </a:xfrm>
        </p:spPr>
        <p:txBody>
          <a:bodyPr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7D910-186D-B944-A59B-CFB2E82D193D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9BF26B-5BF7-A441-824D-2B58A1CEF3A6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E890C-18FA-EB4D-A659-13D1100DA7A5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DE15D-E6AD-C14A-8CF8-1C5B9405B462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6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slideLayout" Target="../slideLayouts/slideLayout38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 descr="IEEE_SA_Bar_Graphic_long_rgb"/>
          <p:cNvPicPr>
            <a:picLocks noChangeAspect="1" noChangeArrowheads="1"/>
          </p:cNvPicPr>
          <p:nvPr/>
        </p:nvPicPr>
        <p:blipFill>
          <a:blip/>
          <a:srcRect/>
          <a:stretch>
            <a:fillRect/>
          </a:stretch>
        </p:blipFill>
        <p:spPr bwMode="auto">
          <a:xfrm>
            <a:off x="0" y="6172200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304800"/>
            <a:ext cx="80772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524000"/>
            <a:ext cx="80772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86600" y="6629400"/>
            <a:ext cx="10668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09600" y="6629400"/>
            <a:ext cx="48006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800" b="1">
                <a:solidFill>
                  <a:srgbClr val="000000"/>
                </a:solidFill>
                <a:latin typeface="Arial" charset="0"/>
                <a:ea typeface="ＭＳ Ｐゴシック" pitchFamily="-112" charset="-128"/>
                <a:cs typeface="+mn-cs"/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05850" y="6629400"/>
            <a:ext cx="438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800" b="1">
                <a:solidFill>
                  <a:srgbClr val="000000"/>
                </a:solidFill>
                <a:latin typeface="Arial" pitchFamily="-84" charset="0"/>
              </a:defRPr>
            </a:lvl1pPr>
          </a:lstStyle>
          <a:p>
            <a:pPr>
              <a:defRPr/>
            </a:pPr>
            <a:fld id="{2E8BD8E8-FEBE-4B48-A872-D5E72F1EB77B}" type="slidenum">
              <a:rPr lang="en-US"/>
              <a:pPr>
                <a:defRPr/>
              </a:pPr>
              <a:t>‹#›</a:t>
            </a:fld>
            <a:endParaRPr lang="en-US" sz="1400">
              <a:latin typeface="Myriad Pro" charset="0"/>
            </a:endParaRPr>
          </a:p>
        </p:txBody>
      </p:sp>
      <p:pic>
        <p:nvPicPr>
          <p:cNvPr id="1032" name="Picture 24" descr="IEEE_white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86" r:id="rId2"/>
    <p:sldLayoutId id="2147483887" r:id="rId3"/>
    <p:sldLayoutId id="2147483888" r:id="rId4"/>
    <p:sldLayoutId id="2147483889" r:id="rId5"/>
    <p:sldLayoutId id="2147483890" r:id="rId6"/>
    <p:sldLayoutId id="2147483891" r:id="rId7"/>
    <p:sldLayoutId id="2147483892" r:id="rId8"/>
    <p:sldLayoutId id="2147483893" r:id="rId9"/>
    <p:sldLayoutId id="2147483894" r:id="rId10"/>
    <p:sldLayoutId id="2147483895" r:id="rId11"/>
    <p:sldLayoutId id="2147483898" r:id="rId12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+mj-ea"/>
          <a:cs typeface="ＭＳ Ｐゴシック" pitchFamily="-112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  <a:cs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  <a:cs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eaLnBrk="0" fontAlgn="base" hangingPunct="0">
              <a:spcAft>
                <a:spcPct val="0"/>
              </a:spcAft>
            </a:pPr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066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>
          <a:xfrm>
            <a:off x="5638800" y="6610350"/>
            <a:ext cx="1390650" cy="247650"/>
          </a:xfrm>
          <a:prstGeom prst="rect">
            <a:avLst/>
          </a:prstGeom>
        </p:spPr>
        <p:txBody>
          <a:bodyPr/>
          <a:lstStyle>
            <a:lvl1pPr algn="ct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0" y="6610350"/>
            <a:ext cx="4038600" cy="247650"/>
          </a:xfrm>
          <a:prstGeom prst="rect">
            <a:avLst/>
          </a:prstGeom>
        </p:spPr>
        <p:txBody>
          <a:bodyPr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2888-21-00xx-00-0004-Session #6 2888.4 TG Meeting Summary</a:t>
            </a:r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543800" y="6610350"/>
            <a:ext cx="1485900" cy="247650"/>
          </a:xfrm>
          <a:prstGeom prst="rect">
            <a:avLst/>
          </a:prstGeom>
        </p:spPr>
        <p:txBody>
          <a:bodyPr/>
          <a:lstStyle>
            <a:lvl1pPr algn="r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‹#›</a:t>
            </a:fld>
            <a:endParaRPr lang="en-US">
              <a:latin typeface="Myriad Pro" charset="0"/>
            </a:endParaRPr>
          </a:p>
        </p:txBody>
      </p:sp>
      <p:pic>
        <p:nvPicPr>
          <p:cNvPr id="11" name="Picture 24" descr="IEEE_white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0" y="6248400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3" descr="IEEE_SA_Bar_Graphic_long_rgb">
            <a:extLst>
              <a:ext uri="{FF2B5EF4-FFF2-40B4-BE49-F238E27FC236}">
                <a16:creationId xmlns:a16="http://schemas.microsoft.com/office/drawing/2014/main" id="{75C9D90F-5989-45BC-97CE-2CCBD1CED4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/>
          <a:srcRect/>
          <a:stretch>
            <a:fillRect/>
          </a:stretch>
        </p:blipFill>
        <p:spPr bwMode="auto">
          <a:xfrm>
            <a:off x="-23019" y="6154783"/>
            <a:ext cx="9190038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4" descr="IEEE_white">
            <a:extLst>
              <a:ext uri="{FF2B5EF4-FFF2-40B4-BE49-F238E27FC236}">
                <a16:creationId xmlns:a16="http://schemas.microsoft.com/office/drawing/2014/main" id="{D017F24A-097C-497D-B202-3F04A05189F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7977981" y="6230983"/>
            <a:ext cx="901700" cy="26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그림 19">
            <a:extLst>
              <a:ext uri="{FF2B5EF4-FFF2-40B4-BE49-F238E27FC236}">
                <a16:creationId xmlns:a16="http://schemas.microsoft.com/office/drawing/2014/main" id="{BB0B6CC0-134A-4188-8D63-FD0F813C74EF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6750" y="161108"/>
            <a:ext cx="645041" cy="60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743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  <p:sldLayoutId id="2147483911" r:id="rId12"/>
    <p:sldLayoutId id="2147483926" r:id="rId13"/>
  </p:sldLayoutIdLst>
  <p:hf hd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lang="ko-KR" altLang="en-US" sz="28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7366" y="134881"/>
            <a:ext cx="8699545" cy="5887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7367" y="999920"/>
            <a:ext cx="8699544" cy="528657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48438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 baseline="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66" y="6481834"/>
            <a:ext cx="30861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r>
              <a:rPr lang="en-US" altLang="ko-KR" dirty="0" smtClean="0"/>
              <a:t>2888-21-0019-00-0004-Session #6 2888.4 TG Meeting Summary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69511" y="6481833"/>
            <a:ext cx="2057400" cy="3050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aseline="0">
                <a:solidFill>
                  <a:schemeClr val="tx1"/>
                </a:solidFill>
                <a:latin typeface="Times New Roman" panose="02020603050405020304" pitchFamily="18" charset="0"/>
                <a:ea typeface="굴림" panose="020B0600000101010101" pitchFamily="50" charset="-127"/>
              </a:defRPr>
            </a:lvl1pPr>
          </a:lstStyle>
          <a:p>
            <a:fld id="{089BD885-491E-4550-AA81-9CDC0E8A550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3325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  <p:sldLayoutId id="2147483924" r:id="rId12"/>
    <p:sldLayoutId id="2147483925" r:id="rId13"/>
  </p:sldLayoutIdLst>
  <p:hf hdr="0" dt="0"/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400" b="1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Times New Roman" panose="02020603050405020304" pitchFamily="18" charset="0"/>
          <a:ea typeface="굴림" panose="020B0600000101010101" pitchFamily="50" charset="-127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#6" TargetMode="External"/><Relationship Id="rId2" Type="http://schemas.openxmlformats.org/officeDocument/2006/relationships/hyperlink" Target="http://standards.ieee.org/develop/policies/bylaws/sect6-7.html#7" TargetMode="Externa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512416"/>
            <a:ext cx="5638800" cy="828675"/>
          </a:xfrm>
        </p:spPr>
        <p:txBody>
          <a:bodyPr/>
          <a:lstStyle/>
          <a:p>
            <a:pPr fontAlgn="auto">
              <a:spcAft>
                <a:spcPts val="0"/>
              </a:spcAft>
            </a:pPr>
            <a:r>
              <a:rPr lang="en-US" altLang="ko-KR" dirty="0"/>
              <a:t>[</a:t>
            </a:r>
            <a:r>
              <a:rPr lang="en-US" altLang="ko-KR" dirty="0" err="1"/>
              <a:t>Jeonghwoan</a:t>
            </a:r>
            <a:r>
              <a:rPr lang="en-US" altLang="ko-KR" dirty="0"/>
              <a:t> Choi / </a:t>
            </a:r>
            <a:r>
              <a:rPr lang="en-US" altLang="ko-KR" dirty="0" err="1"/>
              <a:t>Skonec</a:t>
            </a:r>
            <a:r>
              <a:rPr lang="en-US" altLang="ko-KR" dirty="0"/>
              <a:t> </a:t>
            </a:r>
            <a:r>
              <a:rPr lang="en-US" altLang="ko-KR" dirty="0" err="1"/>
              <a:t>Entetainment</a:t>
            </a:r>
            <a:r>
              <a:rPr lang="en-US" altLang="ko-KR" dirty="0"/>
              <a:t>. Co., Ltd. ]</a:t>
            </a:r>
          </a:p>
        </p:txBody>
      </p:sp>
      <p:sp>
        <p:nvSpPr>
          <p:cNvPr id="9" name="Subtitle 1">
            <a:extLst>
              <a:ext uri="{FF2B5EF4-FFF2-40B4-BE49-F238E27FC236}">
                <a16:creationId xmlns:a16="http://schemas.microsoft.com/office/drawing/2014/main" id="{98B3D6B9-2DE8-4712-A99E-85AB2CE2F8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1588491"/>
            <a:ext cx="7924800" cy="923925"/>
          </a:xfrm>
        </p:spPr>
        <p:txBody>
          <a:bodyPr anchor="ctr"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[Session #6 </a:t>
            </a:r>
            <a:r>
              <a:rPr lang="en-US" altLang="ko-KR" dirty="0" smtClean="0">
                <a:solidFill>
                  <a:schemeClr val="bg1"/>
                </a:solidFill>
                <a:latin typeface="+mj-ea"/>
                <a:ea typeface="+mj-ea"/>
              </a:rPr>
              <a:t>2888.4 </a:t>
            </a:r>
            <a:r>
              <a:rPr lang="en-US" altLang="ko-KR" dirty="0">
                <a:solidFill>
                  <a:schemeClr val="bg1"/>
                </a:solidFill>
                <a:latin typeface="+mj-ea"/>
                <a:ea typeface="+mj-ea"/>
              </a:rPr>
              <a:t>TG Meeting Summary]</a:t>
            </a:r>
          </a:p>
        </p:txBody>
      </p:sp>
    </p:spTree>
    <p:extLst>
      <p:ext uri="{BB962C8B-B14F-4D97-AF65-F5344CB8AC3E}">
        <p14:creationId xmlns:p14="http://schemas.microsoft.com/office/powerpoint/2010/main" val="42719473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cs typeface="ＭＳ Ｐゴシック" pitchFamily="-84" charset="-128"/>
              </a:rPr>
              <a:t>Compliance with </a:t>
            </a:r>
            <a:br>
              <a:rPr lang="en-US" dirty="0">
                <a:cs typeface="ＭＳ Ｐゴシック" pitchFamily="-84" charset="-128"/>
              </a:rPr>
            </a:br>
            <a:r>
              <a:rPr lang="en-US" dirty="0">
                <a:cs typeface="ＭＳ Ｐゴシック" pitchFamily="-84" charset="-128"/>
              </a:rPr>
              <a:t>IEEE Standards Policies and Procedures</a:t>
            </a:r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BEED3A-6D63-9244-B6A1-DC72C373F3D9}" type="slidenum">
              <a:rPr lang="en-US"/>
              <a:pPr/>
              <a:t>1</a:t>
            </a:fld>
            <a:endParaRPr lang="en-US" sz="1400">
              <a:latin typeface="Myriad Pro" charset="0"/>
            </a:endParaRPr>
          </a:p>
        </p:txBody>
      </p:sp>
      <p:sp>
        <p:nvSpPr>
          <p:cNvPr id="17411" name="Text Box 4"/>
          <p:cNvSpPr>
            <a:spLocks noGrp="1" noChangeArrowheads="1"/>
          </p:cNvSpPr>
          <p:nvPr>
            <p:ph idx="4294967295"/>
          </p:nvPr>
        </p:nvSpPr>
        <p:spPr>
          <a:xfrm>
            <a:off x="457200" y="1219200"/>
            <a:ext cx="8229600" cy="4705350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sz="1200" b="1" dirty="0" err="1"/>
              <a:t>Subclause</a:t>
            </a:r>
            <a:r>
              <a:rPr lang="en-US" sz="1200" b="1" dirty="0"/>
              <a:t> 5.2.1 of the </a:t>
            </a:r>
            <a:r>
              <a:rPr lang="en-US" sz="1200" b="1" i="1" dirty="0"/>
              <a:t>IEEE-SA Standards Board Bylaws </a:t>
            </a:r>
            <a:r>
              <a:rPr lang="en-US" sz="1200" b="1" dirty="0"/>
              <a:t>states, "While participating in IEEE standards development activities, all participants...shall act in accordance with all applicable laws (nation-based and international), the IEEE Code of Ethics, and with IEEE Standards policies and procedures."</a:t>
            </a:r>
            <a:endParaRPr lang="en-US" altLang="ja-JP" sz="1200" b="1" dirty="0">
              <a:cs typeface="ＭＳ Ｐゴシック" pitchFamily="-84" charset="-128"/>
            </a:endParaRPr>
          </a:p>
          <a:p>
            <a:pPr eaLnBrk="1" hangingPunct="1">
              <a:buFontTx/>
              <a:buChar char="•"/>
            </a:pPr>
            <a:endParaRPr lang="en-US" altLang="ja-JP" sz="1200" dirty="0">
              <a:cs typeface="ＭＳ Ｐゴシック" pitchFamily="-84" charset="-128"/>
            </a:endParaRPr>
          </a:p>
          <a:p>
            <a:pPr marL="0" indent="0" eaLnBrk="1" hangingPunct="1"/>
            <a:r>
              <a:rPr lang="en-US" altLang="ja-JP" sz="1200" dirty="0">
                <a:cs typeface="ＭＳ Ｐゴシック" pitchFamily="-84" charset="-128"/>
              </a:rPr>
              <a:t>The contributor acknowledges and accepts that this contribution is subject to 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copyright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7, </a:t>
            </a:r>
            <a:r>
              <a:rPr lang="en-US" altLang="ja-JP" sz="1200" dirty="0">
                <a:cs typeface="ＭＳ Ｐゴシック" pitchFamily="-84" charset="-128"/>
                <a:hlinkClick r:id="rId2"/>
              </a:rPr>
              <a:t>http://standards.ieee.org/develop/policies/bylaws/sect6-7.html#7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6.1, http://standards.ieee.org/develop/policies/opman/sect6.html</a:t>
            </a:r>
          </a:p>
          <a:p>
            <a:pPr eaLnBrk="1" hangingPunct="1">
              <a:buFontTx/>
              <a:buChar char="•"/>
            </a:pPr>
            <a:r>
              <a:rPr lang="en-US" altLang="ja-JP" sz="1200" dirty="0">
                <a:cs typeface="ＭＳ Ｐゴシック" pitchFamily="-84" charset="-128"/>
              </a:rPr>
              <a:t>The IEEE Standards patent policy as stated in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Bylaws</a:t>
            </a:r>
            <a:r>
              <a:rPr lang="en-US" altLang="ja-JP" sz="1200" dirty="0">
                <a:cs typeface="ＭＳ Ｐゴシック" pitchFamily="-84" charset="-128"/>
              </a:rPr>
              <a:t>, section 6, </a:t>
            </a:r>
            <a:r>
              <a:rPr lang="en-US" altLang="ja-JP" sz="1200" dirty="0">
                <a:cs typeface="ＭＳ Ｐゴシック" pitchFamily="-84" charset="-128"/>
                <a:hlinkClick r:id="rId3"/>
              </a:rPr>
              <a:t>http://standards.ieee.org/guides/bylaws/sect6-7.html#6</a:t>
            </a:r>
            <a:r>
              <a:rPr lang="en-US" altLang="ja-JP" sz="1200" dirty="0">
                <a:cs typeface="ＭＳ Ｐゴシック" pitchFamily="-84" charset="-128"/>
              </a:rPr>
              <a:t>, and the </a:t>
            </a:r>
            <a:r>
              <a:rPr lang="en-US" altLang="ja-JP" sz="1200" i="1" dirty="0">
                <a:cs typeface="ＭＳ Ｐゴシック" pitchFamily="-84" charset="-128"/>
              </a:rPr>
              <a:t>IEEE-SA Standards Board Operations Manual</a:t>
            </a:r>
            <a:r>
              <a:rPr lang="en-US" altLang="ja-JP" sz="1200" dirty="0">
                <a:cs typeface="ＭＳ Ｐゴシック" pitchFamily="-84" charset="-128"/>
              </a:rPr>
              <a:t>, section 6.3, http://standards.ieee.org/develop/policies/opman/sect6.html</a:t>
            </a:r>
          </a:p>
          <a:p>
            <a:pPr eaLnBrk="1" hangingPunct="1">
              <a:buFontTx/>
              <a:buChar char="•"/>
            </a:pPr>
            <a:endParaRPr lang="en-US" sz="1200" dirty="0">
              <a:cs typeface="ＭＳ Ｐゴシック" pitchFamily="-84" charset="-128"/>
            </a:endParaRPr>
          </a:p>
        </p:txBody>
      </p:sp>
      <p:sp>
        <p:nvSpPr>
          <p:cNvPr id="2" name="바닥글 개체 틀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</p:spTree>
    <p:extLst>
      <p:ext uri="{BB962C8B-B14F-4D97-AF65-F5344CB8AC3E}">
        <p14:creationId xmlns:p14="http://schemas.microsoft.com/office/powerpoint/2010/main" val="1273612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5428213"/>
              </p:ext>
            </p:extLst>
          </p:nvPr>
        </p:nvGraphicFramePr>
        <p:xfrm>
          <a:off x="228600" y="1215867"/>
          <a:ext cx="8686800" cy="4640342"/>
        </p:xfrm>
        <a:graphic>
          <a:graphicData uri="http://schemas.openxmlformats.org/drawingml/2006/table">
            <a:tbl>
              <a:tblPr/>
              <a:tblGrid>
                <a:gridCol w="1905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106488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Session #6 </a:t>
                      </a:r>
                      <a:r>
                        <a:rPr kumimoji="0" lang="en-US" sz="2400" b="0" i="0" u="none" strike="noStrike" kern="1200" cap="none" spc="0" normalizeH="0" baseline="0" dirty="0" smtClean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2888.4 </a:t>
                      </a:r>
                      <a:r>
                        <a:rPr kumimoji="0" lang="en-US" sz="2400" b="0" i="0" u="none" strike="noStrike" kern="1200" cap="none" spc="0" normalizeH="0" baseline="0" dirty="0">
                          <a:ln>
                            <a:noFill/>
                          </a:ln>
                          <a:solidFill>
                            <a:srgbClr val="44546A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Meeting Summary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9150"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12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Date: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 202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02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-</a:t>
                      </a:r>
                      <a:r>
                        <a:rPr kumimoji="0" lang="en-US" altLang="ko-KR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17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7688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Author(s): 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7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Affiliation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Phone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Email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Jeonghwoan</a:t>
                      </a:r>
                      <a:r>
                        <a:rPr kumimoji="0" lang="en-GB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Skonec</a:t>
                      </a: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Co., Ltd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+82 10 3042 8901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jordhanchoi@skonec.com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Nam, </a:t>
                      </a:r>
                      <a:r>
                        <a:rPr kumimoji="0" lang="en-US" altLang="ko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HyeonWoo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Dongduk</a:t>
                      </a: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 Women’s Univ.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+82 10 5313 1197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ore-KR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84" charset="0"/>
                          <a:ea typeface="Times New Roman" pitchFamily="-84" charset="0"/>
                          <a:cs typeface="Times New Roman" pitchFamily="-84" charset="0"/>
                        </a:rPr>
                        <a:t>hwnam@dongduk.ac.kr</a:t>
                      </a: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01400576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483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altLang="ko-Kore-KR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84" charset="0"/>
                        <a:ea typeface="Times New Roman" pitchFamily="-84" charset="0"/>
                        <a:cs typeface="Times New Roman" pitchFamily="-84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2582311"/>
                  </a:ext>
                </a:extLst>
              </a:tr>
            </a:tbl>
          </a:graphicData>
        </a:graphic>
      </p:graphicFrame>
      <p:sp>
        <p:nvSpPr>
          <p:cNvPr id="18467" name="Rectangle 6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0" hangingPunct="0"/>
            <a:endParaRPr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/>
            <a:r>
              <a:rPr lang="en-GB" altLang="ko-KR" sz="1800" dirty="0"/>
              <a:t>IEEE 2888</a:t>
            </a:r>
            <a:br>
              <a:rPr lang="en-GB" altLang="ko-KR" sz="1800" dirty="0"/>
            </a:br>
            <a:r>
              <a:rPr lang="en-US" altLang="ko-KR" sz="1800" dirty="0"/>
              <a:t>Interfacing Cyber and Physical World Working Group</a:t>
            </a:r>
            <a:br>
              <a:rPr lang="en-US" altLang="ko-KR" sz="1800" dirty="0"/>
            </a:br>
            <a:r>
              <a:rPr lang="en-US" altLang="ko-KR" sz="1800" dirty="0" err="1"/>
              <a:t>Kyoungro</a:t>
            </a:r>
            <a:r>
              <a:rPr lang="en-US" altLang="ko-KR" sz="1800" dirty="0"/>
              <a:t> Yoon, yoonk@konkuk.ac.kr</a:t>
            </a:r>
            <a:endParaRPr lang="ko-KR" altLang="en-US" sz="1800" dirty="0"/>
          </a:p>
        </p:txBody>
      </p:sp>
      <p:sp>
        <p:nvSpPr>
          <p:cNvPr id="7" name="바닥글 개체 틀 1">
            <a:extLst>
              <a:ext uri="{FF2B5EF4-FFF2-40B4-BE49-F238E27FC236}">
                <a16:creationId xmlns:a16="http://schemas.microsoft.com/office/drawing/2014/main" id="{DA454FB3-4A56-483C-8186-5327C90D9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2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871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/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09599"/>
          </a:xfrm>
        </p:spPr>
        <p:txBody>
          <a:bodyPr>
            <a:normAutofit/>
          </a:bodyPr>
          <a:lstStyle/>
          <a:p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Session Time and Location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8" name="Text Box 47">
            <a:extLst>
              <a:ext uri="{FF2B5EF4-FFF2-40B4-BE49-F238E27FC236}">
                <a16:creationId xmlns:a16="http://schemas.microsoft.com/office/drawing/2014/main" id="{373F28F7-06B9-488A-BDB7-7738A415A9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0539" y="5334000"/>
            <a:ext cx="838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※ Location</a:t>
            </a:r>
          </a:p>
          <a:p>
            <a:pPr marL="452438" indent="-180975"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rgbClr val="000000"/>
                </a:solidFill>
                <a:latin typeface="Times New Roman" pitchFamily="18" charset="0"/>
                <a:ea typeface="+mn-ea"/>
                <a:cs typeface="+mn-cs"/>
              </a:rPr>
              <a:t>Contact to Video Conference: https://global.gotomeeting.com/join/479737733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id="{0345A649-C5D9-4929-ABE1-4097B96A65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563517"/>
              </p:ext>
            </p:extLst>
          </p:nvPr>
        </p:nvGraphicFramePr>
        <p:xfrm>
          <a:off x="380539" y="926163"/>
          <a:ext cx="8382000" cy="4295358"/>
        </p:xfrm>
        <a:graphic>
          <a:graphicData uri="http://schemas.openxmlformats.org/drawingml/2006/table">
            <a:tbl>
              <a:tblPr firstRow="1" firstCol="1" bandRow="1"/>
              <a:tblGrid>
                <a:gridCol w="1060230">
                  <a:extLst>
                    <a:ext uri="{9D8B030D-6E8A-4147-A177-3AD203B41FA5}">
                      <a16:colId xmlns:a16="http://schemas.microsoft.com/office/drawing/2014/main" val="385184775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987718144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701110979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2964742883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679344801"/>
                    </a:ext>
                  </a:extLst>
                </a:gridCol>
                <a:gridCol w="1464354">
                  <a:extLst>
                    <a:ext uri="{9D8B030D-6E8A-4147-A177-3AD203B41FA5}">
                      <a16:colId xmlns:a16="http://schemas.microsoft.com/office/drawing/2014/main" val="1253518222"/>
                    </a:ext>
                  </a:extLst>
                </a:gridCol>
              </a:tblGrid>
              <a:tr h="613664">
                <a:tc>
                  <a:txBody>
                    <a:bodyPr/>
                    <a:lstStyle/>
                    <a:p>
                      <a:endParaRPr lang="ko-KR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Monday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(Feb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 15, 2021)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Tuesday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16,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Wednesday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17,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Thursday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18,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Friday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US" altLang="ko-KR" sz="1200" b="1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Feb. 19, 2021</a:t>
                      </a: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)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50754"/>
                  </a:ext>
                </a:extLst>
              </a:tr>
              <a:tr h="697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9:00-10:30a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Writing the Draft document)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89448669"/>
                  </a:ext>
                </a:extLst>
              </a:tr>
              <a:tr h="97899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AM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11:00-12:30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2888.1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2888.4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34176381"/>
                  </a:ext>
                </a:extLst>
              </a:tr>
              <a:tr h="107156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1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1:30 – 3:00p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Open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Roll Call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Reviewing last meeting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minutes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(Introducing participants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2888.2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 2888.3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Input contribution documents review)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TGs Summary)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80794"/>
                  </a:ext>
                </a:extLst>
              </a:tr>
              <a:tr h="8548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PM 2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Times New Roman" panose="02020603050405020304" pitchFamily="18" charset="0"/>
                          <a:ea typeface="맑은 고딕" panose="020B0503020000020004" pitchFamily="50" charset="-127"/>
                          <a:cs typeface="Times New Roman" panose="02020603050405020304" pitchFamily="18" charset="0"/>
                        </a:rPr>
                        <a:t>3:30 – 5:00p</a:t>
                      </a: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Meeting</a:t>
                      </a:r>
                    </a:p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(Topic: </a:t>
                      </a:r>
                      <a:b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</a:b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Future Schedule)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WG Closing Plenary</a:t>
                      </a:r>
                      <a:endParaRPr lang="ko-KR" altLang="ko-KR" sz="1200" dirty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200" dirty="0">
                        <a:effectLst/>
                        <a:latin typeface="Times New Roman" panose="02020603050405020304" pitchFamily="18" charset="0"/>
                        <a:ea typeface="맑은 고딕" panose="020B0503020000020004" pitchFamily="50" charset="-127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532933"/>
                  </a:ext>
                </a:extLst>
              </a:tr>
            </a:tbl>
          </a:graphicData>
        </a:graphic>
      </p:graphicFrame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364C2A9-D78A-47F2-92BD-F59C9AB78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9BDD832B-C0AF-414C-8670-E36975AF8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3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217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17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9:00am~10:30am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2888-21-0011-01-0004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Standardization action plan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ko-KR" dirty="0" smtClean="0">
                <a:latin typeface="Arial" panose="020B0604020202020204" pitchFamily="34" charset="0"/>
                <a:cs typeface="Arial" panose="020B0604020202020204" pitchFamily="34" charset="0"/>
              </a:rPr>
              <a:t>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2888-21-0008-00-0004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Architecture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2888-21-0013-02-0004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Large Space VR Disaster Response Training System </a:t>
            </a: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Framework</a:t>
            </a:r>
            <a:endParaRPr lang="en-US" altLang="ko-KR" sz="2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4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7817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3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rd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10" name="내용 개체 틀 2">
            <a:extLst>
              <a:ext uri="{FF2B5EF4-FFF2-40B4-BE49-F238E27FC236}">
                <a16:creationId xmlns:a16="http://schemas.microsoft.com/office/drawing/2014/main" id="{40BF0AF2-3654-46DA-81D4-FAE294FBBF27}"/>
              </a:ext>
            </a:extLst>
          </p:cNvPr>
          <p:cNvSpPr txBox="1">
            <a:spLocks/>
          </p:cNvSpPr>
          <p:nvPr/>
        </p:nvSpPr>
        <p:spPr>
          <a:xfrm>
            <a:off x="457200" y="1219200"/>
            <a:ext cx="8229600" cy="47053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130000"/>
              </a:lnSpc>
              <a:spcAft>
                <a:spcPts val="0"/>
              </a:spcAft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Wednesday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17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2888-21-0004-00-0001 Definitions, acronyms, and abbreviations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fontAlgn="auto">
              <a:lnSpc>
                <a:spcPct val="130000"/>
              </a:lnSpc>
              <a:spcAft>
                <a:spcPts val="0"/>
              </a:spcAft>
              <a:defRPr/>
            </a:pPr>
            <a:r>
              <a:rPr lang="en-US" altLang="ko-KR" sz="2100" dirty="0" smtClean="0">
                <a:latin typeface="Arial" panose="020B0604020202020204" pitchFamily="34" charset="0"/>
                <a:cs typeface="Arial" panose="020B0604020202020204" pitchFamily="34" charset="0"/>
              </a:rPr>
              <a:t>2888-21-0005-00-0001 </a:t>
            </a:r>
            <a:r>
              <a:rPr lang="en-US" altLang="ko-KR" sz="2100" dirty="0">
                <a:latin typeface="Arial" panose="020B0604020202020204" pitchFamily="34" charset="0"/>
                <a:cs typeface="Arial" panose="020B0604020202020204" pitchFamily="34" charset="0"/>
              </a:rPr>
              <a:t>Definitions for IEEE P2888.4</a:t>
            </a: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r>
              <a:rPr lang="en-US" altLang="ko-KR" dirty="0">
                <a:latin typeface="Arial" panose="020B0604020202020204" pitchFamily="34" charset="0"/>
                <a:cs typeface="Arial" panose="020B0604020202020204" pitchFamily="34" charset="0"/>
              </a:rPr>
              <a:t>Presented by </a:t>
            </a:r>
            <a:r>
              <a:rPr lang="en-GB" altLang="ko-KR" dirty="0" err="1">
                <a:latin typeface="Arial" panose="020B0604020202020204" pitchFamily="34" charset="0"/>
                <a:cs typeface="Arial" panose="020B0604020202020204" pitchFamily="34" charset="0"/>
              </a:rPr>
              <a:t>Jeonghwoan</a:t>
            </a:r>
            <a:r>
              <a:rPr lang="en-GB" altLang="ko-KR" dirty="0">
                <a:latin typeface="Arial" panose="020B0604020202020204" pitchFamily="34" charset="0"/>
                <a:cs typeface="Arial" panose="020B0604020202020204" pitchFamily="34" charset="0"/>
              </a:rPr>
              <a:t> Choi</a:t>
            </a:r>
            <a:endParaRPr lang="en-US" altLang="ko-K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17550" lvl="1" fontAlgn="auto">
              <a:lnSpc>
                <a:spcPct val="130000"/>
              </a:lnSpc>
              <a:spcAft>
                <a:spcPts val="0"/>
              </a:spcAft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14" name="바닥글 개체 틀 13">
            <a:extLst>
              <a:ext uri="{FF2B5EF4-FFF2-40B4-BE49-F238E27FC236}">
                <a16:creationId xmlns:a16="http://schemas.microsoft.com/office/drawing/2014/main" id="{8FAAB353-EE73-4037-8665-F6B2123B7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15" name="슬라이드 번호 개체 틀 14">
            <a:extLst>
              <a:ext uri="{FF2B5EF4-FFF2-40B4-BE49-F238E27FC236}">
                <a16:creationId xmlns:a16="http://schemas.microsoft.com/office/drawing/2014/main" id="{BC74A975-9AB9-4853-9FD2-221E01B08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5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9779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1">
            <a:extLst>
              <a:ext uri="{FF2B5EF4-FFF2-40B4-BE49-F238E27FC236}">
                <a16:creationId xmlns:a16="http://schemas.microsoft.com/office/drawing/2014/main" id="{6FF3A023-0609-413D-BFD9-B351B33AF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52401"/>
            <a:ext cx="8229600" cy="625474"/>
          </a:xfrm>
        </p:spPr>
        <p:txBody>
          <a:bodyPr>
            <a:normAutofit/>
          </a:bodyPr>
          <a:lstStyle/>
          <a:p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4</a:t>
            </a:r>
            <a:r>
              <a:rPr lang="en-US" altLang="ko-KR" sz="2800" b="1" baseline="30000" dirty="0" smtClean="0">
                <a:solidFill>
                  <a:srgbClr val="44546A"/>
                </a:solidFill>
                <a:latin typeface="+mj-ea"/>
              </a:rPr>
              <a:t>th</a:t>
            </a:r>
            <a:r>
              <a:rPr lang="en-US" altLang="ko-KR" sz="2800" b="1" dirty="0" smtClean="0">
                <a:solidFill>
                  <a:srgbClr val="44546A"/>
                </a:solidFill>
                <a:latin typeface="+mj-ea"/>
              </a:rPr>
              <a:t> </a:t>
            </a:r>
            <a:r>
              <a:rPr lang="en-US" altLang="ko-KR" sz="2800" b="1" dirty="0">
                <a:solidFill>
                  <a:srgbClr val="44546A"/>
                </a:solidFill>
                <a:latin typeface="+mj-ea"/>
              </a:rPr>
              <a:t>Day</a:t>
            </a:r>
            <a:endParaRPr lang="ko-KR" altLang="en-US" sz="2800" b="1" dirty="0">
              <a:solidFill>
                <a:srgbClr val="44546A"/>
              </a:solidFill>
              <a:latin typeface="+mj-ea"/>
            </a:endParaRP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625B1AC3-14A5-4184-8DBA-80623B184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267200"/>
          </a:xfrm>
        </p:spPr>
        <p:txBody>
          <a:bodyPr>
            <a:noAutofit/>
          </a:bodyPr>
          <a:lstStyle/>
          <a:p>
            <a:pPr>
              <a:lnSpc>
                <a:spcPct val="130000"/>
              </a:lnSpc>
              <a:buFont typeface="Wingdings" panose="05000000000000000000" pitchFamily="2" charset="2"/>
              <a:buChar char="v"/>
              <a:defRPr/>
            </a:pP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Thursday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February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18</a:t>
            </a:r>
            <a:r>
              <a:rPr lang="en-US" altLang="ko-KR" sz="2400" baseline="300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th</a:t>
            </a:r>
            <a:r>
              <a:rPr lang="en-US" altLang="ko-KR" sz="2400" dirty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, 2021 </a:t>
            </a:r>
            <a:r>
              <a:rPr lang="en-US" altLang="ko-KR" sz="2400" dirty="0" smtClean="0">
                <a:latin typeface="Arial" panose="020B0604020202020204" pitchFamily="34" charset="0"/>
                <a:ea typeface="ＭＳ Ｐゴシック" charset="-128"/>
                <a:cs typeface="Arial" panose="020B0604020202020204" pitchFamily="34" charset="0"/>
              </a:rPr>
              <a:t>11:00am~12:30pm</a:t>
            </a:r>
            <a:endParaRPr lang="en-US" altLang="ja-JP" sz="1200" dirty="0">
              <a:latin typeface="Arial" panose="020B0604020202020204" pitchFamily="34" charset="0"/>
              <a:ea typeface="ＭＳ Ｐゴシック" charset="-128"/>
              <a:cs typeface="Arial" panose="020B0604020202020204" pitchFamily="34" charset="0"/>
            </a:endParaRPr>
          </a:p>
          <a:p>
            <a:pPr lvl="1">
              <a:lnSpc>
                <a:spcPct val="130000"/>
              </a:lnSpc>
              <a:defRPr/>
            </a:pPr>
            <a:r>
              <a:rPr lang="en-US" altLang="ko-KR" sz="2100" dirty="0" smtClean="0">
                <a:latin typeface="Arial" charset="0"/>
              </a:rPr>
              <a:t>IEEESTD-2888.4_D0.1</a:t>
            </a:r>
            <a:endParaRPr lang="en-US" altLang="ko-KR" sz="2100" dirty="0">
              <a:latin typeface="Arial" charset="0"/>
            </a:endParaRP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r>
              <a:rPr lang="en-US" altLang="ko-KR" dirty="0"/>
              <a:t>Presented by </a:t>
            </a:r>
            <a:r>
              <a:rPr lang="en-US" altLang="ko-KR" dirty="0" err="1"/>
              <a:t>Jeong</a:t>
            </a:r>
            <a:r>
              <a:rPr lang="en-US" altLang="ko-KR" dirty="0"/>
              <a:t> , </a:t>
            </a:r>
            <a:r>
              <a:rPr lang="en-US" altLang="ko-KR" dirty="0" err="1"/>
              <a:t>Sangkwon</a:t>
            </a:r>
            <a:r>
              <a:rPr lang="en-US" altLang="ko-KR" dirty="0"/>
              <a:t> Peter</a:t>
            </a:r>
          </a:p>
          <a:p>
            <a:pPr marL="717550" lvl="1">
              <a:lnSpc>
                <a:spcPct val="130000"/>
              </a:lnSpc>
              <a:buFont typeface="HY견명조" panose="02030600000101010101" pitchFamily="18" charset="-127"/>
              <a:buChar char="-"/>
              <a:defRPr/>
            </a:pPr>
            <a:endParaRPr lang="en-US" altLang="ko-KR" dirty="0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46739604-FA83-41B7-AEBB-6CF426E1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14787830-BE12-4627-9F78-0DA0DC74A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6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27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2"/>
          <p:cNvSpPr>
            <a:spLocks noGrp="1"/>
          </p:cNvSpPr>
          <p:nvPr>
            <p:ph type="title"/>
          </p:nvPr>
        </p:nvSpPr>
        <p:spPr>
          <a:xfrm>
            <a:off x="431514" y="208535"/>
            <a:ext cx="8306657" cy="674592"/>
          </a:xfrm>
        </p:spPr>
        <p:txBody>
          <a:bodyPr>
            <a:noAutofit/>
          </a:bodyPr>
          <a:lstStyle/>
          <a:p>
            <a:pPr defTabSz="685800"/>
            <a:r>
              <a:rPr lang="en-US" altLang="ko-KR" sz="2800" b="1" dirty="0">
                <a:solidFill>
                  <a:schemeClr val="tx2"/>
                </a:solidFill>
                <a:latin typeface="+mj-ea"/>
                <a:cs typeface="ＭＳ Ｐゴシック" pitchFamily="-84" charset="-128"/>
              </a:rPr>
              <a:t>Next Agenda</a:t>
            </a:r>
            <a:endParaRPr lang="ko-KR" altLang="en-US" sz="2800" b="1" dirty="0">
              <a:solidFill>
                <a:schemeClr val="tx2"/>
              </a:solidFill>
              <a:latin typeface="+mj-ea"/>
              <a:cs typeface="ＭＳ Ｐゴシック" pitchFamily="-84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400050" y="1066800"/>
            <a:ext cx="8343900" cy="4495800"/>
          </a:xfrm>
          <a:prstGeom prst="rect">
            <a:avLst/>
          </a:prstGeom>
        </p:spPr>
        <p:txBody>
          <a:bodyPr vert="horz" wrap="square" lIns="91440" tIns="45720" rIns="91440" bIns="45720" rtlCol="0">
            <a:normAutofit/>
          </a:bodyPr>
          <a:lstStyle>
            <a:lvl1pPr marL="228600" indent="-228600" algn="l" defTabSz="914400" rtl="0" eaLnBrk="1" latinLnBrk="1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2pPr>
            <a:lvl3pPr marL="1143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3pPr>
            <a:lvl4pPr marL="1600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4pPr>
            <a:lvl5pPr marL="20574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ea"/>
                <a:ea typeface="+mn-ea"/>
                <a:cs typeface="Arial" panose="020B0604020202020204" pitchFamily="34" charset="0"/>
              </a:defRPr>
            </a:lvl5pPr>
            <a:lvl6pPr marL="25146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terms &amp; definitions of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</a:t>
            </a:r>
          </a:p>
          <a:p>
            <a:pPr algn="just"/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new use case for P2888.4 standard</a:t>
            </a:r>
            <a:endParaRPr lang="en-US" altLang="ko-KR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Discuss the table of content for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</a:t>
            </a:r>
          </a:p>
          <a:p>
            <a:pPr algn="just"/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Design the structure of </a:t>
            </a:r>
            <a:r>
              <a:rPr lang="en-US" altLang="ko-K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P2888.4 </a:t>
            </a:r>
            <a:r>
              <a:rPr lang="en-US" altLang="ko-K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standard document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바닥글 개체 틀 1">
            <a:extLst>
              <a:ext uri="{FF2B5EF4-FFF2-40B4-BE49-F238E27FC236}">
                <a16:creationId xmlns:a16="http://schemas.microsoft.com/office/drawing/2014/main" id="{57F7D9BB-5577-4C32-9FB0-BE1877266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2888-21-0019-00-0004-Session </a:t>
            </a:r>
            <a:r>
              <a:rPr lang="en-US" dirty="0"/>
              <a:t>#6 2888.4 TG Meeting Summary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F80D406-533E-4397-A889-575CEAAE2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BD8E8-FEBE-4B48-A872-D5E72F1EB77B}" type="slidenum">
              <a:rPr lang="en-US" smtClean="0"/>
              <a:pPr>
                <a:defRPr/>
              </a:pPr>
              <a:t>7</a:t>
            </a:fld>
            <a:endParaRPr lang="en-US">
              <a:latin typeface="Myriad Pro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7740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부제목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30258429"/>
      </p:ext>
    </p:extLst>
  </p:cSld>
  <p:clrMapOvr>
    <a:masterClrMapping/>
  </p:clrMapOvr>
</p:sld>
</file>

<file path=ppt/theme/theme1.xml><?xml version="1.0" encoding="utf-8"?>
<a:theme xmlns:a="http://schemas.openxmlformats.org/drawingml/2006/main" name="IEEE-SA Powerpoint Template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A6B4AC"/>
      </a:lt2>
      <a:accent1>
        <a:srgbClr val="0066A1"/>
      </a:accent1>
      <a:accent2>
        <a:srgbClr val="009FDA"/>
      </a:accent2>
      <a:accent3>
        <a:srgbClr val="FFFFFF"/>
      </a:accent3>
      <a:accent4>
        <a:srgbClr val="000000"/>
      </a:accent4>
      <a:accent5>
        <a:srgbClr val="AAB8CD"/>
      </a:accent5>
      <a:accent6>
        <a:srgbClr val="0090C5"/>
      </a:accent6>
      <a:hlink>
        <a:srgbClr val="CC1239"/>
      </a:hlink>
      <a:folHlink>
        <a:srgbClr val="FDC82F"/>
      </a:folHlink>
    </a:clrScheme>
    <a:fontScheme name="Blank Presentation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A6B4AC"/>
        </a:lt2>
        <a:accent1>
          <a:srgbClr val="0066A1"/>
        </a:accent1>
        <a:accent2>
          <a:srgbClr val="009FDA"/>
        </a:accent2>
        <a:accent3>
          <a:srgbClr val="FFFFFF"/>
        </a:accent3>
        <a:accent4>
          <a:srgbClr val="000000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A6B4AC"/>
        </a:dk1>
        <a:lt1>
          <a:srgbClr val="FFFFFF"/>
        </a:lt1>
        <a:dk2>
          <a:srgbClr val="000000"/>
        </a:dk2>
        <a:lt2>
          <a:srgbClr val="FFFFFF"/>
        </a:lt2>
        <a:accent1>
          <a:srgbClr val="0066A1"/>
        </a:accent1>
        <a:accent2>
          <a:srgbClr val="009FDA"/>
        </a:accent2>
        <a:accent3>
          <a:srgbClr val="AAAAAA"/>
        </a:accent3>
        <a:accent4>
          <a:srgbClr val="DADADA"/>
        </a:accent4>
        <a:accent5>
          <a:srgbClr val="AAB8CD"/>
        </a:accent5>
        <a:accent6>
          <a:srgbClr val="0090C5"/>
        </a:accent6>
        <a:hlink>
          <a:srgbClr val="CC1239"/>
        </a:hlink>
        <a:folHlink>
          <a:srgbClr val="FDC82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IEEE-SA Powerpoint Template</Template>
  <TotalTime>6310</TotalTime>
  <Words>589</Words>
  <Application>Microsoft Office PowerPoint</Application>
  <PresentationFormat>화면 슬라이드 쇼(4:3)</PresentationFormat>
  <Paragraphs>110</Paragraphs>
  <Slides>9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12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9</vt:i4>
      </vt:variant>
    </vt:vector>
  </HeadingPairs>
  <TitlesOfParts>
    <vt:vector size="24" baseType="lpstr">
      <vt:lpstr>Geneva</vt:lpstr>
      <vt:lpstr>HY견명조</vt:lpstr>
      <vt:lpstr>ＭＳ Ｐゴシック</vt:lpstr>
      <vt:lpstr>游ゴシック</vt:lpstr>
      <vt:lpstr>굴림</vt:lpstr>
      <vt:lpstr>맑은 고딕</vt:lpstr>
      <vt:lpstr>Arial</vt:lpstr>
      <vt:lpstr>Calibri</vt:lpstr>
      <vt:lpstr>Myriad Pro</vt:lpstr>
      <vt:lpstr>Times New Roman</vt:lpstr>
      <vt:lpstr>Verdana</vt:lpstr>
      <vt:lpstr>Wingdings</vt:lpstr>
      <vt:lpstr>IEEE-SA Powerpoint Template</vt:lpstr>
      <vt:lpstr>Office 테마</vt:lpstr>
      <vt:lpstr>1_Office 테마</vt:lpstr>
      <vt:lpstr>PowerPoint 프레젠테이션</vt:lpstr>
      <vt:lpstr>Compliance with  IEEE Standards Policies and Procedures</vt:lpstr>
      <vt:lpstr>IEEE 2888 Interfacing Cyber and Physical World Working Group Kyoungro Yoon, yoonk@konkuk.ac.kr</vt:lpstr>
      <vt:lpstr>Session Time and Location</vt:lpstr>
      <vt:lpstr>3rd Day</vt:lpstr>
      <vt:lpstr>3rd Day</vt:lpstr>
      <vt:lpstr>4th Day</vt:lpstr>
      <vt:lpstr>Next Agenda</vt:lpstr>
      <vt:lpstr>PowerPoint 프레젠테이션</vt:lpstr>
    </vt:vector>
  </TitlesOfParts>
  <Company>IEEE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Cover Page Using a Light Image</dc:title>
  <dc:creator>jkenny</dc:creator>
  <cp:lastModifiedBy>DongDuk</cp:lastModifiedBy>
  <cp:revision>293</cp:revision>
  <dcterms:created xsi:type="dcterms:W3CDTF">2014-10-13T13:02:20Z</dcterms:created>
  <dcterms:modified xsi:type="dcterms:W3CDTF">2021-02-18T01:14:46Z</dcterms:modified>
</cp:coreProperties>
</file>