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26" r:id="rId3"/>
    <p:sldMasterId id="2147483912" r:id="rId4"/>
  </p:sldMasterIdLst>
  <p:notesMasterIdLst>
    <p:notesMasterId r:id="rId40"/>
  </p:notesMasterIdLst>
  <p:handoutMasterIdLst>
    <p:handoutMasterId r:id="rId41"/>
  </p:handoutMasterIdLst>
  <p:sldIdLst>
    <p:sldId id="325" r:id="rId5"/>
    <p:sldId id="365" r:id="rId6"/>
    <p:sldId id="366" r:id="rId7"/>
    <p:sldId id="461" r:id="rId8"/>
    <p:sldId id="395" r:id="rId9"/>
    <p:sldId id="414" r:id="rId10"/>
    <p:sldId id="462" r:id="rId11"/>
    <p:sldId id="463" r:id="rId12"/>
    <p:sldId id="471" r:id="rId13"/>
    <p:sldId id="464" r:id="rId14"/>
    <p:sldId id="495" r:id="rId15"/>
    <p:sldId id="497" r:id="rId16"/>
    <p:sldId id="496" r:id="rId17"/>
    <p:sldId id="465" r:id="rId18"/>
    <p:sldId id="468" r:id="rId19"/>
    <p:sldId id="469" r:id="rId20"/>
    <p:sldId id="470" r:id="rId21"/>
    <p:sldId id="472" r:id="rId22"/>
    <p:sldId id="499" r:id="rId23"/>
    <p:sldId id="500" r:id="rId24"/>
    <p:sldId id="473" r:id="rId25"/>
    <p:sldId id="482" r:id="rId26"/>
    <p:sldId id="501" r:id="rId27"/>
    <p:sldId id="504" r:id="rId28"/>
    <p:sldId id="466" r:id="rId29"/>
    <p:sldId id="352" r:id="rId30"/>
    <p:sldId id="503" r:id="rId31"/>
    <p:sldId id="502" r:id="rId32"/>
    <p:sldId id="491" r:id="rId33"/>
    <p:sldId id="460" r:id="rId34"/>
    <p:sldId id="399" r:id="rId35"/>
    <p:sldId id="489" r:id="rId36"/>
    <p:sldId id="490" r:id="rId37"/>
    <p:sldId id="422" r:id="rId38"/>
    <p:sldId id="356" r:id="rId39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3333CC"/>
    <a:srgbClr val="FFFFFF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5" autoAdjust="0"/>
    <p:restoredTop sz="94660"/>
  </p:normalViewPr>
  <p:slideViewPr>
    <p:cSldViewPr>
      <p:cViewPr varScale="1">
        <p:scale>
          <a:sx n="121" d="100"/>
          <a:sy n="121" d="100"/>
        </p:scale>
        <p:origin x="4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1.pn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2888-21-0017-01-0000-Session-6-WG-Closing-Plenary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462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2888-21-0017-01-0000-Session-6-WG-Closing-Plenary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826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849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139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303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2888-21-0017-01-0000-Session-6-WG-Closing-Plenary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4905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2888-21-0017-01-0000-Session-6-WG-Closing-Plenary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7380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0475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7267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0884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6296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04195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2888-21-0017-01-0000-Session-6-WG-Closing-Plenary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2888-21-0017-01-0000-Session-6-WG-Closing-Plenary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2888-21-0017-01-0000-Session-6-WG-Closing-Plenary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2888-21-0017-01-0000-Session-6-WG-Closing-Plenary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2888-21-0017-01-0000-Session-6-WG-Closing-Plenary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2888-21-0017-01-0000-Session-6-WG-Closing-Plenary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2888-21-0017-01-0000-Session-6-WG-Closing-Plenary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2888-21-0017-01-0000-Session-6-WG-Closing-Plenary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BE3F38D-9AA0-42D1-A3DB-CC5CB0FF6AB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7581"/>
            <a:ext cx="573881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96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2888-21-0017-01-0000-Session-6-WG-Closing-Plenary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-sa.imeetcentral.com/2888-wg/" TargetMode="External"/><Relationship Id="rId2" Type="http://schemas.openxmlformats.org/officeDocument/2006/relationships/hyperlink" Target="https://mentor.ieee.org/2888/documents" TargetMode="External"/><Relationship Id="rId1" Type="http://schemas.openxmlformats.org/officeDocument/2006/relationships/slideLayout" Target="../slideLayouts/slideLayout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2888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#6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</a:t>
            </a:r>
            <a:r>
              <a:rPr lang="en-US" altLang="ko-KR" dirty="0"/>
              <a:t>Sangkwon</a:t>
            </a:r>
            <a:r>
              <a:rPr lang="ko-KR" altLang="en-US" dirty="0"/>
              <a:t> </a:t>
            </a:r>
            <a:r>
              <a:rPr lang="en-US" altLang="ko-KR" dirty="0"/>
              <a:t>Peter Jeong</a:t>
            </a:r>
            <a:r>
              <a:rPr lang="en-US" dirty="0"/>
              <a:t>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CB7EB9F-DB64-46DA-B2FD-4BE588170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‘2888-21-0004-00-0001-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Syntax and Semantics of Sensor Capability Base Type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Tae-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175677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E36E115-681D-4C1E-8D1C-CF9E6160F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 to approve the ‘2888-21-0005-00-0001-Syntax and Semantics of Location Related Sensor Capabilities’</a:t>
            </a: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Tae-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599866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E36E115-681D-4C1E-8D1C-CF9E6160F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 to approve the ‘2888-21-0006-00-0001-Syntax and Semantics of Audio Video Sensor Capabilities’</a:t>
            </a: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Tae-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3880451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E36E115-681D-4C1E-8D1C-CF9E6160F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 to approve the ‘2888-21-0007-00-0001-Syntax and Semantics of Environmental Sensor Capabilities’</a:t>
            </a: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Tae-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529162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9D905E1-EA5A-4FAC-BA2D-520CF332A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‘2888-21-0011-00-0001-Standardization Action Plan for IEEE P2888.4’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Tae-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807796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C87EFB0-15E2-4BF4-B896-A2BE0FA3A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‘2888-21-0008-00-0004-Large space VR disaster response training system architecture’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2365902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781F8FE-B27B-4BAC-A218-BA617DBA6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‘2888-21-0013-02-0004-Large Space VR Disaster Response Training System Framework’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148031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1FEEA4E-B906-4A50-A274-A29C0E804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‘2888-21-0003-00-0004-Definitions, acronyms, and abbreviations’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706124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56DBE88-D0EB-4CA1-B990-7D689B3DE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‘2888-21-0010-01-0004-Definitions for IEEE 2888.4’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2266869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56DBE88-D0EB-4CA1-B990-7D689B3DE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‘IEEESTD-2888.1_D0.3’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Tae-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744213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1430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56DBE88-D0EB-4CA1-B990-7D689B3DE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23229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‘IEEESTD-2888.4_D0.2’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115665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33F7476-0A8D-450F-B284-6F6976638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‘2888-21-0015-01-0001-2888-1-TG-Meeting-Summary’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Tae-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Sangkwon Peter Jeong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4211352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DFECC52-3F65-4743-AB03-6A4C4C40A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25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‘2888-21-0016-01-0003-Session #6 2888.3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Tae-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6611088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DFECC52-3F65-4743-AB03-6A4C4C40A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25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‘2888-21-0019-01-0004-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Session #6 2888.4 TG Meeting Summary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Tae-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5010600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DFECC52-3F65-4743-AB03-6A4C4C40A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325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‘2888-21-0017-01-0000-Session-6-WG-Closing-Plenary’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Tae-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34559345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609599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Others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82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1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and define introduction, scopes, and the terms &amp; definitions of P2888.1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Draft of 2888.1 will be made for including specification of followings;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sensor data descriptions,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sensor capability descriptions,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APIs to exchange specified data between physical and cyber worlds. </a:t>
            </a:r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slots will be need for the next meeting.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3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Input Contributions regarding Models for Digital object creation and </a:t>
            </a:r>
            <a:r>
              <a:rPr lang="en-US" altLang="ko-K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Usecases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Orchestration of digital objects in digital twin environments.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Draft of 2888.3 will be made for PAR 2888.3 including specification of followings;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cases that can be supported by P2888.3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Terms and Abbreviations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Models for Digital Objects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 Object manipulation and orchestration scheme</a:t>
            </a:r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algn="just">
              <a:spcBef>
                <a:spcPts val="1000"/>
              </a:spcBef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slots shall be allocated for the 2888.3 TG</a:t>
            </a:r>
          </a:p>
          <a:p>
            <a:pPr algn="just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1953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4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terms &amp; definitions of P2888.4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new use case for P2888.4 standard</a:t>
            </a:r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table of content for P2888.4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the structure of P2888.4 standard document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3 meeting slots to keep the next meeting running smoothly.</a:t>
            </a: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27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0453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 Session Time and Location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28</a:t>
            </a:fld>
            <a:endParaRPr lang="en-US">
              <a:latin typeface="Myriad Pro" charset="0"/>
            </a:endParaRPr>
          </a:p>
        </p:txBody>
      </p:sp>
      <p:sp>
        <p:nvSpPr>
          <p:cNvPr id="3" name="Text Box 47">
            <a:extLst>
              <a:ext uri="{FF2B5EF4-FFF2-40B4-BE49-F238E27FC236}">
                <a16:creationId xmlns:a16="http://schemas.microsoft.com/office/drawing/2014/main" id="{FA2B91E1-B63D-4A78-9051-B544F4975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334000"/>
            <a:ext cx="87534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Venue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Default: </a:t>
            </a:r>
            <a:r>
              <a:rPr lang="es-ES" altLang="ko-KR" sz="1400" b="1" kern="0" dirty="0">
                <a:latin typeface="Times New Roman"/>
              </a:rPr>
              <a:t>June 28 - July 1, Cheju Halla Univ. in Jeju Island, KR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s-ES" sz="1400" b="1" kern="0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>Registration fee: USD 500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31DD82D8-9B65-4937-B793-647732C18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13506"/>
              </p:ext>
            </p:extLst>
          </p:nvPr>
        </p:nvGraphicFramePr>
        <p:xfrm>
          <a:off x="345281" y="942892"/>
          <a:ext cx="8382000" cy="4387922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June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28, 2021)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June 29,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June 30,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July. 01,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 02,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Output Editing and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Output Editing and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minutes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Output Editing and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2888 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2888 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Joint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(2888.1 &amp; 2888.2)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Output Editing and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444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909770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2888 Session #6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2021-02-18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Yoon,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+82 10 5177 3768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" name="제목 6">
            <a:extLst>
              <a:ext uri="{FF2B5EF4-FFF2-40B4-BE49-F238E27FC236}">
                <a16:creationId xmlns:a16="http://schemas.microsoft.com/office/drawing/2014/main" id="{B78B3431-B702-46A8-A7BB-7AEBF6FFA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sz="1800" dirty="0">
                <a:solidFill>
                  <a:srgbClr val="44546A"/>
                </a:solidFill>
              </a:rPr>
              <a:t>IEEE 2888</a:t>
            </a:r>
            <a:br>
              <a:rPr lang="en-GB" altLang="ko-KR" sz="1800" dirty="0">
                <a:solidFill>
                  <a:srgbClr val="44546A"/>
                </a:solidFill>
              </a:rPr>
            </a:br>
            <a:r>
              <a:rPr lang="en-US" altLang="ko-KR" sz="1800" dirty="0">
                <a:solidFill>
                  <a:srgbClr val="44546A"/>
                </a:solidFill>
              </a:rPr>
              <a:t>Interfacing Cyber and Physical World Working Group</a:t>
            </a:r>
            <a:br>
              <a:rPr lang="en-US" altLang="ko-KR" sz="1800" dirty="0">
                <a:solidFill>
                  <a:srgbClr val="44546A"/>
                </a:solidFill>
              </a:rPr>
            </a:br>
            <a:r>
              <a:rPr lang="en-US" altLang="ko-KR" sz="1800" dirty="0" err="1">
                <a:solidFill>
                  <a:srgbClr val="44546A"/>
                </a:solidFill>
              </a:rPr>
              <a:t>Kyoungro</a:t>
            </a:r>
            <a:r>
              <a:rPr lang="en-US" altLang="ko-KR" sz="1800" dirty="0">
                <a:solidFill>
                  <a:srgbClr val="44546A"/>
                </a:solidFill>
              </a:rPr>
              <a:t> Yoon, yoonk@konkuk.ac.kr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681EAB-DE01-45C6-A559-24CDBFA6D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 Plenary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6346133-7A6A-43D2-9040-78DA1411B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98922DB-9203-4CB4-8D15-C3AE31085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29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29EB9D6-088E-4780-866B-16DA25C0C841}"/>
              </a:ext>
            </a:extLst>
          </p:cNvPr>
          <p:cNvSpPr/>
          <p:nvPr/>
        </p:nvSpPr>
        <p:spPr>
          <a:xfrm>
            <a:off x="685800" y="1219200"/>
            <a:ext cx="7543800" cy="3268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b="1" kern="0" dirty="0">
                <a:latin typeface="Times New Roman"/>
              </a:rPr>
              <a:t>When: June 28- July 01, 2021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b="1" kern="0" dirty="0">
                <a:latin typeface="Times New Roman"/>
              </a:rPr>
              <a:t>Issues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Review and improvement of IEEE 2888.1 Draft0.4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Development of IEEE 2888.2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Development of IEEE 2888.3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Development of IEEE 2888.4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Review input contributions</a:t>
            </a:r>
          </a:p>
        </p:txBody>
      </p:sp>
    </p:spTree>
    <p:extLst>
      <p:ext uri="{BB962C8B-B14F-4D97-AF65-F5344CB8AC3E}">
        <p14:creationId xmlns:p14="http://schemas.microsoft.com/office/powerpoint/2010/main" val="5422088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D95C54-EE0A-4E97-AC4C-188F62EC0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Meeting</a:t>
            </a:r>
            <a:r>
              <a:rPr lang="ko-KR" altLang="en-US" dirty="0"/>
              <a:t> </a:t>
            </a:r>
            <a:r>
              <a:rPr lang="en-US" altLang="ko-KR" dirty="0"/>
              <a:t>Location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22F2CFB-E67C-463E-B380-3F8C0C7C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3B87D1E-906D-4D17-BDD2-D28019A84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30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3D4F2C6-E9C2-45BF-9B8A-1D59BA636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19200"/>
            <a:ext cx="7924800" cy="30433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 b="1" kern="0">
                <a:latin typeface="Times New Roman"/>
              </a:defRPr>
            </a:lvl1pPr>
            <a:lvl2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 b="1" kern="0">
                <a:latin typeface="Times New Roman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Location: </a:t>
            </a:r>
            <a:r>
              <a:rPr lang="es-ES" altLang="ko-KR" sz="1800" b="1" kern="0" dirty="0">
                <a:latin typeface="Times New Roman"/>
              </a:rPr>
              <a:t>Cheju Halla Univ. in Jeju Island, KR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/>
              <a:t>WG Documents: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https://mentor.ieee.org/2888/documents</a:t>
            </a:r>
            <a:endParaRPr lang="en-US" altLang="ko-KR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dirty="0"/>
              <a:t>WG Voting Member only: 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https://ieee-sa.imeetcentral.com/2888-wg/</a:t>
            </a:r>
            <a:endParaRPr lang="en-US" altLang="ko-KR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dirty="0"/>
              <a:t>Food and Beverages: (Face-to-Face only)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Morning break: 10:30am – 11:00am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Lunch Time: 12:30pm – 1:30pm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Afternoon break: 3:00pm – 3:30pm</a:t>
            </a:r>
          </a:p>
        </p:txBody>
      </p:sp>
    </p:spTree>
    <p:extLst>
      <p:ext uri="{BB962C8B-B14F-4D97-AF65-F5344CB8AC3E}">
        <p14:creationId xmlns:p14="http://schemas.microsoft.com/office/powerpoint/2010/main" val="7598109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5C87B-0313-4D04-AA96-D1B43396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E67014-8825-4332-89F2-7EE82C63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31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4B98CC8-A054-4831-819F-BCAEE5D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  <a:endParaRPr 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D5F1D53E-ADB0-4C91-964C-295C9B17BC16}"/>
              </a:ext>
            </a:extLst>
          </p:cNvPr>
          <p:cNvSpPr/>
          <p:nvPr/>
        </p:nvSpPr>
        <p:spPr>
          <a:xfrm>
            <a:off x="304800" y="2779467"/>
            <a:ext cx="8458200" cy="168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June 28 - July 1, </a:t>
            </a:r>
            <a:r>
              <a:rPr lang="es-ES" altLang="ko-KR" sz="2400" b="1" kern="0" dirty="0">
                <a:latin typeface="Times New Roman"/>
              </a:rPr>
              <a:t>Cheju Halla Univ. in Jeju Island, KR</a:t>
            </a:r>
            <a:endParaRPr lang="en-US" altLang="ko-KR" sz="2400" b="1" kern="0" dirty="0">
              <a:solidFill>
                <a:srgbClr val="FF0000"/>
              </a:solidFill>
              <a:latin typeface="Times New Roman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October 18-22, Gangnam 2nd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ToZ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meeting room,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Baekam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Bldg. 459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Gangnamdaero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Seocho-gu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, Seoul, Korea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4DD776EF-C3D5-46CD-B2BA-1987BD05BB9A}"/>
              </a:ext>
            </a:extLst>
          </p:cNvPr>
          <p:cNvSpPr/>
          <p:nvPr/>
        </p:nvSpPr>
        <p:spPr>
          <a:xfrm>
            <a:off x="457200" y="840475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If the COVID-19 situation does not get better and the travel restrictions are lifted, the following meetings will be changed to on-line meeting only.</a:t>
            </a:r>
          </a:p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For those who have difficulties in traveling due to various reasons, on-line meeting support will be always provided.</a:t>
            </a:r>
          </a:p>
        </p:txBody>
      </p:sp>
    </p:spTree>
    <p:extLst>
      <p:ext uri="{BB962C8B-B14F-4D97-AF65-F5344CB8AC3E}">
        <p14:creationId xmlns:p14="http://schemas.microsoft.com/office/powerpoint/2010/main" val="41755813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5C87B-0313-4D04-AA96-D1B43396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E67014-8825-4332-89F2-7EE82C63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4B98CC8-A054-4831-819F-BCAEE5D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  <a:endParaRPr 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A1B2D7F-FB49-41D8-AC9F-E3BE32E02304}"/>
              </a:ext>
            </a:extLst>
          </p:cNvPr>
          <p:cNvSpPr/>
          <p:nvPr/>
        </p:nvSpPr>
        <p:spPr>
          <a:xfrm>
            <a:off x="457200" y="838200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If the COVID-19 situation does not get better and the travel restrictions are lifted, the following meetings will be changed to on-line meeting only. </a:t>
            </a:r>
          </a:p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For those who have difficulties in traveling due to various reasons, on-line meeting support will be always provided.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123F86D-E576-4EA3-A7D7-4448610F658F}"/>
              </a:ext>
            </a:extLst>
          </p:cNvPr>
          <p:cNvSpPr/>
          <p:nvPr/>
        </p:nvSpPr>
        <p:spPr>
          <a:xfrm>
            <a:off x="304800" y="2772643"/>
            <a:ext cx="8458200" cy="3349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14 - 18, 1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Fusionopolis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Walk #04-07 South Tower, Solaris, (IEEE-SA Office), Singapore, Singapore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June 27 - July 1, IEEE-SA Office, 17th Floor, 3rd Park Ave. New York City, New York 10016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October 17-21, Gangnam 2nd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ToZ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meeting room,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Baekam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Bldg. 459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Gangnamdaero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Seocho-gu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, Seoul, Korea</a:t>
            </a:r>
          </a:p>
        </p:txBody>
      </p:sp>
    </p:spTree>
    <p:extLst>
      <p:ext uri="{BB962C8B-B14F-4D97-AF65-F5344CB8AC3E}">
        <p14:creationId xmlns:p14="http://schemas.microsoft.com/office/powerpoint/2010/main" val="30038143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33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09768"/>
              </p:ext>
            </p:extLst>
          </p:nvPr>
        </p:nvGraphicFramePr>
        <p:xfrm>
          <a:off x="952500" y="1219200"/>
          <a:ext cx="7239000" cy="4442460"/>
        </p:xfrm>
        <a:graphic>
          <a:graphicData uri="http://schemas.openxmlformats.org/drawingml/2006/table">
            <a:tbl>
              <a:tblPr firstRow="1" firstCol="1" bandRow="1"/>
              <a:tblGrid>
                <a:gridCol w="27051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45339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4038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98485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Kyoungro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Yoon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675723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Sang-</a:t>
                      </a: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Kyun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Kim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Myongji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071287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Tae-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Beom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Lim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509081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Jeonghwoan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Choi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SKONEC ENTERTAINMENT Co., Ltd.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6582998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Sangkwon Peter Jeong</a:t>
                      </a:r>
                      <a:endParaRPr lang="ko-KR" altLang="ko-KR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altLang="ko-KR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700727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Nam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3827786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Changseok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Yoon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977602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Shin Kim</a:t>
                      </a:r>
                      <a:endParaRPr lang="ko-KR" altLang="ko-KR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585476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403860"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1" hangingPunct="1">
                        <a:spcAft>
                          <a:spcPts val="0"/>
                        </a:spcAft>
                      </a:pPr>
                      <a:endParaRPr lang="ko-KR" alt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B580BB00-742C-4D6C-9822-939EE9836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334000"/>
            <a:ext cx="87534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Virtual Conference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3E20A8FA-93FC-4692-8911-DB45AE9D5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71958"/>
              </p:ext>
            </p:extLst>
          </p:nvPr>
        </p:nvGraphicFramePr>
        <p:xfrm>
          <a:off x="345281" y="942892"/>
          <a:ext cx="8382000" cy="429535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(Feb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15, 2021)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16,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17,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18,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19,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Writing the Draft document)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978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Writing the Draft document)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minutes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(Introducing participants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TGs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Future Schedule)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887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609599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4516430-F4FE-42F6-BA83-40ABE570B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-00-0000-Session-5- WG Meeting 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EEA48EE7-8FBE-4344-A481-25E0D459A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09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-00-0000-Session-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6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-WG-Agenda’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622771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‘2888-20-00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01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-Session-6-WG-Opening-Plenary’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046271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2888-21-0017-01-0000-Session-6-WG-Closing-Plenary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ACEF5F3-AFF8-4091-8AA9-4F366AA83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‘2888-21-0012-01-0001-Web site modifying of the IEEE 2888 WG’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7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203963612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6191</TotalTime>
  <Words>1974</Words>
  <Application>Microsoft Office PowerPoint</Application>
  <PresentationFormat>화면 슬라이드 쇼(4:3)</PresentationFormat>
  <Paragraphs>468</Paragraphs>
  <Slides>35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35</vt:i4>
      </vt:variant>
    </vt:vector>
  </HeadingPairs>
  <TitlesOfParts>
    <vt:vector size="46" baseType="lpstr"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2_Office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WG Motion #18</vt:lpstr>
      <vt:lpstr>WG Motion #19</vt:lpstr>
      <vt:lpstr>Others</vt:lpstr>
      <vt:lpstr>TG 1 Next Agenda</vt:lpstr>
      <vt:lpstr>TG 3 Next Agenda</vt:lpstr>
      <vt:lpstr>TG 4 Next Agenda</vt:lpstr>
      <vt:lpstr>Next Session Time and Location</vt:lpstr>
      <vt:lpstr>Next Plenary Meeting</vt:lpstr>
      <vt:lpstr>Meeting Location</vt:lpstr>
      <vt:lpstr>Future Sessions – 2021</vt:lpstr>
      <vt:lpstr>Future Sessions – 2022</vt:lpstr>
      <vt:lpstr>Attendees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325</cp:revision>
  <cp:lastPrinted>2018-02-28T09:01:45Z</cp:lastPrinted>
  <dcterms:created xsi:type="dcterms:W3CDTF">2014-10-13T13:02:20Z</dcterms:created>
  <dcterms:modified xsi:type="dcterms:W3CDTF">2021-02-18T09:51:10Z</dcterms:modified>
</cp:coreProperties>
</file>