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26" r:id="rId3"/>
    <p:sldMasterId id="2147483912" r:id="rId4"/>
  </p:sldMasterIdLst>
  <p:notesMasterIdLst>
    <p:notesMasterId r:id="rId40"/>
  </p:notesMasterIdLst>
  <p:handoutMasterIdLst>
    <p:handoutMasterId r:id="rId41"/>
  </p:handoutMasterIdLst>
  <p:sldIdLst>
    <p:sldId id="325" r:id="rId5"/>
    <p:sldId id="365" r:id="rId6"/>
    <p:sldId id="366" r:id="rId7"/>
    <p:sldId id="461" r:id="rId8"/>
    <p:sldId id="395" r:id="rId9"/>
    <p:sldId id="414" r:id="rId10"/>
    <p:sldId id="462" r:id="rId11"/>
    <p:sldId id="463" r:id="rId12"/>
    <p:sldId id="471" r:id="rId13"/>
    <p:sldId id="464" r:id="rId14"/>
    <p:sldId id="495" r:id="rId15"/>
    <p:sldId id="497" r:id="rId16"/>
    <p:sldId id="496" r:id="rId17"/>
    <p:sldId id="465" r:id="rId18"/>
    <p:sldId id="468" r:id="rId19"/>
    <p:sldId id="469" r:id="rId20"/>
    <p:sldId id="470" r:id="rId21"/>
    <p:sldId id="472" r:id="rId22"/>
    <p:sldId id="499" r:id="rId23"/>
    <p:sldId id="500" r:id="rId24"/>
    <p:sldId id="473" r:id="rId25"/>
    <p:sldId id="482" r:id="rId26"/>
    <p:sldId id="501" r:id="rId27"/>
    <p:sldId id="466" r:id="rId28"/>
    <p:sldId id="498" r:id="rId29"/>
    <p:sldId id="352" r:id="rId30"/>
    <p:sldId id="503" r:id="rId31"/>
    <p:sldId id="502" r:id="rId32"/>
    <p:sldId id="491" r:id="rId33"/>
    <p:sldId id="460" r:id="rId34"/>
    <p:sldId id="399" r:id="rId35"/>
    <p:sldId id="489" r:id="rId36"/>
    <p:sldId id="490" r:id="rId37"/>
    <p:sldId id="422" r:id="rId38"/>
    <p:sldId id="356" r:id="rId39"/>
  </p:sldIdLst>
  <p:sldSz cx="9144000" cy="6858000" type="screen4x3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A1"/>
    <a:srgbClr val="3333CC"/>
    <a:srgbClr val="FFFFFF"/>
    <a:srgbClr val="E8E8E8"/>
    <a:srgbClr val="FDC82F"/>
    <a:srgbClr val="009FDA"/>
    <a:srgbClr val="001F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5" autoAdjust="0"/>
    <p:restoredTop sz="94660"/>
  </p:normalViewPr>
  <p:slideViewPr>
    <p:cSldViewPr>
      <p:cViewPr varScale="1">
        <p:scale>
          <a:sx n="121" d="100"/>
          <a:sy n="121" d="100"/>
        </p:scale>
        <p:origin x="41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5838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646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838" y="9440646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413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570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627" y="4721186"/>
            <a:ext cx="4991947" cy="4472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371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413" y="9442371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5700" cy="3725863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1.png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2.png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2.png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2.png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2888-21-0017-00-0000-Session-6-WG-Closing-Plenary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2888-21-0017-00-0000-Session-6-WG-Closing-Plenary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2888-21-0017-00-0000-Session-6-WG-Closing-Plenary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2888-21-0017-00-0000-Session-6-WG-Closing-Plenary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pic>
        <p:nvPicPr>
          <p:cNvPr id="7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4" descr="IEEE_white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2888-21-0017-00-0000-Session-6-WG-Closing-Plenary</a:t>
            </a:r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2888-21-0017-00-0000-Session-6-WG-Closing-Plenary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2888-21-0017-00-0000-Session-6-WG-Closing-Plenary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2888-21-0017-00-0000-Session-6-WG-Closing-Plenary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2888-21-0017-00-0000-Session-6-WG-Closing-Plenary</a:t>
            </a:r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2888-21-0017-00-0000-Session-6-WG-Closing-Plenary</a:t>
            </a:r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2888-21-0017-00-0000-Session-6-WG-Closing-Plenary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2888-21-0017-00-0000-Session-6-WG-Closing-Plenary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2888-21-0017-00-0000-Session-6-WG-Closing-Plenary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2888-21-0017-00-0000-Session-6-WG-Closing-Plenary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2888-21-0017-00-0000-Session-6-WG-Closing-Plenary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2888-21-0017-00-0000-Session-6-WG-Closing-Plenary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5462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pic>
        <p:nvPicPr>
          <p:cNvPr id="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2888-21-0017-00-0000-Session-6-WG-Closing-Plenary</a:t>
            </a:r>
            <a:endParaRPr lang="en-US" dirty="0"/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8269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2888-21-0017-00-0000-Session-6-WG-Closing-Plenary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849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2888-21-0017-00-0000-Session-6-WG-Closing-Plenary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13986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2888-21-0017-00-0000-Session-6-WG-Closing-Plenary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303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2888-21-0017-00-0000-Session-6-WG-Closing-Plenary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2888-21-0017-00-0000-Session-6-WG-Closing-Plenary</a:t>
            </a:r>
            <a:endParaRPr lang="en-US" dirty="0"/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49053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2888-21-0017-00-0000-Session-6-WG-Closing-Plenary</a:t>
            </a:r>
            <a:endParaRPr lang="en-US" dirty="0"/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73807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2888-21-0017-00-0000-Session-6-WG-Closing-Plenary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0475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2888-21-0017-00-0000-Session-6-WG-Closing-Plenary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72673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2888-21-0017-00-0000-Session-6-WG-Closing-Plenary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0884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2888-21-0017-00-0000-Session-6-WG-Closing-Plenary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62965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4041959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2888-21-0017-00-0000-Session-6-WG-Closing-Plenary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2888-21-0017-00-0000-Session-6-WG-Closing-Plenary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2888-21-0017-00-0000-Session-6-WG-Closing-Plenary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2888-21-0017-00-0000-Session-6-WG-Closing-Plenary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2888-21-0017-00-0000-Session-6-WG-Closing-Plenary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2888-21-0017-00-0000-Session-6-WG-Closing-Plenary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2888-21-0017-00-0000-Session-6-WG-Closing-Plenary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2888-21-0017-00-0000-Session-6-WG-Closing-Plenary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2888-21-0017-00-0000-Session-6-WG-Closing-Plenary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2888-21-0017-00-0000-Session-6-WG-Closing-Plenary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2888-21-0017-00-0000-Session-6-WG-Closing-Plenary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2888-21-0017-00-0000-Session-6-WG-Closing-Plenary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2888-21-0017-00-0000-Session-6-WG-Closing-Plenary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2888-21-0017-00-0000-Session-6-WG-Closing-Plenary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2888-21-0017-00-0000-Session-6-WG-Closing-Plenary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2888-21-0017-00-0000-Session-6-WG-Closing-Plenary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2888-21-0017-00-0000-Session-6-WG-Closing-Plenary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2888-21-0017-00-0000-Session-6-WG-Closing-Plenary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6" Type="http://schemas.openxmlformats.org/officeDocument/2006/relationships/image" Target="../media/image7.png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9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2888-21-0017-00-0000-Session-6-WG-Closing-Plenary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2888-21-0017-00-0000-Session-6-WG-Closing-Plenary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0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CE061156-9F7C-44A3-8C58-D8DF487B97C1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8911" y="138954"/>
            <a:ext cx="833789" cy="680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2888-21-0017-00-0000-Session-6-WG-Closing-Plenary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3" descr="IEEE_SA_Bar_Graphic_long_rgb">
            <a:extLst>
              <a:ext uri="{FF2B5EF4-FFF2-40B4-BE49-F238E27FC236}">
                <a16:creationId xmlns:a16="http://schemas.microsoft.com/office/drawing/2014/main" id="{75C9D90F-5989-45BC-97CE-2CCBD1CED4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-23019" y="6154783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4" descr="IEEE_white">
            <a:extLst>
              <a:ext uri="{FF2B5EF4-FFF2-40B4-BE49-F238E27FC236}">
                <a16:creationId xmlns:a16="http://schemas.microsoft.com/office/drawing/2014/main" id="{D017F24A-097C-497D-B202-3F04A05189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977981" y="6230983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7BE3F38D-9AA0-42D1-A3DB-CC5CB0FF6ABC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040" y="157581"/>
            <a:ext cx="573881" cy="572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962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  <p:sldLayoutId id="2147483937" r:id="rId11"/>
    <p:sldLayoutId id="2147483938" r:id="rId12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2888-21-0017-00-0000-Session-6-WG-Closing-Plenary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3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3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ieee-sa.imeetcentral.com/2888-wg/" TargetMode="External"/><Relationship Id="rId2" Type="http://schemas.openxmlformats.org/officeDocument/2006/relationships/hyperlink" Target="https://mentor.ieee.org/2888/documents" TargetMode="External"/><Relationship Id="rId1" Type="http://schemas.openxmlformats.org/officeDocument/2006/relationships/slideLayout" Target="../slideLayouts/slideLayout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[IEEE</a:t>
            </a:r>
            <a:r>
              <a:rPr lang="ko-KR" altLang="en-US" dirty="0"/>
              <a:t> </a:t>
            </a:r>
            <a:r>
              <a:rPr lang="en-US" altLang="ko-KR" dirty="0"/>
              <a:t>2888</a:t>
            </a:r>
            <a:r>
              <a:rPr lang="ko-KR" altLang="en-US" dirty="0"/>
              <a:t> </a:t>
            </a:r>
            <a:r>
              <a:rPr lang="en-US" altLang="ko-KR" dirty="0"/>
              <a:t>Session</a:t>
            </a:r>
            <a:r>
              <a:rPr lang="ko-KR" altLang="en-US" dirty="0"/>
              <a:t> </a:t>
            </a:r>
            <a:r>
              <a:rPr lang="en-US" altLang="ko-KR" dirty="0"/>
              <a:t>#6</a:t>
            </a:r>
            <a:r>
              <a:rPr lang="ko-KR" altLang="en-US" dirty="0"/>
              <a:t> </a:t>
            </a:r>
            <a:r>
              <a:rPr lang="en-US" altLang="ko-KR" dirty="0"/>
              <a:t>WG</a:t>
            </a:r>
            <a:r>
              <a:rPr lang="ko-KR" altLang="en-US" dirty="0"/>
              <a:t> </a:t>
            </a:r>
            <a:r>
              <a:rPr lang="en-US" altLang="ko-KR" dirty="0"/>
              <a:t>Closing</a:t>
            </a:r>
            <a:r>
              <a:rPr lang="ko-KR" altLang="en-US" dirty="0"/>
              <a:t> </a:t>
            </a:r>
            <a:r>
              <a:rPr lang="en-US" altLang="ko-KR" dirty="0"/>
              <a:t>Plenary</a:t>
            </a:r>
            <a:r>
              <a:rPr lang="en-US" dirty="0"/>
              <a:t>]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4343400" cy="828675"/>
          </a:xfrm>
        </p:spPr>
        <p:txBody>
          <a:bodyPr/>
          <a:lstStyle/>
          <a:p>
            <a:r>
              <a:rPr lang="en-US" dirty="0"/>
              <a:t>[</a:t>
            </a:r>
            <a:r>
              <a:rPr lang="en-US" altLang="ko-KR" dirty="0"/>
              <a:t>Sangkwon</a:t>
            </a:r>
            <a:r>
              <a:rPr lang="ko-KR" altLang="en-US" dirty="0"/>
              <a:t> </a:t>
            </a:r>
            <a:r>
              <a:rPr lang="en-US" altLang="ko-KR" dirty="0"/>
              <a:t>Peter Jeong</a:t>
            </a:r>
            <a:r>
              <a:rPr lang="en-US" dirty="0"/>
              <a:t> / JoyFun]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#5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2888-21-0017-00-0000-Session-6-WG-Closing-Plenary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9</a:t>
            </a:fld>
            <a:endParaRPr lang="en-US">
              <a:latin typeface="Myriad Pro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7CB7EB9F-DB64-46DA-B2FD-4BE5881700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‘2888-21-0004-00-0001-</a:t>
            </a:r>
            <a:r>
              <a:rPr lang="fr-F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Syntax and Semantics of Sensor Capability Base Type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Tae-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Beom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Lim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Sangkwon Peter Jeong</a:t>
            </a: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56770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#6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2888-21-0017-00-0000-Session-6-WG-Closing-Plenary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10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7E36E115-681D-4C1E-8D1C-CF9E6160F0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 to approve the ‘2888-21-0005-00-0001-Syntax and Semantics of Location Related Sensor Capabilities’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altLang="ko-KR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Tae-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Beom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Lim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Sangkwon Peter Jeong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altLang="ko-KR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07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altLang="ko-KR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</a:p>
        </p:txBody>
      </p:sp>
    </p:spTree>
    <p:extLst>
      <p:ext uri="{BB962C8B-B14F-4D97-AF65-F5344CB8AC3E}">
        <p14:creationId xmlns:p14="http://schemas.microsoft.com/office/powerpoint/2010/main" val="5998662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#7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2888-21-0017-00-0000-Session-6-WG-Closing-Plenary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11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7E36E115-681D-4C1E-8D1C-CF9E6160F0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 to approve the ‘2888-21-0006-00-0001-Syntax and Semantics of Audio Video Sensor Capabilities’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altLang="ko-KR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Tae-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Beom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Lim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Sangkwon Peter Jeong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altLang="ko-KR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07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altLang="ko-KR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</a:p>
        </p:txBody>
      </p:sp>
    </p:spTree>
    <p:extLst>
      <p:ext uri="{BB962C8B-B14F-4D97-AF65-F5344CB8AC3E}">
        <p14:creationId xmlns:p14="http://schemas.microsoft.com/office/powerpoint/2010/main" val="38804510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#8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2888-21-0017-00-0000-Session-6-WG-Closing-Plenary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12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7E36E115-681D-4C1E-8D1C-CF9E6160F0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 to approve the ‘2888-21-0007-00-0001-Syntax and Semantics of Environmental Sensor Capabilities’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altLang="ko-KR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Tae-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Beom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Lim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Sangkwon Peter Jeong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altLang="ko-KR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07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altLang="ko-KR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</a:p>
        </p:txBody>
      </p:sp>
    </p:spTree>
    <p:extLst>
      <p:ext uri="{BB962C8B-B14F-4D97-AF65-F5344CB8AC3E}">
        <p14:creationId xmlns:p14="http://schemas.microsoft.com/office/powerpoint/2010/main" val="15291629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#9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2888-21-0017-00-0000-Session-6-WG-Closing-Plenary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13</a:t>
            </a:fld>
            <a:endParaRPr lang="en-US">
              <a:latin typeface="Myriad Pro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89D905E1-EA5A-4FAC-BA2D-520CF332A6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‘2888-21-0011-00-0001-Standardization Action Plan for IEEE P2888.4’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HyeonWoo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Nam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Tae-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Beom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Lim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77966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#10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2888-21-0017-00-0000-Session-6-WG-Closing-Plenary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14</a:t>
            </a:fld>
            <a:endParaRPr lang="en-US">
              <a:latin typeface="Myriad Pro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3C87EFB0-15E2-4BF4-B896-A2BE0FA3A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‘2888-21-0008-00-0004-Large space VR disaster response training system architecture’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Changseok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Yoon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Sang-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Kyun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Kim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59025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#11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2888-21-0017-00-0000-Session-6-WG-Closing-Plenary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15</a:t>
            </a:fld>
            <a:endParaRPr lang="en-US">
              <a:latin typeface="Myriad Pro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9781F8FE-B27B-4BAC-A218-BA617DBA60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‘2888-21-0013-02-0004-Large Space VR Disaster Response Training System Framework’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HyeonWoo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Nam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Sang-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Kyun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Kim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80319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#12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2888-21-0017-00-0000-Session-6-WG-Closing-Plenary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16</a:t>
            </a:fld>
            <a:endParaRPr lang="en-US">
              <a:latin typeface="Myriad Pro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41FEEA4E-B906-4A50-A274-A29C0E8047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‘2888-21-0003-00-0004-Definitions, acronyms, and abbreviations’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Changseok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Yoon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Sang-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Kyun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Kim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61240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#13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2888-21-0017-00-0000-Session-6-WG-Closing-Plenary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17</a:t>
            </a:fld>
            <a:endParaRPr lang="en-US">
              <a:latin typeface="Myriad Pro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656DBE88-D0EB-4CA1-B990-7D689B3DEE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‘2888-21-0010-01-0004-Definitions for IEEE 2888.4’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HyeonWoo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Nam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Sang-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Kyun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Kim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68691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#14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2888-21-0017-00-0000-Session-6-WG-Closing-Plenary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18</a:t>
            </a:fld>
            <a:endParaRPr lang="en-US">
              <a:latin typeface="Myriad Pro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656DBE88-D0EB-4CA1-B990-7D689B3DEE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323229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‘IEEESTD-2888.1_D0.3’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HyeonWoo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Nam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Tae-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Beom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Lim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4213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9B4BF5C-71D1-4D4B-BC16-0136A059E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2888-21-0017-00-0000-Session-6-WG-Closing-Plenary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1</a:t>
            </a:fld>
            <a:endParaRPr lang="en-US" sz="140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1430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#15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2888-21-0017-00-0000-Session-6-WG-Closing-Plenary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19</a:t>
            </a:fld>
            <a:endParaRPr lang="en-US">
              <a:latin typeface="Myriad Pro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656DBE88-D0EB-4CA1-B990-7D689B3DEE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323229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‘IEEESTD-2888.4_D0.2’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Sangkwon Peter Jeong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Changseok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Yoon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56658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#16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2888-21-0017-00-0000-Session-6-WG-Closing-Plenary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20</a:t>
            </a:fld>
            <a:endParaRPr lang="en-US">
              <a:latin typeface="Myriad Pro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033F7476-0A8D-450F-B284-6F6976638F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‘2888-21-0015-01-0001-2888-1-TG-Meeting-Summary’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Tae-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Beom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Lim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Sangkwon Peter Jeong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11352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#17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2888-21-0017-00-0000-Session-6-WG-Closing-Plenary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21</a:t>
            </a:fld>
            <a:endParaRPr lang="en-US">
              <a:latin typeface="Myriad Pro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0DFECC52-3F65-4743-AB03-6A4C4C40A6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325" y="1066800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‘2888-21-0016-01-0003-Session #6 2888.3 TG Meeting Summary’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HyeonWoo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Nam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Tae-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Beom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Lim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11088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#18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2888-21-0017-00-0000-Session-6-WG-Closing-Plenary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22</a:t>
            </a:fld>
            <a:endParaRPr lang="en-US">
              <a:latin typeface="Myriad Pro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0DFECC52-3F65-4743-AB03-6A4C4C40A6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325" y="1066800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‘2888-21-0019-01-0004-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Session #6 2888.4 TG Meeting Summary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Tae-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Beom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Lim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Sangkwon Peter Jeong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10600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609599"/>
          </a:xfrm>
        </p:spPr>
        <p:txBody>
          <a:bodyPr/>
          <a:lstStyle/>
          <a:p>
            <a:pPr algn="ctr"/>
            <a:r>
              <a:rPr kumimoji="1" lang="en-US" altLang="ja-JP" dirty="0">
                <a:ea typeface="ＭＳ Ｐゴシック" pitchFamily="50" charset="-128"/>
              </a:rPr>
              <a:t>Others</a:t>
            </a:r>
            <a:endParaRPr kumimoji="1" lang="ja-JP" altLang="en-US" dirty="0">
              <a:ea typeface="ＭＳ Ｐゴシック" pitchFamily="50" charset="-128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720ADEC-9712-49F5-962A-871577929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2888-21-0017-00-0000-Session-6-WG-Closing-Plenary</a:t>
            </a: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AC0A3B7-BC06-42E9-A8DC-C376A22F1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23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82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4FA5185-7F59-44D3-94F9-BBAE846E8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Schedule of the New PARs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A7F74010-ED85-4441-8025-8F0266D3D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2888-21-0017-00-0000-Session-6-WG-Closing-Plenary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6C85DF5B-BB63-46A9-9F02-81A866E13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24</a:t>
            </a:fld>
            <a:endParaRPr lang="en-US">
              <a:latin typeface="Myriad Pro" charset="0"/>
            </a:endParaRP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40F79349-F1F2-441F-B14A-15297124ED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685800"/>
            <a:ext cx="7010400" cy="5401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1542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2"/>
          <p:cNvSpPr>
            <a:spLocks noGrp="1"/>
          </p:cNvSpPr>
          <p:nvPr>
            <p:ph type="title"/>
          </p:nvPr>
        </p:nvSpPr>
        <p:spPr>
          <a:xfrm>
            <a:off x="431514" y="208535"/>
            <a:ext cx="8306657" cy="674592"/>
          </a:xfrm>
        </p:spPr>
        <p:txBody>
          <a:bodyPr>
            <a:noAutofit/>
          </a:bodyPr>
          <a:lstStyle/>
          <a:p>
            <a:pPr defTabSz="685800"/>
            <a:r>
              <a:rPr lang="en-US" altLang="ko-KR" sz="2800" b="1" dirty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  <a:t>TG 1 Next Agenda</a:t>
            </a:r>
            <a:endParaRPr lang="ko-KR" altLang="en-US" sz="2800" b="1" dirty="0">
              <a:solidFill>
                <a:schemeClr val="tx2"/>
              </a:solidFill>
              <a:latin typeface="+mj-ea"/>
              <a:cs typeface="ＭＳ Ｐゴシック" pitchFamily="-84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00050" y="1066800"/>
            <a:ext cx="8343900" cy="4495800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and define introduction, scopes, and the terms &amp; definitions of P2888.1 standard 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Draft of 2888.1 will be made for including specification of followings;</a:t>
            </a:r>
          </a:p>
          <a:p>
            <a:pPr lvl="1" algn="just"/>
            <a:r>
              <a:rPr lang="en-US" altLang="ko-K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sensor data descriptions,</a:t>
            </a:r>
          </a:p>
          <a:p>
            <a:pPr lvl="1" algn="just"/>
            <a:r>
              <a:rPr lang="en-US" altLang="ko-K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sensor capability descriptions,</a:t>
            </a:r>
          </a:p>
          <a:p>
            <a:pPr lvl="1" algn="just"/>
            <a:r>
              <a:rPr lang="en-US" altLang="ko-K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APIs to exchange specified data between physical and cyber worlds. </a:t>
            </a:r>
            <a:endParaRPr lang="en-US" altLang="ko-KR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slots will be need for the next meeting.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바닥글 개체 틀 1">
            <a:extLst>
              <a:ext uri="{FF2B5EF4-FFF2-40B4-BE49-F238E27FC236}">
                <a16:creationId xmlns:a16="http://schemas.microsoft.com/office/drawing/2014/main" id="{57F7D9BB-5577-4C32-9FB0-BE1877266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2888-21-0015-01-0001-Session #6 2888.1 TG Meeting Summary</a:t>
            </a: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4F80D406-533E-4397-A889-575CEAAE2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25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7740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2"/>
          <p:cNvSpPr>
            <a:spLocks noGrp="1"/>
          </p:cNvSpPr>
          <p:nvPr>
            <p:ph type="title"/>
          </p:nvPr>
        </p:nvSpPr>
        <p:spPr>
          <a:xfrm>
            <a:off x="431514" y="208535"/>
            <a:ext cx="8306657" cy="674592"/>
          </a:xfrm>
        </p:spPr>
        <p:txBody>
          <a:bodyPr>
            <a:noAutofit/>
          </a:bodyPr>
          <a:lstStyle/>
          <a:p>
            <a:pPr defTabSz="685800"/>
            <a:r>
              <a:rPr lang="en-US" altLang="ko-KR" sz="2800" b="1" dirty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  <a:t>TG 3 Next Agenda</a:t>
            </a:r>
            <a:endParaRPr lang="ko-KR" altLang="en-US" sz="2800" b="1" dirty="0">
              <a:solidFill>
                <a:schemeClr val="tx2"/>
              </a:solidFill>
              <a:latin typeface="+mj-ea"/>
              <a:cs typeface="ＭＳ Ｐゴシック" pitchFamily="-84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00050" y="1066800"/>
            <a:ext cx="8343900" cy="4495800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Review Input Contributions regarding Models for Digital object creation and </a:t>
            </a:r>
            <a:r>
              <a:rPr lang="en-US" altLang="ko-K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Usecases</a:t>
            </a:r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Orchestration of digital objects in digital twin environments.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Draft of 2888.3 will be made for PAR 2888.3 including specification of followings;</a:t>
            </a:r>
          </a:p>
          <a:p>
            <a:pPr lvl="1" algn="just"/>
            <a:r>
              <a:rPr lang="en-US" altLang="ko-K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cases that can be supported by P2888.3</a:t>
            </a:r>
          </a:p>
          <a:p>
            <a:pPr lvl="1" algn="just"/>
            <a:r>
              <a:rPr lang="en-US" altLang="ko-K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Terms and Abbreviations</a:t>
            </a:r>
          </a:p>
          <a:p>
            <a:pPr lvl="1" algn="just"/>
            <a:r>
              <a:rPr lang="en-US" altLang="ko-K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Models for Digital Objects</a:t>
            </a:r>
          </a:p>
          <a:p>
            <a:pPr lvl="1" algn="just"/>
            <a:r>
              <a:rPr lang="en-US" altLang="ko-K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Digital Object manipulation and orchestration scheme</a:t>
            </a:r>
            <a:endParaRPr lang="en-US" altLang="ko-KR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lvl="1" algn="just">
              <a:spcBef>
                <a:spcPts val="1000"/>
              </a:spcBef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slots shall be allocated for the 2888.3 TG</a:t>
            </a:r>
          </a:p>
          <a:p>
            <a:pPr algn="just"/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바닥글 개체 틀 1">
            <a:extLst>
              <a:ext uri="{FF2B5EF4-FFF2-40B4-BE49-F238E27FC236}">
                <a16:creationId xmlns:a16="http://schemas.microsoft.com/office/drawing/2014/main" id="{57F7D9BB-5577-4C32-9FB0-BE1877266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2888-21-0016-00-0003-Session #6 2888.3 TG Meeting Summary</a:t>
            </a: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4F80D406-533E-4397-A889-575CEAAE2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26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1953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2"/>
          <p:cNvSpPr>
            <a:spLocks noGrp="1"/>
          </p:cNvSpPr>
          <p:nvPr>
            <p:ph type="title"/>
          </p:nvPr>
        </p:nvSpPr>
        <p:spPr>
          <a:xfrm>
            <a:off x="431514" y="208535"/>
            <a:ext cx="8306657" cy="674592"/>
          </a:xfrm>
        </p:spPr>
        <p:txBody>
          <a:bodyPr>
            <a:noAutofit/>
          </a:bodyPr>
          <a:lstStyle/>
          <a:p>
            <a:pPr defTabSz="685800"/>
            <a:r>
              <a:rPr lang="en-US" altLang="ko-KR" sz="2800" b="1" dirty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  <a:t>TG 4 Next Agenda</a:t>
            </a:r>
            <a:endParaRPr lang="ko-KR" altLang="en-US" sz="2800" b="1" dirty="0">
              <a:solidFill>
                <a:schemeClr val="tx2"/>
              </a:solidFill>
              <a:latin typeface="+mj-ea"/>
              <a:cs typeface="ＭＳ Ｐゴシック" pitchFamily="-84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00050" y="1066800"/>
            <a:ext cx="8343900" cy="4495800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the terms &amp; definitions of P2888.4 standard 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new use case for P2888.4 standard</a:t>
            </a:r>
            <a:endParaRPr lang="en-US" altLang="ko-KR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the table of content for P2888.4 standard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 the structure of P2888.4 standard document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Request 3 meeting slots to keep the next meeting running smoothly.</a:t>
            </a:r>
          </a:p>
          <a:p>
            <a:pPr algn="just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바닥글 개체 틀 1">
            <a:extLst>
              <a:ext uri="{FF2B5EF4-FFF2-40B4-BE49-F238E27FC236}">
                <a16:creationId xmlns:a16="http://schemas.microsoft.com/office/drawing/2014/main" id="{57F7D9BB-5577-4C32-9FB0-BE1877266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2888-21-0019-00-0004-Session </a:t>
            </a:r>
            <a:r>
              <a:rPr lang="en-US" dirty="0"/>
              <a:t>#6 2888.4 TG Meeting Summary</a:t>
            </a: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4F80D406-533E-4397-A889-575CEAAE2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27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0453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Next Session Time and Location</a:t>
            </a:r>
            <a:endParaRPr lang="ko-KR" altLang="en-US" dirty="0"/>
          </a:p>
        </p:txBody>
      </p:sp>
      <p:sp>
        <p:nvSpPr>
          <p:cNvPr id="8" name="바닥글 개체 틀 1">
            <a:extLst>
              <a:ext uri="{FF2B5EF4-FFF2-40B4-BE49-F238E27FC236}">
                <a16:creationId xmlns:a16="http://schemas.microsoft.com/office/drawing/2014/main" id="{6E19BE5C-5A6C-4575-9D4B-CC888E0C5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2888-21-0017-00-0000-Session-6-WG-Closing-Plenary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28</a:t>
            </a:fld>
            <a:endParaRPr lang="en-US">
              <a:latin typeface="Myriad Pro" charset="0"/>
            </a:endParaRPr>
          </a:p>
        </p:txBody>
      </p:sp>
      <p:sp>
        <p:nvSpPr>
          <p:cNvPr id="3" name="Text Box 47">
            <a:extLst>
              <a:ext uri="{FF2B5EF4-FFF2-40B4-BE49-F238E27FC236}">
                <a16:creationId xmlns:a16="http://schemas.microsoft.com/office/drawing/2014/main" id="{FA2B91E1-B63D-4A78-9051-B544F49755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262" y="5334000"/>
            <a:ext cx="87534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※ Location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Default: </a:t>
            </a:r>
            <a:r>
              <a:rPr lang="es-ES" altLang="ko-KR" sz="1400" b="1" kern="0" dirty="0">
                <a:latin typeface="Times New Roman"/>
              </a:rPr>
              <a:t>June 28 - July 2, IEEE-SA Office, 10662 Los Vaqueros Cir, Los Alamitos, California, USA</a:t>
            </a:r>
            <a:endParaRPr lang="en-US" sz="1400" b="1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5" name="표 4">
            <a:extLst>
              <a:ext uri="{FF2B5EF4-FFF2-40B4-BE49-F238E27FC236}">
                <a16:creationId xmlns:a16="http://schemas.microsoft.com/office/drawing/2014/main" id="{31DD82D8-9B65-4937-B793-647732C181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8591973"/>
              </p:ext>
            </p:extLst>
          </p:nvPr>
        </p:nvGraphicFramePr>
        <p:xfrm>
          <a:off x="345281" y="942892"/>
          <a:ext cx="8382000" cy="4387922"/>
        </p:xfrm>
        <a:graphic>
          <a:graphicData uri="http://schemas.openxmlformats.org/drawingml/2006/table">
            <a:tbl>
              <a:tblPr firstRow="1" firstCol="1" bandRow="1"/>
              <a:tblGrid>
                <a:gridCol w="1060230">
                  <a:extLst>
                    <a:ext uri="{9D8B030D-6E8A-4147-A177-3AD203B41FA5}">
                      <a16:colId xmlns:a16="http://schemas.microsoft.com/office/drawing/2014/main" val="385184775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1987718144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1701110979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2964742883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679344801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1253518222"/>
                    </a:ext>
                  </a:extLst>
                </a:gridCol>
              </a:tblGrid>
              <a:tr h="613664">
                <a:tc>
                  <a:txBody>
                    <a:bodyPr/>
                    <a:lstStyle/>
                    <a:p>
                      <a:endParaRPr lang="ko-KR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Monday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June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28, 2021)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Tuesday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June 29,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Wednesday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June 30,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Thursday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July. 01,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Friday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July 02,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0754"/>
                  </a:ext>
                </a:extLst>
              </a:tr>
              <a:tr h="6979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8:00-10:00a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2888.3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 Summary)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2888 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448669"/>
                  </a:ext>
                </a:extLst>
              </a:tr>
              <a:tr h="10715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10:30-12:30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2888.3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2888.2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 Summary)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Closing Plenary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176381"/>
                  </a:ext>
                </a:extLst>
              </a:tr>
              <a:tr h="10715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1:30 – 3:30p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Open Plenary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Roll Call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Reviewing last meeting 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minutes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(Introducing participants)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2888.2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2888.4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2888.3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 Summary)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80794"/>
                  </a:ext>
                </a:extLst>
              </a:tr>
              <a:tr h="8548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4:00 </a:t>
                      </a: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– 6:00p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2888 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2888.2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2888.4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2888.4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 Summary)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532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8444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9909770"/>
              </p:ext>
            </p:extLst>
          </p:nvPr>
        </p:nvGraphicFramePr>
        <p:xfrm>
          <a:off x="228600" y="1371600"/>
          <a:ext cx="8686800" cy="4116390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-84" charset="0"/>
                          <a:cs typeface="Times New Roman" panose="02020603050405020304" pitchFamily="18" charset="0"/>
                        </a:rPr>
                        <a:t>IEEE 2888 Session #6 WG Closing Plenary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2021-02-18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 [optional]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 [optional]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Jeong, Sangkwon Peter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JoyFun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+82 10 8667 7329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ceo@joyfun.kr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Yoon, </a:t>
                      </a: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Kyoungro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cs typeface="Times New Roman" pitchFamily="-84" charset="0"/>
                        </a:rPr>
                        <a:t>Konkuk</a:t>
                      </a:r>
                      <a:r>
                        <a:rPr kumimoji="0" lang="en-US" altLang="ko-KR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cs typeface="Times New Roman" pitchFamily="-84" charset="0"/>
                        </a:rPr>
                        <a:t> University</a:t>
                      </a:r>
                      <a:endParaRPr kumimoji="0" lang="ko-KR" alt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cs typeface="Times New Roman" pitchFamily="-84" charset="0"/>
                        </a:rPr>
                        <a:t>+82 10 5177 3768</a:t>
                      </a:r>
                      <a:endParaRPr kumimoji="0" lang="ko-KR" alt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cs typeface="Times New Roman" pitchFamily="-84" charset="0"/>
                        </a:rPr>
                        <a:t>yoonk@konkuk.ac.kr</a:t>
                      </a:r>
                      <a:endParaRPr kumimoji="0" lang="ko-KR" alt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7" name="제목 6">
            <a:extLst>
              <a:ext uri="{FF2B5EF4-FFF2-40B4-BE49-F238E27FC236}">
                <a16:creationId xmlns:a16="http://schemas.microsoft.com/office/drawing/2014/main" id="{B78B3431-B702-46A8-A7BB-7AEBF6FFA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sz="1800" dirty="0">
                <a:solidFill>
                  <a:srgbClr val="44546A"/>
                </a:solidFill>
              </a:rPr>
              <a:t>IEEE 2888</a:t>
            </a:r>
            <a:br>
              <a:rPr lang="en-GB" altLang="ko-KR" sz="1800" dirty="0">
                <a:solidFill>
                  <a:srgbClr val="44546A"/>
                </a:solidFill>
              </a:rPr>
            </a:br>
            <a:r>
              <a:rPr lang="en-US" altLang="ko-KR" sz="1800" dirty="0">
                <a:solidFill>
                  <a:srgbClr val="44546A"/>
                </a:solidFill>
              </a:rPr>
              <a:t>Interfacing Cyber and Physical World Working Group</a:t>
            </a:r>
            <a:br>
              <a:rPr lang="en-US" altLang="ko-KR" sz="1800" dirty="0">
                <a:solidFill>
                  <a:srgbClr val="44546A"/>
                </a:solidFill>
              </a:rPr>
            </a:br>
            <a:r>
              <a:rPr lang="en-US" altLang="ko-KR" sz="1800" dirty="0" err="1">
                <a:solidFill>
                  <a:srgbClr val="44546A"/>
                </a:solidFill>
              </a:rPr>
              <a:t>Kyoungro</a:t>
            </a:r>
            <a:r>
              <a:rPr lang="en-US" altLang="ko-KR" sz="1800" dirty="0">
                <a:solidFill>
                  <a:srgbClr val="44546A"/>
                </a:solidFill>
              </a:rPr>
              <a:t> Yoon, yoonk@konkuk.ac.kr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D1ED674-1241-4F05-88B4-474F1F022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2888-21-0017-00-0000-Session-6-WG-Closing-Plenary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9681EAB-DE01-45C6-A559-24CDBFA6D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Next Plenary Meeting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E6346133-7A6A-43D2-9040-78DA1411B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2888-21-0017-00-0000-Session-6-WG-Closing-Plenary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398922DB-9203-4CB4-8D15-C3AE31085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29</a:t>
            </a:fld>
            <a:endParaRPr lang="en-US">
              <a:latin typeface="Myriad Pro" charset="0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329EB9D6-088E-4780-866B-16DA25C0C841}"/>
              </a:ext>
            </a:extLst>
          </p:cNvPr>
          <p:cNvSpPr/>
          <p:nvPr/>
        </p:nvSpPr>
        <p:spPr>
          <a:xfrm>
            <a:off x="685800" y="1219200"/>
            <a:ext cx="7543800" cy="3730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ko-KR" sz="2000" b="1" kern="0" dirty="0">
                <a:latin typeface="Times New Roman"/>
              </a:rPr>
              <a:t>When: June 28- July 02, 2021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ko-KR" sz="2000" b="1" kern="0" dirty="0">
                <a:latin typeface="Times New Roman"/>
              </a:rPr>
              <a:t>Issues</a:t>
            </a:r>
          </a:p>
          <a:p>
            <a:pPr marL="450850" lvl="1" indent="-18097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000" b="1" kern="0" dirty="0">
                <a:latin typeface="Times New Roman"/>
              </a:rPr>
              <a:t>Go to standard projects</a:t>
            </a:r>
          </a:p>
          <a:p>
            <a:pPr marL="450850" lvl="1" indent="-18097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000" b="1" kern="0" dirty="0">
                <a:latin typeface="Times New Roman"/>
              </a:rPr>
              <a:t>Review and improvement of IEEE 2888.1 Draft1.3</a:t>
            </a:r>
          </a:p>
          <a:p>
            <a:pPr marL="450850" lvl="1" indent="-18097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000" b="1" kern="0" dirty="0">
                <a:latin typeface="Times New Roman"/>
              </a:rPr>
              <a:t>Development of IEEE 2888.2 Standard document</a:t>
            </a:r>
          </a:p>
          <a:p>
            <a:pPr marL="450850" lvl="1" indent="-18097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000" b="1" kern="0" dirty="0">
                <a:latin typeface="Times New Roman"/>
              </a:rPr>
              <a:t>Development of IEEE 2888.3 Standard document</a:t>
            </a:r>
          </a:p>
          <a:p>
            <a:pPr marL="450850" lvl="1" indent="-18097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000" b="1" kern="0" dirty="0">
                <a:latin typeface="Times New Roman"/>
              </a:rPr>
              <a:t>Development of IEEE 2888.4 Standard document</a:t>
            </a:r>
          </a:p>
          <a:p>
            <a:pPr marL="450850" lvl="1" indent="-18097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000" b="1" kern="0" dirty="0">
                <a:latin typeface="Times New Roman"/>
              </a:rPr>
              <a:t>Review input contributions</a:t>
            </a:r>
          </a:p>
        </p:txBody>
      </p:sp>
    </p:spTree>
    <p:extLst>
      <p:ext uri="{BB962C8B-B14F-4D97-AF65-F5344CB8AC3E}">
        <p14:creationId xmlns:p14="http://schemas.microsoft.com/office/powerpoint/2010/main" val="5422088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AD95C54-EE0A-4E97-AC4C-188F62EC0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Meeting</a:t>
            </a:r>
            <a:r>
              <a:rPr lang="ko-KR" altLang="en-US" dirty="0"/>
              <a:t> </a:t>
            </a:r>
            <a:r>
              <a:rPr lang="en-US" altLang="ko-KR" dirty="0"/>
              <a:t>Location</a:t>
            </a:r>
            <a:endParaRPr lang="ko-KR" altLang="en-US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A22F2CFB-E67C-463E-B380-3F8C0C7CB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2888-21-0017-00-0000-Session-6-WG-Closing-Plenary</a:t>
            </a: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D3B87D1E-906D-4D17-BDD2-D28019A84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30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13D4F2C6-E9C2-45BF-9B8A-1D59BA636B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19200"/>
            <a:ext cx="7924800" cy="387439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285750" lvl="0" indent="-285750">
              <a:lnSpc>
                <a:spcPct val="150000"/>
              </a:lnSpc>
              <a:buFont typeface="Wingdings" panose="05000000000000000000" pitchFamily="2" charset="2"/>
              <a:buChar char="l"/>
              <a:defRPr b="1" kern="0">
                <a:latin typeface="Times New Roman"/>
              </a:defRPr>
            </a:lvl1pPr>
            <a:lvl2pPr marL="450850" lvl="1" indent="-180975">
              <a:lnSpc>
                <a:spcPct val="150000"/>
              </a:lnSpc>
              <a:buFont typeface="Arial" panose="020B0604020202020204" pitchFamily="34" charset="0"/>
              <a:buChar char="•"/>
              <a:defRPr b="1" kern="0">
                <a:latin typeface="Times New Roman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/>
              <a:t>Location: </a:t>
            </a:r>
            <a:r>
              <a:rPr lang="es-ES" altLang="ko-KR" sz="1800" b="1" kern="0" dirty="0">
                <a:latin typeface="Times New Roman"/>
              </a:rPr>
              <a:t>IEEE-SA Office, 10662 Los Vaqueros Cir, Los Alamitos, California, USA</a:t>
            </a:r>
            <a:r>
              <a:rPr lang="en-US" altLang="ko-KR" dirty="0"/>
              <a:t> </a:t>
            </a:r>
          </a:p>
          <a:p>
            <a:pPr>
              <a:lnSpc>
                <a:spcPct val="150000"/>
              </a:lnSpc>
            </a:pPr>
            <a:r>
              <a:rPr lang="en-US" altLang="ko-KR" dirty="0"/>
              <a:t>WG Documents:</a:t>
            </a:r>
            <a:r>
              <a:rPr lang="en-US" altLang="ko-KR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000" kern="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https://mentor.ieee.org/2888/documents</a:t>
            </a:r>
            <a:endParaRPr lang="en-US" altLang="ko-KR" sz="20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ko-KR" dirty="0"/>
              <a:t>WG Voting Member only: </a:t>
            </a:r>
            <a:r>
              <a:rPr lang="en-US" altLang="ko-KR" sz="2000" kern="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https://ieee-sa.imeetcentral.com/2888-wg/</a:t>
            </a:r>
            <a:endParaRPr lang="en-US" altLang="ko-KR" sz="20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ko-KR" dirty="0"/>
              <a:t>Food and Beverages: (Face-to-Face only)</a:t>
            </a:r>
          </a:p>
          <a:p>
            <a:pPr lvl="1">
              <a:lnSpc>
                <a:spcPct val="150000"/>
              </a:lnSpc>
            </a:pPr>
            <a:r>
              <a:rPr lang="en-US" altLang="ko-KR" sz="1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Morning break: 10:30am – 11:00am</a:t>
            </a:r>
          </a:p>
          <a:p>
            <a:pPr lvl="1">
              <a:lnSpc>
                <a:spcPct val="150000"/>
              </a:lnSpc>
            </a:pPr>
            <a:r>
              <a:rPr lang="en-US" altLang="ko-KR" sz="1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Lunch Time: 12:30pm – 1:30pm</a:t>
            </a:r>
          </a:p>
          <a:p>
            <a:pPr lvl="1">
              <a:lnSpc>
                <a:spcPct val="150000"/>
              </a:lnSpc>
            </a:pPr>
            <a:r>
              <a:rPr lang="en-US" altLang="ko-KR" sz="1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Afternoon break: 3:00pm – 3:30pm</a:t>
            </a:r>
          </a:p>
          <a:p>
            <a:pPr lvl="1">
              <a:lnSpc>
                <a:spcPct val="150000"/>
              </a:lnSpc>
            </a:pPr>
            <a:r>
              <a:rPr lang="en-US" altLang="ko-KR" sz="1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Dinner Time: 5:00pm –6:30pm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8109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055C87B-0313-4D04-AA96-D1B433966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Future Sessions – 2021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2E67014-8825-4332-89F2-7EE82C632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31</a:t>
            </a:fld>
            <a:endParaRPr lang="en-US">
              <a:latin typeface="Myriad Pro" charset="0"/>
            </a:endParaRPr>
          </a:p>
        </p:txBody>
      </p:sp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74B98CC8-A054-4831-819F-BCAEE5D06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</p:spPr>
        <p:txBody>
          <a:bodyPr/>
          <a:lstStyle/>
          <a:p>
            <a:pPr>
              <a:defRPr/>
            </a:pPr>
            <a:r>
              <a:rPr lang="en-US"/>
              <a:t>2888-21-0017-00-0000-Session-6-WG-Closing-Plenary</a:t>
            </a:r>
            <a:endParaRPr lang="en-US" dirty="0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D5F1D53E-ADB0-4C91-964C-295C9B17BC16}"/>
              </a:ext>
            </a:extLst>
          </p:cNvPr>
          <p:cNvSpPr/>
          <p:nvPr/>
        </p:nvSpPr>
        <p:spPr>
          <a:xfrm>
            <a:off x="304800" y="2779467"/>
            <a:ext cx="8458200" cy="2241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June 28 - July 2, IEEE-SA Office, 10662 Los Vaqueros Cir, </a:t>
            </a:r>
            <a:b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</a:b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Los Alamitos, California, USA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October 18-22, Gangnam 2nd </a:t>
            </a:r>
            <a:r>
              <a:rPr lang="en-US" altLang="ko-KR" sz="2400" b="1" kern="0" dirty="0" err="1">
                <a:solidFill>
                  <a:srgbClr val="3333CC"/>
                </a:solidFill>
                <a:latin typeface="Times New Roman"/>
              </a:rPr>
              <a:t>ToZ</a:t>
            </a: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 meeting room, </a:t>
            </a:r>
            <a:r>
              <a:rPr lang="en-US" altLang="ko-KR" sz="2400" b="1" kern="0" dirty="0" err="1">
                <a:solidFill>
                  <a:srgbClr val="3333CC"/>
                </a:solidFill>
                <a:latin typeface="Times New Roman"/>
              </a:rPr>
              <a:t>Baekam</a:t>
            </a: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 Bldg. 459 </a:t>
            </a:r>
            <a:r>
              <a:rPr lang="en-US" altLang="ko-KR" sz="2400" b="1" kern="0" dirty="0" err="1">
                <a:solidFill>
                  <a:srgbClr val="3333CC"/>
                </a:solidFill>
                <a:latin typeface="Times New Roman"/>
              </a:rPr>
              <a:t>Gangnamdaero</a:t>
            </a: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 </a:t>
            </a:r>
            <a:r>
              <a:rPr lang="en-US" altLang="ko-KR" sz="2400" b="1" kern="0" dirty="0" err="1">
                <a:solidFill>
                  <a:srgbClr val="3333CC"/>
                </a:solidFill>
                <a:latin typeface="Times New Roman"/>
              </a:rPr>
              <a:t>Seocho-gu</a:t>
            </a: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, Seoul, Korea</a:t>
            </a: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4DD776EF-C3D5-46CD-B2BA-1987BD05BB9A}"/>
              </a:ext>
            </a:extLst>
          </p:cNvPr>
          <p:cNvSpPr/>
          <p:nvPr/>
        </p:nvSpPr>
        <p:spPr>
          <a:xfrm>
            <a:off x="457200" y="840475"/>
            <a:ext cx="838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b="1" dirty="0">
                <a:latin typeface="Times New Roman" panose="02020603050405020304" pitchFamily="18" charset="0"/>
                <a:ea typeface="맑은 고딕" panose="020B0503020000020004" pitchFamily="50" charset="-127"/>
              </a:rPr>
              <a:t>If the COVID-19 situation does not get better and the travel restrictions are lifted, the following meetings will be changed to on-line meeting only.</a:t>
            </a:r>
          </a:p>
          <a:p>
            <a:r>
              <a:rPr lang="en-US" altLang="ko-KR" sz="2400" b="1" dirty="0">
                <a:latin typeface="Times New Roman" panose="02020603050405020304" pitchFamily="18" charset="0"/>
                <a:ea typeface="맑은 고딕" panose="020B0503020000020004" pitchFamily="50" charset="-127"/>
              </a:rPr>
              <a:t>For those who have difficulties in traveling due to various reasons, on-line meeting support will be always provided.</a:t>
            </a:r>
          </a:p>
        </p:txBody>
      </p:sp>
    </p:spTree>
    <p:extLst>
      <p:ext uri="{BB962C8B-B14F-4D97-AF65-F5344CB8AC3E}">
        <p14:creationId xmlns:p14="http://schemas.microsoft.com/office/powerpoint/2010/main" val="41755813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055C87B-0313-4D04-AA96-D1B433966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Future Sessions – 2022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2E67014-8825-4332-89F2-7EE82C632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32</a:t>
            </a:fld>
            <a:endParaRPr lang="en-US">
              <a:latin typeface="Myriad Pro" charset="0"/>
            </a:endParaRPr>
          </a:p>
        </p:txBody>
      </p:sp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74B98CC8-A054-4831-819F-BCAEE5D06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</p:spPr>
        <p:txBody>
          <a:bodyPr/>
          <a:lstStyle/>
          <a:p>
            <a:pPr>
              <a:defRPr/>
            </a:pPr>
            <a:r>
              <a:rPr lang="en-US"/>
              <a:t>2888-21-0017-00-0000-Session-6-WG-Closing-Plenary</a:t>
            </a:r>
            <a:endParaRPr lang="en-US" dirty="0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6A1B2D7F-FB49-41D8-AC9F-E3BE32E02304}"/>
              </a:ext>
            </a:extLst>
          </p:cNvPr>
          <p:cNvSpPr/>
          <p:nvPr/>
        </p:nvSpPr>
        <p:spPr>
          <a:xfrm>
            <a:off x="457200" y="838200"/>
            <a:ext cx="838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b="1" dirty="0">
                <a:latin typeface="Times New Roman" panose="02020603050405020304" pitchFamily="18" charset="0"/>
                <a:ea typeface="맑은 고딕" panose="020B0503020000020004" pitchFamily="50" charset="-127"/>
              </a:rPr>
              <a:t>If the COVID-19 situation does not get better and the travel restrictions are lifted, the following meetings will be changed to on-line meeting only. </a:t>
            </a:r>
          </a:p>
          <a:p>
            <a:r>
              <a:rPr lang="en-US" altLang="ko-KR" sz="2400" b="1" dirty="0">
                <a:latin typeface="Times New Roman" panose="02020603050405020304" pitchFamily="18" charset="0"/>
                <a:ea typeface="맑은 고딕" panose="020B0503020000020004" pitchFamily="50" charset="-127"/>
              </a:rPr>
              <a:t>For those who have difficulties in traveling due to various reasons, on-line meeting support will be always provided.</a:t>
            </a: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E123F86D-E576-4EA3-A7D7-4448610F658F}"/>
              </a:ext>
            </a:extLst>
          </p:cNvPr>
          <p:cNvSpPr/>
          <p:nvPr/>
        </p:nvSpPr>
        <p:spPr>
          <a:xfrm>
            <a:off x="304800" y="2772643"/>
            <a:ext cx="8458200" cy="3349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February 14 - 18, 1 </a:t>
            </a:r>
            <a:r>
              <a:rPr lang="en-US" altLang="ko-KR" sz="2400" b="1" kern="0" dirty="0" err="1">
                <a:solidFill>
                  <a:srgbClr val="3333CC"/>
                </a:solidFill>
                <a:latin typeface="Times New Roman"/>
              </a:rPr>
              <a:t>Fusionopolis</a:t>
            </a: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 Walk #04-07 South Tower, Solaris, (IEEE-SA Office), Singapore, Singapore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June 27 - July 1, IEEE-SA Office, 17th Floor, 3rd Park Ave. New York City, New York 10016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October 17-21, Gangnam 2nd </a:t>
            </a:r>
            <a:r>
              <a:rPr lang="en-US" altLang="ko-KR" sz="2400" b="1" kern="0" dirty="0" err="1">
                <a:solidFill>
                  <a:srgbClr val="3333CC"/>
                </a:solidFill>
                <a:latin typeface="Times New Roman"/>
              </a:rPr>
              <a:t>ToZ</a:t>
            </a: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 meeting room, </a:t>
            </a:r>
            <a:r>
              <a:rPr lang="en-US" altLang="ko-KR" sz="2400" b="1" kern="0" dirty="0" err="1">
                <a:solidFill>
                  <a:srgbClr val="3333CC"/>
                </a:solidFill>
                <a:latin typeface="Times New Roman"/>
              </a:rPr>
              <a:t>Baekam</a:t>
            </a: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 Bldg. 459 </a:t>
            </a:r>
            <a:r>
              <a:rPr lang="en-US" altLang="ko-KR" sz="2400" b="1" kern="0" dirty="0" err="1">
                <a:solidFill>
                  <a:srgbClr val="3333CC"/>
                </a:solidFill>
                <a:latin typeface="Times New Roman"/>
              </a:rPr>
              <a:t>Gangnamdaero</a:t>
            </a: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 </a:t>
            </a:r>
            <a:r>
              <a:rPr lang="en-US" altLang="ko-KR" sz="2400" b="1" kern="0" dirty="0" err="1">
                <a:solidFill>
                  <a:srgbClr val="3333CC"/>
                </a:solidFill>
                <a:latin typeface="Times New Roman"/>
              </a:rPr>
              <a:t>Seocho-gu</a:t>
            </a: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, Seoul, Korea</a:t>
            </a:r>
          </a:p>
        </p:txBody>
      </p:sp>
    </p:spTree>
    <p:extLst>
      <p:ext uri="{BB962C8B-B14F-4D97-AF65-F5344CB8AC3E}">
        <p14:creationId xmlns:p14="http://schemas.microsoft.com/office/powerpoint/2010/main" val="30038143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7E5632A-77EB-45DC-ACBE-8DB6EFBD7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Attendees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3EF7AEEB-8A72-4431-B696-629E7FCCE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2888-21-0017-00-0000-Session-6-WG-Closing-Plenary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8D9966E-82BF-4B1B-B2B1-F4293B1D3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33</a:t>
            </a:fld>
            <a:endParaRPr lang="en-US">
              <a:latin typeface="Myriad Pro" charset="0"/>
            </a:endParaRPr>
          </a:p>
        </p:txBody>
      </p:sp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E9AB158F-60BA-45E4-A5F6-0FC698B52D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3771077"/>
              </p:ext>
            </p:extLst>
          </p:nvPr>
        </p:nvGraphicFramePr>
        <p:xfrm>
          <a:off x="952500" y="1219200"/>
          <a:ext cx="7239000" cy="4442460"/>
        </p:xfrm>
        <a:graphic>
          <a:graphicData uri="http://schemas.openxmlformats.org/drawingml/2006/table">
            <a:tbl>
              <a:tblPr firstRow="1" firstCol="1" bandRow="1"/>
              <a:tblGrid>
                <a:gridCol w="2705100">
                  <a:extLst>
                    <a:ext uri="{9D8B030D-6E8A-4147-A177-3AD203B41FA5}">
                      <a16:colId xmlns:a16="http://schemas.microsoft.com/office/drawing/2014/main" val="2913349118"/>
                    </a:ext>
                  </a:extLst>
                </a:gridCol>
                <a:gridCol w="4533900">
                  <a:extLst>
                    <a:ext uri="{9D8B030D-6E8A-4147-A177-3AD203B41FA5}">
                      <a16:colId xmlns:a16="http://schemas.microsoft.com/office/drawing/2014/main" val="2375701150"/>
                    </a:ext>
                  </a:extLst>
                </a:gridCol>
              </a:tblGrid>
              <a:tr h="4038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4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Name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4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Affiliation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984852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Kyoungro</a:t>
                      </a: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Yoon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Konkuk</a:t>
                      </a: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University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4675723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Sang-</a:t>
                      </a:r>
                      <a:r>
                        <a:rPr lang="en-US" altLang="ko-KR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Kyun</a:t>
                      </a: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Kim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Myoungji</a:t>
                      </a: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University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2071287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 marL="0" algn="l" defTabSz="685800" rtl="0" eaLnBrk="1" latinLnBrk="1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Tae-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Beom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Lim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1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Korea Electronics Technology Institute (KETI)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5090812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Jeonghwoan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Choi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SKONEC ENTERTAINMENT I</a:t>
                      </a: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nc.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6582998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Sangkwon Peter Jeong</a:t>
                      </a:r>
                      <a:endParaRPr lang="ko-KR" altLang="ko-KR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JoyFun Inc.,</a:t>
                      </a:r>
                      <a:endParaRPr lang="ko-KR" altLang="ko-KR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4700727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 marL="0" algn="l" defTabSz="685800" rtl="0" eaLnBrk="1" latinLnBrk="1" hangingPunct="1">
                        <a:spcAft>
                          <a:spcPts val="0"/>
                        </a:spcAft>
                      </a:pP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HyeonWoo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Nam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1" hangingPunct="1">
                        <a:spcAft>
                          <a:spcPts val="0"/>
                        </a:spcAft>
                      </a:pP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Dongduk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Women’s University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3827786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Changseok</a:t>
                      </a: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Yoon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Korea Electronics Technology Institute (KETI)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6977602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Shin Kim</a:t>
                      </a:r>
                      <a:endParaRPr lang="ko-KR" altLang="ko-KR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Konkuk</a:t>
                      </a: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University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4585476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0716804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 marL="0" algn="l" defTabSz="685800" rtl="0" eaLnBrk="1" latinLnBrk="1" hangingPunct="1">
                        <a:spcAft>
                          <a:spcPts val="0"/>
                        </a:spcAft>
                      </a:pP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1" hangingPunct="1">
                        <a:spcAft>
                          <a:spcPts val="0"/>
                        </a:spcAft>
                      </a:pPr>
                      <a:endParaRPr lang="ko-KR" alt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08242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580663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Session Time and Location</a:t>
            </a:r>
            <a:endParaRPr lang="ko-KR" altLang="en-US" dirty="0"/>
          </a:p>
        </p:txBody>
      </p:sp>
      <p:sp>
        <p:nvSpPr>
          <p:cNvPr id="8" name="바닥글 개체 틀 1">
            <a:extLst>
              <a:ext uri="{FF2B5EF4-FFF2-40B4-BE49-F238E27FC236}">
                <a16:creationId xmlns:a16="http://schemas.microsoft.com/office/drawing/2014/main" id="{6E19BE5C-5A6C-4575-9D4B-CC888E0C5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2888-21-0017-00-0000-Session-6-WG-Closing-Plenary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</a:t>
            </a:fld>
            <a:endParaRPr lang="en-US">
              <a:latin typeface="Myriad Pro" charset="0"/>
            </a:endParaRPr>
          </a:p>
        </p:txBody>
      </p:sp>
      <p:sp>
        <p:nvSpPr>
          <p:cNvPr id="9" name="Text Box 47">
            <a:extLst>
              <a:ext uri="{FF2B5EF4-FFF2-40B4-BE49-F238E27FC236}">
                <a16:creationId xmlns:a16="http://schemas.microsoft.com/office/drawing/2014/main" id="{B580BB00-742C-4D6C-9822-939EE98369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262" y="5334000"/>
            <a:ext cx="87534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※ Location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Virtual Conference</a:t>
            </a:r>
            <a:endParaRPr lang="en-US" sz="1400" b="1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10" name="표 9">
            <a:extLst>
              <a:ext uri="{FF2B5EF4-FFF2-40B4-BE49-F238E27FC236}">
                <a16:creationId xmlns:a16="http://schemas.microsoft.com/office/drawing/2014/main" id="{3E20A8FA-93FC-4692-8911-DB45AE9D5C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071958"/>
              </p:ext>
            </p:extLst>
          </p:nvPr>
        </p:nvGraphicFramePr>
        <p:xfrm>
          <a:off x="345281" y="942892"/>
          <a:ext cx="8382000" cy="4295358"/>
        </p:xfrm>
        <a:graphic>
          <a:graphicData uri="http://schemas.openxmlformats.org/drawingml/2006/table">
            <a:tbl>
              <a:tblPr firstRow="1" firstCol="1" bandRow="1"/>
              <a:tblGrid>
                <a:gridCol w="1060230">
                  <a:extLst>
                    <a:ext uri="{9D8B030D-6E8A-4147-A177-3AD203B41FA5}">
                      <a16:colId xmlns:a16="http://schemas.microsoft.com/office/drawing/2014/main" val="385184775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1987718144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1701110979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2964742883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679344801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1253518222"/>
                    </a:ext>
                  </a:extLst>
                </a:gridCol>
              </a:tblGrid>
              <a:tr h="613664">
                <a:tc>
                  <a:txBody>
                    <a:bodyPr/>
                    <a:lstStyle/>
                    <a:p>
                      <a:endParaRPr lang="ko-KR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Monday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(Feb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15, 2021)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Tuesday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Feb. 16,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Wednesday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Feb. 17,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Thursday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Feb. 18,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Friday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Feb. 19,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0754"/>
                  </a:ext>
                </a:extLst>
              </a:tr>
              <a:tr h="6979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9:00-10:30a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2888.4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Writing the Draft document)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448669"/>
                  </a:ext>
                </a:extLst>
              </a:tr>
              <a:tr h="9789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11:00-12:30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2888.4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2888.4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Writing the Draft document)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176381"/>
                  </a:ext>
                </a:extLst>
              </a:tr>
              <a:tr h="10715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1:30 – 3:00p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Open Plenary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Roll Call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Reviewing last meeting 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minutes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(Introducing participants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2888.2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2888.3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 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TGs Summary)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80794"/>
                  </a:ext>
                </a:extLst>
              </a:tr>
              <a:tr h="8548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3:30 – 5:00p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 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Future Schedule)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Closing Plenary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532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8887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609599"/>
          </a:xfrm>
        </p:spPr>
        <p:txBody>
          <a:bodyPr/>
          <a:lstStyle/>
          <a:p>
            <a:pPr algn="ctr"/>
            <a:r>
              <a:rPr kumimoji="1" lang="en-US" altLang="ja-JP" dirty="0">
                <a:ea typeface="ＭＳ Ｐゴシック" pitchFamily="50" charset="-128"/>
              </a:rPr>
              <a:t>WG Motions  </a:t>
            </a:r>
            <a:endParaRPr kumimoji="1" lang="ja-JP" altLang="en-US" dirty="0">
              <a:ea typeface="ＭＳ Ｐゴシック" pitchFamily="50" charset="-128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720ADEC-9712-49F5-962A-871577929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2888-21-0017-00-0000-Session-6-WG-Closing-Plenary</a:t>
            </a: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AC0A3B7-BC06-42E9-A8DC-C376A22F1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591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2888-21-0017-00-0000-Session-6-WG-Closing-Plenary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5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82134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-00-0000-Session-5- WG Meeting minutes’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 Sangkwon Peter Jeong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 err="1"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HyeonWoo</a:t>
            </a:r>
            <a:r>
              <a:rPr lang="en-US" altLang="ko-KR" sz="2000" dirty="0"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 Nam</a:t>
            </a:r>
            <a:endParaRPr lang="en-US" altLang="ko-KR" sz="2000" dirty="0">
              <a:solidFill>
                <a:srgbClr val="000000"/>
              </a:solidFill>
              <a:latin typeface="Times New Roman" pitchFamily="18" charset="0"/>
              <a:ea typeface="PMingLiU" charset="-120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0573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2888-21-0017-00-0000-Session-6-WG-Closing-Plenary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6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EEA48EE7-8FBE-4344-A481-25E0D459A6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09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-00-0000-Session-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6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-WG-Agenda’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 Sangkwon Peter Jeong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 err="1"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HyeonWoo</a:t>
            </a:r>
            <a:r>
              <a:rPr lang="en-US" altLang="ko-KR" sz="2000" dirty="0"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 Nam</a:t>
            </a: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2771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#3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2888-21-0017-00-0000-Session-6-WG-Closing-Plenary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7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‘2888-20-00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01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0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-000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0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-Session-6-WG-Opening-Plenary’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 Sangkwon Peter Jeong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 err="1"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HyeonWoo</a:t>
            </a:r>
            <a:r>
              <a:rPr lang="en-US" altLang="ko-KR" sz="2000" dirty="0"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 Nam</a:t>
            </a: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6271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#4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2888-21-0017-00-0000-Session-6-WG-Closing-Plenary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8</a:t>
            </a:fld>
            <a:endParaRPr lang="en-US">
              <a:latin typeface="Myriad Pro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0ACEF5F3-AFF8-4091-8AA9-4F366AA832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‘2888-21-0012-01-0001-Web site modifying of the IEEE 2888 WG’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Sang-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Kyun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Kim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HyeonWoo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Nam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963612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6123</TotalTime>
  <Words>2002</Words>
  <Application>Microsoft Office PowerPoint</Application>
  <PresentationFormat>화면 슬라이드 쇼(4:3)</PresentationFormat>
  <Paragraphs>463</Paragraphs>
  <Slides>35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4</vt:i4>
      </vt:variant>
      <vt:variant>
        <vt:lpstr>슬라이드 제목</vt:lpstr>
      </vt:variant>
      <vt:variant>
        <vt:i4>35</vt:i4>
      </vt:variant>
    </vt:vector>
  </HeadingPairs>
  <TitlesOfParts>
    <vt:vector size="46" baseType="lpstr">
      <vt:lpstr>맑은 고딕</vt:lpstr>
      <vt:lpstr>Arial</vt:lpstr>
      <vt:lpstr>Calibri</vt:lpstr>
      <vt:lpstr>Myriad Pro</vt:lpstr>
      <vt:lpstr>Times New Roman</vt:lpstr>
      <vt:lpstr>Verdana</vt:lpstr>
      <vt:lpstr>Wingdings</vt:lpstr>
      <vt:lpstr>IEEE-SA Powerpoint Template</vt:lpstr>
      <vt:lpstr>Office 테마</vt:lpstr>
      <vt:lpstr>2_Office 테마</vt:lpstr>
      <vt:lpstr>1_Office 테마</vt:lpstr>
      <vt:lpstr>PowerPoint 프레젠테이션</vt:lpstr>
      <vt:lpstr>Compliance with  IEEE Standards Policies and Procedures</vt:lpstr>
      <vt:lpstr>IEEE 2888 Interfacing Cyber and Physical World Working Group Kyoungro Yoon, yoonk@konkuk.ac.kr</vt:lpstr>
      <vt:lpstr>Session Time and Location</vt:lpstr>
      <vt:lpstr>WG Motions  </vt:lpstr>
      <vt:lpstr>WG Motion #1</vt:lpstr>
      <vt:lpstr>WG Motion #2</vt:lpstr>
      <vt:lpstr>WG Motion #3</vt:lpstr>
      <vt:lpstr>WG Motion #4</vt:lpstr>
      <vt:lpstr>WG Motion #5</vt:lpstr>
      <vt:lpstr>WG Motion #6</vt:lpstr>
      <vt:lpstr>WG Motion #7</vt:lpstr>
      <vt:lpstr>WG Motion #8</vt:lpstr>
      <vt:lpstr>WG Motion #9</vt:lpstr>
      <vt:lpstr>WG Motion #10</vt:lpstr>
      <vt:lpstr>WG Motion #11</vt:lpstr>
      <vt:lpstr>WG Motion #12</vt:lpstr>
      <vt:lpstr>WG Motion #13</vt:lpstr>
      <vt:lpstr>WG Motion #14</vt:lpstr>
      <vt:lpstr>WG Motion #15</vt:lpstr>
      <vt:lpstr>WG Motion #16</vt:lpstr>
      <vt:lpstr>WG Motion #17</vt:lpstr>
      <vt:lpstr>WG Motion #18</vt:lpstr>
      <vt:lpstr>Others</vt:lpstr>
      <vt:lpstr>Schedule of the New PARs</vt:lpstr>
      <vt:lpstr>TG 1 Next Agenda</vt:lpstr>
      <vt:lpstr>TG 3 Next Agenda</vt:lpstr>
      <vt:lpstr>TG 4 Next Agenda</vt:lpstr>
      <vt:lpstr>Next Session Time and Location</vt:lpstr>
      <vt:lpstr>Next Plenary Meeting</vt:lpstr>
      <vt:lpstr>Meeting Location</vt:lpstr>
      <vt:lpstr>Future Sessions – 2021</vt:lpstr>
      <vt:lpstr>Future Sessions – 2022</vt:lpstr>
      <vt:lpstr>Attendees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Jeong Sangkwon</cp:lastModifiedBy>
  <cp:revision>317</cp:revision>
  <cp:lastPrinted>2018-02-28T09:01:45Z</cp:lastPrinted>
  <dcterms:created xsi:type="dcterms:W3CDTF">2014-10-13T13:02:20Z</dcterms:created>
  <dcterms:modified xsi:type="dcterms:W3CDTF">2021-02-18T06:55:21Z</dcterms:modified>
</cp:coreProperties>
</file>