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13"/>
  </p:notesMasterIdLst>
  <p:handoutMasterIdLst>
    <p:handoutMasterId r:id="rId14"/>
  </p:handoutMasterIdLst>
  <p:sldIdLst>
    <p:sldId id="325" r:id="rId4"/>
    <p:sldId id="365" r:id="rId5"/>
    <p:sldId id="366" r:id="rId6"/>
    <p:sldId id="386" r:id="rId7"/>
    <p:sldId id="388" r:id="rId8"/>
    <p:sldId id="389" r:id="rId9"/>
    <p:sldId id="390" r:id="rId10"/>
    <p:sldId id="391" r:id="rId11"/>
    <p:sldId id="35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82"/>
    <p:restoredTop sz="94669"/>
  </p:normalViewPr>
  <p:slideViewPr>
    <p:cSldViewPr>
      <p:cViewPr varScale="1">
        <p:scale>
          <a:sx n="147" d="100"/>
          <a:sy n="147" d="100"/>
        </p:scale>
        <p:origin x="56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2888-21-0012-01-0000-Web site modifying of the IEEE 2888 WG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7" name="바닥글 개체 틀 4"/>
          <p:cNvSpPr>
            <a:spLocks noGrp="1"/>
          </p:cNvSpPr>
          <p:nvPr>
            <p:ph type="ftr" sz="quarter" idx="11"/>
          </p:nvPr>
        </p:nvSpPr>
        <p:spPr>
          <a:xfrm>
            <a:off x="457200" y="6610350"/>
            <a:ext cx="65532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2888-21-0012-01-0000-Web site modifying of the IEEE 2888 WG</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992640"/>
            <a:ext cx="8520120" cy="273648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 name="PlaceHolder 2"/>
          <p:cNvSpPr>
            <a:spLocks noGrp="1"/>
          </p:cNvSpPr>
          <p:nvPr>
            <p:ph type="subTitle"/>
          </p:nvPr>
        </p:nvSpPr>
        <p:spPr>
          <a:xfrm>
            <a:off x="457200" y="1604640"/>
            <a:ext cx="8229240" cy="3977280"/>
          </a:xfrm>
          <a:prstGeom prst="rect">
            <a:avLst/>
          </a:prstGeom>
        </p:spPr>
        <p:txBody>
          <a:bodyPr lIns="0" tIns="0" rIns="0" bIns="0" anchor="ctr">
            <a:noAutofit/>
          </a:bodyPr>
          <a:lstStyle/>
          <a:p>
            <a:pPr algn="ctr"/>
            <a:endParaRPr lang="en-US" sz="3200" b="0" strike="noStrike" spc="-1">
              <a:latin typeface="맑은 고딕"/>
            </a:endParaRPr>
          </a:p>
        </p:txBody>
      </p:sp>
    </p:spTree>
    <p:extLst>
      <p:ext uri="{BB962C8B-B14F-4D97-AF65-F5344CB8AC3E}">
        <p14:creationId xmlns:p14="http://schemas.microsoft.com/office/powerpoint/2010/main" val="11908298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2888-21-0012-01-0000-Web site modifying of the IEEE 2888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2888-21-0012-01-0000-Web site modifying of the IEEE 2888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2888-21-0012-01-0000-Web site modifying of the IEEE 2888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endParaRPr lang="ko-KR" altLang="en-US"/>
          </a:p>
        </p:txBody>
      </p:sp>
      <p:sp>
        <p:nvSpPr>
          <p:cNvPr id="8" name="Footer Placeholder 7"/>
          <p:cNvSpPr>
            <a:spLocks noGrp="1"/>
          </p:cNvSpPr>
          <p:nvPr>
            <p:ph type="ftr" sz="quarter" idx="11"/>
          </p:nvPr>
        </p:nvSpPr>
        <p:spPr/>
        <p:txBody>
          <a:bodyPr/>
          <a:lstStyle/>
          <a:p>
            <a:r>
              <a:rPr lang="en-US" altLang="ko-KR"/>
              <a:t>2888-21-0012-01-0000-Web site modifying of the IEEE 2888 WG</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2888-21-0012-01-0000-Web site modifying of the IEEE 2888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2888-21-0012-01-0000-Web site modifying of the IEEE 2888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2888-21-0012-01-0000-Web site modifying of the IEEE 2888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2888-21-0012-01-0000-Web site modifying of the IEEE 2888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2888-21-0012-01-0000-Web site modifying of the IEEE 2888 WG</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6.png"/><Relationship Id="rId2" Type="http://schemas.openxmlformats.org/officeDocument/2006/relationships/slideLayout" Target="../slideLayouts/slideLayout14.xml"/><Relationship Id="rId16"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2888-21-0012-01-0000-Web site modifying of the IEEE 2888 WG</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2888-21-0012-01-0000-Web site modifying of the IEEE 2888 WG</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5"/>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5"/>
          <a:srcRect/>
          <a:stretch>
            <a:fillRect/>
          </a:stretch>
        </p:blipFill>
        <p:spPr bwMode="auto">
          <a:xfrm>
            <a:off x="7977981" y="6230983"/>
            <a:ext cx="901700" cy="265113"/>
          </a:xfrm>
          <a:prstGeom prst="rect">
            <a:avLst/>
          </a:prstGeom>
          <a:noFill/>
          <a:ln w="9525">
            <a:noFill/>
            <a:miter lim="800000"/>
            <a:headEnd/>
            <a:tailEnd/>
          </a:ln>
        </p:spPr>
      </p:pic>
      <p:pic>
        <p:nvPicPr>
          <p:cNvPr id="15" name="그림 14">
            <a:extLst>
              <a:ext uri="{FF2B5EF4-FFF2-40B4-BE49-F238E27FC236}">
                <a16:creationId xmlns:a16="http://schemas.microsoft.com/office/drawing/2014/main" id="{91DA9F40-F573-407A-B9ED-97BEF37307A7}"/>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21040" y="164643"/>
            <a:ext cx="610515" cy="609338"/>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26" r:id="rId13"/>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2888-21-0012-01-0000-Web site modifying of the IEEE 2888 WG</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66700" y="1678441"/>
            <a:ext cx="8610600" cy="828674"/>
          </a:xfrm>
        </p:spPr>
        <p:txBody>
          <a:bodyPr>
            <a:normAutofit/>
          </a:bodyPr>
          <a:lstStyle/>
          <a:p>
            <a:pPr>
              <a:lnSpc>
                <a:spcPct val="120000"/>
              </a:lnSpc>
            </a:pPr>
            <a:r>
              <a:rPr lang="en-US" dirty="0">
                <a:solidFill>
                  <a:schemeClr val="tx1"/>
                </a:solidFill>
              </a:rPr>
              <a:t>[Web </a:t>
            </a:r>
            <a:r>
              <a:rPr lang="en-US">
                <a:solidFill>
                  <a:schemeClr val="tx1"/>
                </a:solidFill>
              </a:rPr>
              <a:t>site modifying of the </a:t>
            </a:r>
            <a:r>
              <a:rPr lang="en-US" dirty="0">
                <a:solidFill>
                  <a:schemeClr val="tx1"/>
                </a:solidFill>
              </a:rPr>
              <a:t>IEEE</a:t>
            </a:r>
            <a:r>
              <a:rPr lang="ko-KR" altLang="en-US" dirty="0">
                <a:solidFill>
                  <a:schemeClr val="tx1"/>
                </a:solidFill>
              </a:rPr>
              <a:t> </a:t>
            </a:r>
            <a:r>
              <a:rPr lang="en-US" altLang="ko-KR" dirty="0">
                <a:solidFill>
                  <a:schemeClr val="tx1"/>
                </a:solidFill>
              </a:rPr>
              <a:t>2888</a:t>
            </a:r>
            <a:r>
              <a:rPr lang="ko-KR" altLang="en-US" dirty="0">
                <a:solidFill>
                  <a:schemeClr val="tx1"/>
                </a:solidFill>
              </a:rPr>
              <a:t> </a:t>
            </a:r>
            <a:r>
              <a:rPr lang="en-US" altLang="ko-KR" dirty="0">
                <a:solidFill>
                  <a:schemeClr val="tx1"/>
                </a:solidFill>
              </a:rPr>
              <a:t>WG</a:t>
            </a:r>
            <a:r>
              <a:rPr lang="en-US" dirty="0">
                <a:solidFill>
                  <a:schemeClr val="tx1"/>
                </a:solidFill>
              </a:rPr>
              <a:t>]</a:t>
            </a:r>
          </a:p>
        </p:txBody>
      </p:sp>
      <p:sp>
        <p:nvSpPr>
          <p:cNvPr id="7" name="Text Placeholder 6"/>
          <p:cNvSpPr>
            <a:spLocks noGrp="1"/>
          </p:cNvSpPr>
          <p:nvPr>
            <p:ph type="body" sz="quarter" idx="10"/>
          </p:nvPr>
        </p:nvSpPr>
        <p:spPr>
          <a:xfrm>
            <a:off x="381000" y="2512416"/>
            <a:ext cx="5638800" cy="828675"/>
          </a:xfrm>
        </p:spPr>
        <p:txBody>
          <a:bodyPr/>
          <a:lstStyle/>
          <a:p>
            <a:r>
              <a:rPr lang="en-US" dirty="0"/>
              <a:t>[S</a:t>
            </a:r>
            <a:r>
              <a:rPr lang="en-US" altLang="ko-KR" dirty="0"/>
              <a:t>angkwon</a:t>
            </a:r>
            <a:r>
              <a:rPr lang="ko-KR" altLang="en-US" dirty="0"/>
              <a:t> </a:t>
            </a:r>
            <a:r>
              <a:rPr lang="en-US" altLang="ko-KR" dirty="0"/>
              <a:t>Jeong </a:t>
            </a:r>
            <a:r>
              <a:rPr lang="en-US" dirty="0"/>
              <a:t>/ </a:t>
            </a:r>
            <a:r>
              <a:rPr lang="en-US" altLang="ko-KR" dirty="0"/>
              <a:t>JoyFun</a:t>
            </a:r>
            <a:r>
              <a:rPr lang="ko-KR" altLang="en-US" dirty="0"/>
              <a:t> </a:t>
            </a:r>
            <a:r>
              <a:rPr lang="en-US" altLang="ko-KR" dirty="0"/>
              <a:t>Inc.,</a:t>
            </a:r>
            <a:r>
              <a:rPr lang="en-US" dirty="0"/>
              <a:t>]</a:t>
            </a:r>
          </a:p>
        </p:txBody>
      </p:sp>
    </p:spTree>
    <p:extLst>
      <p:ext uri="{BB962C8B-B14F-4D97-AF65-F5344CB8AC3E}">
        <p14:creationId xmlns:p14="http://schemas.microsoft.com/office/powerpoint/2010/main" val="427194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2888-21-0012-01-0000-Web site modifying of the IEEE 2888 WG</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01788781"/>
              </p:ext>
            </p:extLst>
          </p:nvPr>
        </p:nvGraphicFramePr>
        <p:xfrm>
          <a:off x="228600" y="1215867"/>
          <a:ext cx="8686800" cy="4640342"/>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Web site modifying of the IEEE 2888 WG</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15</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483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483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1400576"/>
                  </a:ext>
                </a:extLst>
              </a:tr>
              <a:tr h="40483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3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ore-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ore-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ore-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ko-Kore-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582311"/>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p:txBody>
          <a:bodyPr/>
          <a:lstStyle/>
          <a:p>
            <a:pPr eaLnBrk="0" hangingPunct="0"/>
            <a:r>
              <a:rPr lang="en-GB" altLang="ko-KR" sz="1800" dirty="0"/>
              <a:t>IEEE 2888</a:t>
            </a:r>
            <a:br>
              <a:rPr lang="en-GB" altLang="ko-KR" sz="1800" dirty="0"/>
            </a:br>
            <a:r>
              <a:rPr lang="en-US" altLang="ko-KR" sz="1800" dirty="0"/>
              <a:t>Interfacing Cyber and Physical World Working Group</a:t>
            </a:r>
            <a:br>
              <a:rPr lang="en-US" altLang="ko-KR" sz="1800" dirty="0"/>
            </a:br>
            <a:r>
              <a:rPr lang="en-US" altLang="ko-KR" sz="1800" dirty="0" err="1"/>
              <a:t>Kyoungro</a:t>
            </a:r>
            <a:r>
              <a:rPr lang="en-US" altLang="ko-KR" sz="1800" dirty="0"/>
              <a:t> Yoon, yoonk@konkuk.ac.kr</a:t>
            </a:r>
            <a:endParaRPr lang="ko-KR" altLang="en-US" sz="1800" dirty="0"/>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AA4F8E3-1D84-43C1-952C-851030DE915C}"/>
              </a:ext>
            </a:extLst>
          </p:cNvPr>
          <p:cNvSpPr>
            <a:spLocks noGrp="1"/>
          </p:cNvSpPr>
          <p:nvPr>
            <p:ph type="title"/>
          </p:nvPr>
        </p:nvSpPr>
        <p:spPr/>
        <p:txBody>
          <a:bodyPr/>
          <a:lstStyle/>
          <a:p>
            <a:r>
              <a:rPr lang="en-US" altLang="ko-KR" dirty="0"/>
              <a:t>Top of the Front page</a:t>
            </a:r>
            <a:endParaRPr lang="ko-KR" altLang="en-US" dirty="0"/>
          </a:p>
        </p:txBody>
      </p:sp>
      <p:sp>
        <p:nvSpPr>
          <p:cNvPr id="3" name="바닥글 개체 틀 2">
            <a:extLst>
              <a:ext uri="{FF2B5EF4-FFF2-40B4-BE49-F238E27FC236}">
                <a16:creationId xmlns:a16="http://schemas.microsoft.com/office/drawing/2014/main" id="{378E3C06-EA52-43F8-988A-30183CE76318}"/>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4" name="슬라이드 번호 개체 틀 3">
            <a:extLst>
              <a:ext uri="{FF2B5EF4-FFF2-40B4-BE49-F238E27FC236}">
                <a16:creationId xmlns:a16="http://schemas.microsoft.com/office/drawing/2014/main" id="{C3DAC577-4C6D-4889-8750-89064EF603E6}"/>
              </a:ext>
            </a:extLst>
          </p:cNvPr>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54" name="TextBox 53">
            <a:extLst>
              <a:ext uri="{FF2B5EF4-FFF2-40B4-BE49-F238E27FC236}">
                <a16:creationId xmlns:a16="http://schemas.microsoft.com/office/drawing/2014/main" id="{E76EF454-CF79-47D5-8D1E-933B1E8436C2}"/>
              </a:ext>
            </a:extLst>
          </p:cNvPr>
          <p:cNvSpPr txBox="1"/>
          <p:nvPr/>
        </p:nvSpPr>
        <p:spPr>
          <a:xfrm>
            <a:off x="336600" y="1219200"/>
            <a:ext cx="8470800" cy="3693319"/>
          </a:xfrm>
          <a:prstGeom prst="rect">
            <a:avLst/>
          </a:prstGeom>
          <a:noFill/>
        </p:spPr>
        <p:txBody>
          <a:bodyPr wrap="square">
            <a:spAutoFit/>
          </a:bodyPr>
          <a:lstStyle/>
          <a:p>
            <a:pPr marL="285750" indent="-285750">
              <a:buFont typeface="Wingdings" panose="05000000000000000000" pitchFamily="2" charset="2"/>
              <a:buChar char="v"/>
            </a:pPr>
            <a:r>
              <a:rPr lang="en-US" altLang="ko-KR" sz="1800" b="1" i="0" u="none" strike="noStrike" baseline="0" dirty="0">
                <a:solidFill>
                  <a:schemeClr val="accent5">
                    <a:lumMod val="75000"/>
                  </a:schemeClr>
                </a:solidFill>
                <a:latin typeface="Verdana" panose="020B0604030504040204" pitchFamily="34" charset="0"/>
              </a:rPr>
              <a:t>P2888.1</a:t>
            </a:r>
            <a:endParaRPr lang="en-US" altLang="ko-KR" sz="1800" b="0" i="0" u="none" strike="noStrike" baseline="0" dirty="0">
              <a:solidFill>
                <a:schemeClr val="accent5">
                  <a:lumMod val="75000"/>
                </a:schemeClr>
              </a:solidFill>
              <a:latin typeface="Verdana" panose="020B0604030504040204" pitchFamily="34" charset="0"/>
            </a:endParaRPr>
          </a:p>
          <a:p>
            <a:pPr marL="266700"/>
            <a:r>
              <a:rPr lang="en-US" altLang="ko-KR" sz="1800" b="0" i="0" u="none" strike="noStrike" baseline="0" dirty="0">
                <a:latin typeface="Times New Roman" panose="02020603050405020304" pitchFamily="18" charset="0"/>
              </a:rPr>
              <a:t>Specification of Sensor Interface for Cyber and Physical World</a:t>
            </a:r>
          </a:p>
          <a:p>
            <a:endParaRPr lang="en-US" altLang="ko-KR" sz="1800" b="1" i="0" u="none" strike="noStrike" baseline="0" dirty="0">
              <a:solidFill>
                <a:srgbClr val="000000"/>
              </a:solidFill>
              <a:latin typeface="Verdana" panose="020B0604030504040204" pitchFamily="34" charset="0"/>
            </a:endParaRPr>
          </a:p>
          <a:p>
            <a:pPr marL="285750" indent="-285750">
              <a:buFont typeface="Wingdings" panose="05000000000000000000" pitchFamily="2" charset="2"/>
              <a:buChar char="v"/>
            </a:pPr>
            <a:r>
              <a:rPr lang="en-US" altLang="ko-KR" b="1" dirty="0">
                <a:solidFill>
                  <a:schemeClr val="accent5">
                    <a:lumMod val="75000"/>
                  </a:schemeClr>
                </a:solidFill>
                <a:latin typeface="Verdana" panose="020B0604030504040204" pitchFamily="34" charset="0"/>
              </a:rPr>
              <a:t>P2888.2</a:t>
            </a:r>
          </a:p>
          <a:p>
            <a:pPr marL="266700"/>
            <a:r>
              <a:rPr lang="en-US" altLang="ko-KR" dirty="0">
                <a:latin typeface="Times New Roman" panose="02020603050405020304" pitchFamily="18" charset="0"/>
              </a:rPr>
              <a:t>Standard for Actuator Interface for Cyber and Physical World </a:t>
            </a:r>
          </a:p>
          <a:p>
            <a:endParaRPr lang="en-US" altLang="ko-KR" sz="1800" b="1" i="0" u="none" strike="noStrike" baseline="0" dirty="0">
              <a:solidFill>
                <a:srgbClr val="000000"/>
              </a:solidFill>
              <a:latin typeface="Verdana" panose="020B0604030504040204" pitchFamily="34" charset="0"/>
            </a:endParaRPr>
          </a:p>
          <a:p>
            <a:pPr marL="285750" indent="-285750">
              <a:buFont typeface="Wingdings" panose="05000000000000000000" pitchFamily="2" charset="2"/>
              <a:buChar char="v"/>
            </a:pPr>
            <a:r>
              <a:rPr lang="en-US" altLang="ko-KR" b="1" dirty="0">
                <a:solidFill>
                  <a:schemeClr val="accent5">
                    <a:lumMod val="75000"/>
                  </a:schemeClr>
                </a:solidFill>
                <a:latin typeface="Verdana" panose="020B0604030504040204" pitchFamily="34" charset="0"/>
              </a:rPr>
              <a:t>P2888.3</a:t>
            </a:r>
          </a:p>
          <a:p>
            <a:pPr marL="266700"/>
            <a:r>
              <a:rPr lang="en-US" altLang="ko-KR" dirty="0">
                <a:latin typeface="Times New Roman" panose="02020603050405020304" pitchFamily="18" charset="0"/>
              </a:rPr>
              <a:t>Standard on Orchestration of Digital Synchronization between Cyber and Physical World </a:t>
            </a:r>
          </a:p>
          <a:p>
            <a:endParaRPr lang="en-US" altLang="ko-KR" sz="1800" b="1" i="0" u="none" strike="noStrike" baseline="0" dirty="0">
              <a:solidFill>
                <a:srgbClr val="000000"/>
              </a:solidFill>
              <a:latin typeface="Verdana" panose="020B0604030504040204" pitchFamily="34" charset="0"/>
            </a:endParaRPr>
          </a:p>
          <a:p>
            <a:pPr marL="285750" indent="-285750">
              <a:buFont typeface="Wingdings" panose="05000000000000000000" pitchFamily="2" charset="2"/>
              <a:buChar char="v"/>
            </a:pPr>
            <a:r>
              <a:rPr lang="en-US" altLang="ko-KR" b="1" dirty="0">
                <a:solidFill>
                  <a:schemeClr val="accent5">
                    <a:lumMod val="75000"/>
                  </a:schemeClr>
                </a:solidFill>
                <a:latin typeface="Verdana" panose="020B0604030504040204" pitchFamily="34" charset="0"/>
              </a:rPr>
              <a:t>P2888.4</a:t>
            </a:r>
          </a:p>
          <a:p>
            <a:pPr marL="266700"/>
            <a:r>
              <a:rPr lang="en-US" altLang="ko-KR" dirty="0">
                <a:latin typeface="Times New Roman" panose="02020603050405020304" pitchFamily="18" charset="0"/>
              </a:rPr>
              <a:t>Standard on Architecture for Virtual Reality Disaster Response Training System with Six degrees of Freedom (6 </a:t>
            </a:r>
            <a:r>
              <a:rPr lang="en-US" altLang="ko-KR" dirty="0" err="1">
                <a:latin typeface="Times New Roman" panose="02020603050405020304" pitchFamily="18" charset="0"/>
              </a:rPr>
              <a:t>DoF</a:t>
            </a:r>
            <a:r>
              <a:rPr lang="en-US" altLang="ko-KR" dirty="0">
                <a:latin typeface="Times New Roman" panose="02020603050405020304" pitchFamily="18" charset="0"/>
              </a:rPr>
              <a:t>) </a:t>
            </a:r>
            <a:endParaRPr lang="ko-KR" altLang="en-US" dirty="0">
              <a:latin typeface="Times New Roman" panose="02020603050405020304" pitchFamily="18" charset="0"/>
            </a:endParaRPr>
          </a:p>
        </p:txBody>
      </p:sp>
    </p:spTree>
    <p:extLst>
      <p:ext uri="{BB962C8B-B14F-4D97-AF65-F5344CB8AC3E}">
        <p14:creationId xmlns:p14="http://schemas.microsoft.com/office/powerpoint/2010/main" val="66897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193708-31B4-4046-95AF-8190C671C053}"/>
              </a:ext>
            </a:extLst>
          </p:cNvPr>
          <p:cNvSpPr>
            <a:spLocks noGrp="1"/>
          </p:cNvSpPr>
          <p:nvPr>
            <p:ph type="title"/>
          </p:nvPr>
        </p:nvSpPr>
        <p:spPr/>
        <p:txBody>
          <a:bodyPr/>
          <a:lstStyle/>
          <a:p>
            <a:r>
              <a:rPr lang="en-US" altLang="ko-KR" dirty="0"/>
              <a:t>IEEE P2888.1</a:t>
            </a:r>
            <a:endParaRPr lang="ko-KR" altLang="en-US" dirty="0"/>
          </a:p>
        </p:txBody>
      </p:sp>
      <p:sp>
        <p:nvSpPr>
          <p:cNvPr id="3" name="바닥글 개체 틀 2">
            <a:extLst>
              <a:ext uri="{FF2B5EF4-FFF2-40B4-BE49-F238E27FC236}">
                <a16:creationId xmlns:a16="http://schemas.microsoft.com/office/drawing/2014/main" id="{E668D208-2629-40B4-9126-9D61C99352FC}"/>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4" name="슬라이드 번호 개체 틀 3">
            <a:extLst>
              <a:ext uri="{FF2B5EF4-FFF2-40B4-BE49-F238E27FC236}">
                <a16:creationId xmlns:a16="http://schemas.microsoft.com/office/drawing/2014/main" id="{FAC189D6-AAE3-422A-9304-CB07F9CA4A22}"/>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TextBox 5">
            <a:extLst>
              <a:ext uri="{FF2B5EF4-FFF2-40B4-BE49-F238E27FC236}">
                <a16:creationId xmlns:a16="http://schemas.microsoft.com/office/drawing/2014/main" id="{5963DADA-E34F-45D4-A237-E552320A8583}"/>
              </a:ext>
            </a:extLst>
          </p:cNvPr>
          <p:cNvSpPr txBox="1"/>
          <p:nvPr/>
        </p:nvSpPr>
        <p:spPr>
          <a:xfrm>
            <a:off x="495300" y="1066800"/>
            <a:ext cx="8153400" cy="3970318"/>
          </a:xfrm>
          <a:prstGeom prst="rect">
            <a:avLst/>
          </a:prstGeom>
          <a:noFill/>
        </p:spPr>
        <p:txBody>
          <a:bodyPr wrap="square">
            <a:spAutoFit/>
          </a:bodyPr>
          <a:lstStyle/>
          <a:p>
            <a:pPr algn="l"/>
            <a:r>
              <a:rPr lang="en-US" altLang="ko-KR" sz="1400" b="1" i="0" dirty="0">
                <a:solidFill>
                  <a:srgbClr val="333333"/>
                </a:solidFill>
                <a:effectLst/>
                <a:latin typeface="Verdana" panose="020B0604030504040204" pitchFamily="34" charset="0"/>
              </a:rPr>
              <a:t>Scope:</a:t>
            </a:r>
            <a:endParaRPr lang="en-US" altLang="ko-KR" sz="1400" b="0" i="0" dirty="0">
              <a:solidFill>
                <a:srgbClr val="333333"/>
              </a:solidFill>
              <a:effectLst/>
              <a:latin typeface="Verdana" panose="020B0604030504040204" pitchFamily="34" charset="0"/>
            </a:endParaRPr>
          </a:p>
          <a:p>
            <a:pPr algn="l"/>
            <a:r>
              <a:rPr lang="en-US" altLang="ko-KR" sz="1400" b="0" i="0" dirty="0">
                <a:solidFill>
                  <a:srgbClr val="333333"/>
                </a:solidFill>
                <a:effectLst/>
                <a:latin typeface="Verdana" panose="020B0604030504040204" pitchFamily="34" charset="0"/>
              </a:rPr>
              <a:t>This standard defines the vocabulary, requirements, metrics, data formats and APIs for acquiring information from sensors,</a:t>
            </a:r>
          </a:p>
          <a:p>
            <a:pPr algn="l"/>
            <a:r>
              <a:rPr lang="en-US" altLang="ko-KR" sz="1400" b="0" i="0" dirty="0">
                <a:solidFill>
                  <a:srgbClr val="333333"/>
                </a:solidFill>
                <a:effectLst/>
                <a:latin typeface="Verdana" panose="020B0604030504040204" pitchFamily="34" charset="0"/>
              </a:rPr>
              <a:t>enabling definition of interfaces between the cyber world and physical world.</a:t>
            </a:r>
          </a:p>
          <a:p>
            <a:pPr algn="l"/>
            <a:r>
              <a:rPr lang="en-US" altLang="ko-KR" sz="1400" b="0" i="0" dirty="0">
                <a:solidFill>
                  <a:srgbClr val="333333"/>
                </a:solidFill>
                <a:effectLst/>
                <a:latin typeface="Verdana" panose="020B0604030504040204" pitchFamily="34" charset="0"/>
              </a:rPr>
              <a:t> </a:t>
            </a:r>
          </a:p>
          <a:p>
            <a:pPr algn="l"/>
            <a:r>
              <a:rPr lang="en-US" altLang="ko-KR" sz="1400" b="1" i="0" dirty="0">
                <a:solidFill>
                  <a:srgbClr val="333333"/>
                </a:solidFill>
                <a:effectLst/>
                <a:latin typeface="Verdana" panose="020B0604030504040204" pitchFamily="34" charset="0"/>
              </a:rPr>
              <a:t>Need for the project:</a:t>
            </a:r>
            <a:endParaRPr lang="en-US" altLang="ko-KR" sz="1400" b="0" i="0" dirty="0">
              <a:solidFill>
                <a:srgbClr val="333333"/>
              </a:solidFill>
              <a:effectLst/>
              <a:latin typeface="Verdana" panose="020B0604030504040204" pitchFamily="34" charset="0"/>
            </a:endParaRPr>
          </a:p>
          <a:p>
            <a:pPr algn="l"/>
            <a:r>
              <a:rPr lang="en-US" altLang="ko-KR" sz="1400" b="0" i="0" dirty="0">
                <a:solidFill>
                  <a:srgbClr val="333333"/>
                </a:solidFill>
                <a:effectLst/>
                <a:latin typeface="Verdana" panose="020B0604030504040204" pitchFamily="34" charset="0"/>
              </a:rPr>
              <a:t>Recent advances and interest in digital twin and smart cities are based on the convenience and effectiveness</a:t>
            </a:r>
          </a:p>
          <a:p>
            <a:pPr algn="l"/>
            <a:r>
              <a:rPr lang="en-US" altLang="ko-KR" sz="1400" b="0" i="0" dirty="0">
                <a:solidFill>
                  <a:srgbClr val="333333"/>
                </a:solidFill>
                <a:effectLst/>
                <a:latin typeface="Verdana" panose="020B0604030504040204" pitchFamily="34" charset="0"/>
              </a:rPr>
              <a:t>provided by building a cyber world to model target products or city infrastructure.</a:t>
            </a:r>
          </a:p>
          <a:p>
            <a:pPr algn="l"/>
            <a:r>
              <a:rPr lang="en-US" altLang="ko-KR" sz="1400" b="0" i="0" dirty="0">
                <a:solidFill>
                  <a:srgbClr val="333333"/>
                </a:solidFill>
                <a:effectLst/>
                <a:latin typeface="Verdana" panose="020B0604030504040204" pitchFamily="34" charset="0"/>
              </a:rPr>
              <a:t>Building a cyber world synchronized with the physical world depends on information coming from a large number of remotely controlled</a:t>
            </a:r>
          </a:p>
          <a:p>
            <a:pPr algn="l"/>
            <a:r>
              <a:rPr lang="en-US" altLang="ko-KR" sz="1400" b="0" i="0" dirty="0">
                <a:solidFill>
                  <a:srgbClr val="333333"/>
                </a:solidFill>
                <a:effectLst/>
                <a:latin typeface="Verdana" panose="020B0604030504040204" pitchFamily="34" charset="0"/>
              </a:rPr>
              <a:t>sensors and actuators. Today, there are no standards for the data format or data interface of these sensors and actuators, and manufacturers have</a:t>
            </a:r>
          </a:p>
          <a:p>
            <a:pPr algn="l"/>
            <a:r>
              <a:rPr lang="en-US" altLang="ko-KR" sz="1400" b="0" i="0" dirty="0">
                <a:solidFill>
                  <a:srgbClr val="333333"/>
                </a:solidFill>
                <a:effectLst/>
                <a:latin typeface="Verdana" panose="020B0604030504040204" pitchFamily="34" charset="0"/>
              </a:rPr>
              <a:t>to depend on the specifications provided by each individual service provider. By providing standard for these formats, the manufactured</a:t>
            </a:r>
          </a:p>
          <a:p>
            <a:pPr algn="l"/>
            <a:r>
              <a:rPr lang="en-US" altLang="ko-KR" sz="1400" b="0" i="0" dirty="0">
                <a:solidFill>
                  <a:srgbClr val="333333"/>
                </a:solidFill>
                <a:effectLst/>
                <a:latin typeface="Verdana" panose="020B0604030504040204" pitchFamily="34" charset="0"/>
              </a:rPr>
              <a:t>sensors and actuators can fit into any environment without considering specific service provider specifications, accelerating the development of</a:t>
            </a:r>
          </a:p>
          <a:p>
            <a:pPr algn="l"/>
            <a:r>
              <a:rPr lang="en-US" altLang="ko-KR" sz="1400" b="0" i="0" dirty="0">
                <a:solidFill>
                  <a:srgbClr val="333333"/>
                </a:solidFill>
                <a:effectLst/>
                <a:latin typeface="Verdana" panose="020B0604030504040204" pitchFamily="34" charset="0"/>
              </a:rPr>
              <a:t>the technology and related services.</a:t>
            </a:r>
          </a:p>
        </p:txBody>
      </p:sp>
    </p:spTree>
    <p:extLst>
      <p:ext uri="{BB962C8B-B14F-4D97-AF65-F5344CB8AC3E}">
        <p14:creationId xmlns:p14="http://schemas.microsoft.com/office/powerpoint/2010/main" val="2998498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3A6D39C-9FE0-49AD-959B-87E3235D8715}"/>
              </a:ext>
            </a:extLst>
          </p:cNvPr>
          <p:cNvSpPr>
            <a:spLocks noGrp="1"/>
          </p:cNvSpPr>
          <p:nvPr>
            <p:ph type="title"/>
          </p:nvPr>
        </p:nvSpPr>
        <p:spPr/>
        <p:txBody>
          <a:bodyPr/>
          <a:lstStyle/>
          <a:p>
            <a:r>
              <a:rPr lang="en-US" altLang="ko-KR" dirty="0"/>
              <a:t>IEEE P2888.2</a:t>
            </a:r>
            <a:endParaRPr lang="ko-KR" altLang="en-US" dirty="0"/>
          </a:p>
        </p:txBody>
      </p:sp>
      <p:sp>
        <p:nvSpPr>
          <p:cNvPr id="3" name="바닥글 개체 틀 2">
            <a:extLst>
              <a:ext uri="{FF2B5EF4-FFF2-40B4-BE49-F238E27FC236}">
                <a16:creationId xmlns:a16="http://schemas.microsoft.com/office/drawing/2014/main" id="{970E4053-BA0A-4CEF-AAE5-F1ED5CD196F9}"/>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4" name="슬라이드 번호 개체 틀 3">
            <a:extLst>
              <a:ext uri="{FF2B5EF4-FFF2-40B4-BE49-F238E27FC236}">
                <a16:creationId xmlns:a16="http://schemas.microsoft.com/office/drawing/2014/main" id="{1A2C22BB-E649-4A23-A9A6-8EF5BDBA9F12}"/>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5" name="TextBox 4">
            <a:extLst>
              <a:ext uri="{FF2B5EF4-FFF2-40B4-BE49-F238E27FC236}">
                <a16:creationId xmlns:a16="http://schemas.microsoft.com/office/drawing/2014/main" id="{5DF42F30-F249-45DC-8E46-D5FC738250FF}"/>
              </a:ext>
            </a:extLst>
          </p:cNvPr>
          <p:cNvSpPr txBox="1"/>
          <p:nvPr/>
        </p:nvSpPr>
        <p:spPr>
          <a:xfrm>
            <a:off x="495300" y="1066800"/>
            <a:ext cx="8153400" cy="3754874"/>
          </a:xfrm>
          <a:prstGeom prst="rect">
            <a:avLst/>
          </a:prstGeom>
          <a:noFill/>
        </p:spPr>
        <p:txBody>
          <a:bodyPr wrap="square">
            <a:spAutoFit/>
          </a:bodyPr>
          <a:lstStyle/>
          <a:p>
            <a:pPr algn="l"/>
            <a:r>
              <a:rPr lang="en-US" altLang="ko-KR" sz="1400" b="1" i="0" dirty="0">
                <a:solidFill>
                  <a:srgbClr val="333333"/>
                </a:solidFill>
                <a:effectLst/>
                <a:latin typeface="Verdana" panose="020B0604030504040204" pitchFamily="34" charset="0"/>
              </a:rPr>
              <a:t>Scope:</a:t>
            </a:r>
            <a:endParaRPr lang="en-US" altLang="ko-KR" sz="1400" b="0" i="0" dirty="0">
              <a:solidFill>
                <a:srgbClr val="333333"/>
              </a:solidFill>
              <a:effectLst/>
              <a:latin typeface="Verdana" panose="020B0604030504040204" pitchFamily="34" charset="0"/>
            </a:endParaRPr>
          </a:p>
          <a:p>
            <a:pPr algn="l"/>
            <a:r>
              <a:rPr lang="en-US" altLang="ko-KR" sz="1400" b="0" i="0" dirty="0">
                <a:solidFill>
                  <a:srgbClr val="333333"/>
                </a:solidFill>
                <a:effectLst/>
                <a:latin typeface="Verdana" panose="020B0604030504040204" pitchFamily="34" charset="0"/>
              </a:rPr>
              <a:t>This standard defines the vocabulary, requirements, metrics, data formats and APIs for describing characteristics of, setting up parameters for, and commanding actuators enabling definition of interfaces between the cyber world and physical world. These actuators shall be defined either in cyber or physical world.</a:t>
            </a:r>
          </a:p>
          <a:p>
            <a:pPr algn="l"/>
            <a:r>
              <a:rPr lang="en-US" altLang="ko-KR" sz="1400" b="0" i="0" dirty="0">
                <a:solidFill>
                  <a:srgbClr val="333333"/>
                </a:solidFill>
                <a:effectLst/>
                <a:latin typeface="Verdana" panose="020B0604030504040204" pitchFamily="34" charset="0"/>
              </a:rPr>
              <a:t> </a:t>
            </a:r>
          </a:p>
          <a:p>
            <a:pPr algn="l"/>
            <a:r>
              <a:rPr lang="en-US" altLang="ko-KR" sz="1400" b="1" i="0" dirty="0">
                <a:solidFill>
                  <a:srgbClr val="333333"/>
                </a:solidFill>
                <a:effectLst/>
                <a:latin typeface="Verdana" panose="020B0604030504040204" pitchFamily="34" charset="0"/>
              </a:rPr>
              <a:t>Need for the project:</a:t>
            </a:r>
            <a:endParaRPr lang="en-US" altLang="ko-KR" sz="1400" b="0" i="0" dirty="0">
              <a:solidFill>
                <a:srgbClr val="333333"/>
              </a:solidFill>
              <a:effectLst/>
              <a:latin typeface="Verdana" panose="020B0604030504040204" pitchFamily="34" charset="0"/>
            </a:endParaRPr>
          </a:p>
          <a:p>
            <a:pPr algn="l"/>
            <a:r>
              <a:rPr lang="en-US" altLang="ko-KR" sz="1400" b="0" i="0" dirty="0">
                <a:solidFill>
                  <a:srgbClr val="333333"/>
                </a:solidFill>
                <a:effectLst/>
                <a:latin typeface="Verdana" panose="020B0604030504040204" pitchFamily="34" charset="0"/>
              </a:rPr>
              <a:t>Recent advances and interest in digital twin and smart cities are based on the convenience and effectiveness provided by building a cyber world to model target products or city infrastructure. Building a cyber world synchronized with the physical world depends on information coming from a large number of remotely controlled sensors and actuators. Today, there are no standards for the data format or data interface of these sensors and actuators, and manufacturers have to depend on the specifications provided by each individual service provider. By providing standard for these formats, the manufactured sensors and actuators can fit into any environment without considering specific service provider specifications, accelerating the development of the technology and related services.</a:t>
            </a:r>
          </a:p>
        </p:txBody>
      </p:sp>
    </p:spTree>
    <p:extLst>
      <p:ext uri="{BB962C8B-B14F-4D97-AF65-F5344CB8AC3E}">
        <p14:creationId xmlns:p14="http://schemas.microsoft.com/office/powerpoint/2010/main" val="3345699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C8B6E80-6AA1-42B2-8C6C-5F796AFC9165}"/>
              </a:ext>
            </a:extLst>
          </p:cNvPr>
          <p:cNvSpPr>
            <a:spLocks noGrp="1"/>
          </p:cNvSpPr>
          <p:nvPr>
            <p:ph type="title"/>
          </p:nvPr>
        </p:nvSpPr>
        <p:spPr/>
        <p:txBody>
          <a:bodyPr/>
          <a:lstStyle/>
          <a:p>
            <a:r>
              <a:rPr lang="en-US" altLang="ko-KR" dirty="0"/>
              <a:t>IEEE P2888.3</a:t>
            </a:r>
            <a:endParaRPr lang="ko-KR" altLang="en-US" dirty="0"/>
          </a:p>
        </p:txBody>
      </p:sp>
      <p:sp>
        <p:nvSpPr>
          <p:cNvPr id="3" name="바닥글 개체 틀 2">
            <a:extLst>
              <a:ext uri="{FF2B5EF4-FFF2-40B4-BE49-F238E27FC236}">
                <a16:creationId xmlns:a16="http://schemas.microsoft.com/office/drawing/2014/main" id="{E88E27CA-65AD-4602-976A-2272DDAD049C}"/>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4" name="슬라이드 번호 개체 틀 3">
            <a:extLst>
              <a:ext uri="{FF2B5EF4-FFF2-40B4-BE49-F238E27FC236}">
                <a16:creationId xmlns:a16="http://schemas.microsoft.com/office/drawing/2014/main" id="{D1CB8974-65BE-4EB7-948B-450B608B7964}"/>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5" name="TextBox 4">
            <a:extLst>
              <a:ext uri="{FF2B5EF4-FFF2-40B4-BE49-F238E27FC236}">
                <a16:creationId xmlns:a16="http://schemas.microsoft.com/office/drawing/2014/main" id="{329CFA0A-D98B-47D3-8454-A81D674AD2B9}"/>
              </a:ext>
            </a:extLst>
          </p:cNvPr>
          <p:cNvSpPr txBox="1"/>
          <p:nvPr/>
        </p:nvSpPr>
        <p:spPr>
          <a:xfrm>
            <a:off x="495300" y="1066800"/>
            <a:ext cx="8153400" cy="4401205"/>
          </a:xfrm>
          <a:prstGeom prst="rect">
            <a:avLst/>
          </a:prstGeom>
          <a:noFill/>
        </p:spPr>
        <p:txBody>
          <a:bodyPr wrap="square">
            <a:spAutoFit/>
          </a:bodyPr>
          <a:lstStyle/>
          <a:p>
            <a:pPr algn="l"/>
            <a:r>
              <a:rPr lang="en-US" altLang="ko-KR" sz="1400" b="1" i="0" dirty="0">
                <a:solidFill>
                  <a:srgbClr val="333333"/>
                </a:solidFill>
                <a:effectLst/>
                <a:latin typeface="Verdana" panose="020B0604030504040204" pitchFamily="34" charset="0"/>
              </a:rPr>
              <a:t>Scope:</a:t>
            </a:r>
            <a:endParaRPr lang="en-US" altLang="ko-KR" sz="1400" b="0" i="0" dirty="0">
              <a:solidFill>
                <a:srgbClr val="333333"/>
              </a:solidFill>
              <a:effectLst/>
              <a:latin typeface="Verdana" panose="020B0604030504040204" pitchFamily="34" charset="0"/>
            </a:endParaRPr>
          </a:p>
          <a:p>
            <a:pPr algn="l"/>
            <a:r>
              <a:rPr lang="en-US" altLang="ko-KR" sz="1400" dirty="0">
                <a:solidFill>
                  <a:srgbClr val="333333"/>
                </a:solidFill>
                <a:latin typeface="Verdana" panose="020B0604030504040204" pitchFamily="34" charset="0"/>
              </a:rPr>
              <a:t>This standard is intended to provide standardized guidance to researchers and industry workers who wish to implement a CPS or DTS. This standard defines the vocabulary, requirements, metrics, data formats and APIs for setting up parameters for and communicating with digital objects to provide synchronizing &amp; interacting with physical objects. </a:t>
            </a:r>
          </a:p>
          <a:p>
            <a:pPr algn="l"/>
            <a:r>
              <a:rPr lang="en-US" altLang="ko-KR" sz="1400" b="0" i="0" dirty="0">
                <a:solidFill>
                  <a:srgbClr val="333333"/>
                </a:solidFill>
                <a:effectLst/>
                <a:latin typeface="Verdana" panose="020B0604030504040204" pitchFamily="34" charset="0"/>
              </a:rPr>
              <a:t> </a:t>
            </a:r>
          </a:p>
          <a:p>
            <a:pPr algn="l"/>
            <a:r>
              <a:rPr lang="en-US" altLang="ko-KR" sz="1400" b="1" i="0" dirty="0">
                <a:solidFill>
                  <a:srgbClr val="333333"/>
                </a:solidFill>
                <a:effectLst/>
                <a:latin typeface="Verdana" panose="020B0604030504040204" pitchFamily="34" charset="0"/>
              </a:rPr>
              <a:t>Need for the project:</a:t>
            </a:r>
            <a:endParaRPr lang="en-US" altLang="ko-KR" sz="1400" b="0" i="0" dirty="0">
              <a:solidFill>
                <a:srgbClr val="333333"/>
              </a:solidFill>
              <a:effectLst/>
              <a:latin typeface="Verdana" panose="020B0604030504040204" pitchFamily="34" charset="0"/>
            </a:endParaRPr>
          </a:p>
          <a:p>
            <a:pPr algn="l"/>
            <a:r>
              <a:rPr lang="en-US" altLang="ko-KR" sz="1400" b="0" i="0" dirty="0">
                <a:solidFill>
                  <a:srgbClr val="333333"/>
                </a:solidFill>
                <a:effectLst/>
                <a:latin typeface="Verdana" panose="020B0604030504040204" pitchFamily="34" charset="0"/>
              </a:rPr>
              <a:t>We have been developing specifications for sensor and actuator interfaces to provide standardized way of communicating between cyber and physical world objects. However, for the system developers to actually implement CPS(Cyber-Physical System) or DTS(Digital Twin System), it is necessary to provide a framework overlooking interactions between general objects in cyber and physical world.</a:t>
            </a:r>
          </a:p>
          <a:p>
            <a:pPr algn="l"/>
            <a:r>
              <a:rPr lang="en-US" altLang="ko-KR" sz="1400" b="0" i="0" dirty="0">
                <a:solidFill>
                  <a:srgbClr val="333333"/>
                </a:solidFill>
                <a:effectLst/>
                <a:latin typeface="Verdana" panose="020B0604030504040204" pitchFamily="34" charset="0"/>
              </a:rPr>
              <a:t>By providing standard for this framework</a:t>
            </a:r>
          </a:p>
          <a:p>
            <a:pPr algn="l"/>
            <a:r>
              <a:rPr lang="en-US" altLang="ko-KR" sz="1400" b="0" i="0" dirty="0">
                <a:solidFill>
                  <a:srgbClr val="333333"/>
                </a:solidFill>
                <a:effectLst/>
                <a:latin typeface="Verdana" panose="020B0604030504040204" pitchFamily="34" charset="0"/>
              </a:rPr>
              <a:t>- Capabilities to interact between physical things and digital things (cyber things)</a:t>
            </a:r>
          </a:p>
          <a:p>
            <a:pPr algn="l"/>
            <a:r>
              <a:rPr lang="en-US" altLang="ko-KR" sz="1400" b="0" i="0" dirty="0">
                <a:solidFill>
                  <a:srgbClr val="333333"/>
                </a:solidFill>
                <a:effectLst/>
                <a:latin typeface="Verdana" panose="020B0604030504040204" pitchFamily="34" charset="0"/>
              </a:rPr>
              <a:t>- Capabilities to easily integrate with backend infrastructure / integrate with other external systems</a:t>
            </a:r>
          </a:p>
          <a:p>
            <a:pPr algn="l"/>
            <a:r>
              <a:rPr lang="en-US" altLang="ko-KR" sz="1400" b="0" i="0" dirty="0">
                <a:solidFill>
                  <a:srgbClr val="333333"/>
                </a:solidFill>
                <a:effectLst/>
                <a:latin typeface="Verdana" panose="020B0604030504040204" pitchFamily="34" charset="0"/>
              </a:rPr>
              <a:t>- Capabilities to access to things by authorized parties</a:t>
            </a:r>
          </a:p>
          <a:p>
            <a:pPr algn="l"/>
            <a:r>
              <a:rPr lang="en-US" altLang="ko-KR" sz="1400" b="0" i="0" dirty="0">
                <a:solidFill>
                  <a:srgbClr val="333333"/>
                </a:solidFill>
                <a:effectLst/>
                <a:latin typeface="Verdana" panose="020B0604030504040204" pitchFamily="34" charset="0"/>
              </a:rPr>
              <a:t>- Capabilities to describe physical devices, virtual devices, or anything that can be modeled</a:t>
            </a:r>
          </a:p>
        </p:txBody>
      </p:sp>
    </p:spTree>
    <p:extLst>
      <p:ext uri="{BB962C8B-B14F-4D97-AF65-F5344CB8AC3E}">
        <p14:creationId xmlns:p14="http://schemas.microsoft.com/office/powerpoint/2010/main" val="2027027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C8B6E80-6AA1-42B2-8C6C-5F796AFC9165}"/>
              </a:ext>
            </a:extLst>
          </p:cNvPr>
          <p:cNvSpPr>
            <a:spLocks noGrp="1"/>
          </p:cNvSpPr>
          <p:nvPr>
            <p:ph type="title"/>
          </p:nvPr>
        </p:nvSpPr>
        <p:spPr/>
        <p:txBody>
          <a:bodyPr/>
          <a:lstStyle/>
          <a:p>
            <a:r>
              <a:rPr lang="en-US" altLang="ko-KR" dirty="0"/>
              <a:t>IEEE P2888.4</a:t>
            </a:r>
            <a:endParaRPr lang="ko-KR" altLang="en-US" dirty="0"/>
          </a:p>
        </p:txBody>
      </p:sp>
      <p:sp>
        <p:nvSpPr>
          <p:cNvPr id="3" name="바닥글 개체 틀 2">
            <a:extLst>
              <a:ext uri="{FF2B5EF4-FFF2-40B4-BE49-F238E27FC236}">
                <a16:creationId xmlns:a16="http://schemas.microsoft.com/office/drawing/2014/main" id="{E88E27CA-65AD-4602-976A-2272DDAD049C}"/>
              </a:ext>
            </a:extLst>
          </p:cNvPr>
          <p:cNvSpPr>
            <a:spLocks noGrp="1"/>
          </p:cNvSpPr>
          <p:nvPr>
            <p:ph type="ftr" sz="quarter" idx="11"/>
          </p:nvPr>
        </p:nvSpPr>
        <p:spPr/>
        <p:txBody>
          <a:bodyPr/>
          <a:lstStyle/>
          <a:p>
            <a:pPr>
              <a:defRPr/>
            </a:pPr>
            <a:r>
              <a:rPr lang="en-US"/>
              <a:t>2888-21-0012-01-0000-Web site modifying of the IEEE 2888 WG</a:t>
            </a:r>
            <a:endParaRPr lang="en-US" dirty="0"/>
          </a:p>
        </p:txBody>
      </p:sp>
      <p:sp>
        <p:nvSpPr>
          <p:cNvPr id="4" name="슬라이드 번호 개체 틀 3">
            <a:extLst>
              <a:ext uri="{FF2B5EF4-FFF2-40B4-BE49-F238E27FC236}">
                <a16:creationId xmlns:a16="http://schemas.microsoft.com/office/drawing/2014/main" id="{D1CB8974-65BE-4EB7-948B-450B608B7964}"/>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TextBox 4">
            <a:extLst>
              <a:ext uri="{FF2B5EF4-FFF2-40B4-BE49-F238E27FC236}">
                <a16:creationId xmlns:a16="http://schemas.microsoft.com/office/drawing/2014/main" id="{329CFA0A-D98B-47D3-8454-A81D674AD2B9}"/>
              </a:ext>
            </a:extLst>
          </p:cNvPr>
          <p:cNvSpPr txBox="1"/>
          <p:nvPr/>
        </p:nvSpPr>
        <p:spPr>
          <a:xfrm>
            <a:off x="533400" y="1447800"/>
            <a:ext cx="8153400" cy="4339650"/>
          </a:xfrm>
          <a:prstGeom prst="rect">
            <a:avLst/>
          </a:prstGeom>
          <a:noFill/>
        </p:spPr>
        <p:txBody>
          <a:bodyPr wrap="square">
            <a:spAutoFit/>
          </a:bodyPr>
          <a:lstStyle/>
          <a:p>
            <a:pPr algn="l"/>
            <a:r>
              <a:rPr lang="en-US" altLang="ko-KR" sz="1200" b="1" i="0" dirty="0">
                <a:solidFill>
                  <a:srgbClr val="333333"/>
                </a:solidFill>
                <a:effectLst/>
                <a:latin typeface="Verdana" panose="020B0604030504040204" pitchFamily="34" charset="0"/>
              </a:rPr>
              <a:t>Scope:</a:t>
            </a:r>
            <a:endParaRPr lang="en-US" altLang="ko-KR" sz="1200" b="0" i="0" dirty="0">
              <a:solidFill>
                <a:srgbClr val="333333"/>
              </a:solidFill>
              <a:effectLst/>
              <a:latin typeface="Verdana" panose="020B0604030504040204" pitchFamily="34" charset="0"/>
            </a:endParaRPr>
          </a:p>
          <a:p>
            <a:pPr algn="l"/>
            <a:r>
              <a:rPr lang="en-US" altLang="ko-KR" sz="1200" b="0" i="0" dirty="0">
                <a:solidFill>
                  <a:srgbClr val="333333"/>
                </a:solidFill>
                <a:effectLst/>
                <a:latin typeface="Verdana" panose="020B0604030504040204" pitchFamily="34" charset="0"/>
              </a:rPr>
              <a:t>This standard defines the reference architecture needed to implement a virtual reality training system that can simulate responses to possible disasters in large physical spaces. This reference architecture should include the physical-to-virtual component that transfers sensor data in the large space to the virtual world, the virtual-to-virtual component that conveys the data between virtual world objects, and the virtual-to-physical component that transfers the simulated responses in the virtual world to actuators in the physical world.</a:t>
            </a:r>
          </a:p>
          <a:p>
            <a:pPr algn="l"/>
            <a:r>
              <a:rPr lang="en-US" altLang="ko-KR" sz="1200" b="0" i="0" dirty="0">
                <a:solidFill>
                  <a:srgbClr val="333333"/>
                </a:solidFill>
                <a:effectLst/>
                <a:latin typeface="Verdana" panose="020B0604030504040204" pitchFamily="34" charset="0"/>
              </a:rPr>
              <a:t> </a:t>
            </a:r>
          </a:p>
          <a:p>
            <a:pPr algn="l"/>
            <a:r>
              <a:rPr lang="en-US" altLang="ko-KR" sz="1200" b="1" i="0" dirty="0">
                <a:solidFill>
                  <a:srgbClr val="333333"/>
                </a:solidFill>
                <a:effectLst/>
                <a:latin typeface="Verdana" panose="020B0604030504040204" pitchFamily="34" charset="0"/>
              </a:rPr>
              <a:t>Need for the project:</a:t>
            </a:r>
            <a:endParaRPr lang="en-US" altLang="ko-KR" sz="1200" b="0" i="0" dirty="0">
              <a:solidFill>
                <a:srgbClr val="333333"/>
              </a:solidFill>
              <a:effectLst/>
              <a:latin typeface="Verdana" panose="020B0604030504040204" pitchFamily="34" charset="0"/>
            </a:endParaRPr>
          </a:p>
          <a:p>
            <a:pPr algn="l"/>
            <a:r>
              <a:rPr lang="en-US" altLang="ko-KR" sz="1200" b="0" i="0" dirty="0">
                <a:solidFill>
                  <a:srgbClr val="333333"/>
                </a:solidFill>
                <a:effectLst/>
                <a:latin typeface="Verdana" panose="020B0604030504040204" pitchFamily="34" charset="0"/>
              </a:rPr>
              <a:t>So far, virtual reality-based training systems have had limitations in perfectly transferring real experiences into virtual reality. Significant national, economic and social losses from recent disasters have been caused by improper disaster response. In order to reproduce a disaster situation that is difficult to realize in reality, a "disaster response virtual training system in large space" is required. The digital twin in a disaster situation detects the physical amount of the user's or object's location, speed, and acceleration in the real world and tracks their movements and postures. The system then reflects and coordinates the movement and posture of the virtual world objects. It is also important to synchronize the sensorial effects in the virtual world (e.g., visual and auditory effects) and physical sensorial effects (e.g., tactile and olfactory effects) simultaneously. As there is no architecture standard for realizing such a disaster response virtual training system for large space, so the manufacturers rely on the proprietary system architectures and specifications provided by individual service providers. The reference architecture of the disaster response virtual training system for large spaces can lead to the development of industries related to the virtual training system, and is expected to contribute to disaster preparedness and public safety through effective disaster response training.</a:t>
            </a:r>
          </a:p>
        </p:txBody>
      </p:sp>
    </p:spTree>
    <p:extLst>
      <p:ext uri="{BB962C8B-B14F-4D97-AF65-F5344CB8AC3E}">
        <p14:creationId xmlns:p14="http://schemas.microsoft.com/office/powerpoint/2010/main" val="193727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6271</TotalTime>
  <Words>1254</Words>
  <Application>Microsoft Office PowerPoint</Application>
  <PresentationFormat>화면 슬라이드 쇼(4:3)</PresentationFormat>
  <Paragraphs>85</Paragraphs>
  <Slides>9</Slides>
  <Notes>1</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9</vt:i4>
      </vt:variant>
    </vt:vector>
  </HeadingPairs>
  <TitlesOfParts>
    <vt:vector size="19"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2888 Interfacing Cyber and Physical World Working Group Kyoungro Yoon, yoonk@konkuk.ac.kr</vt:lpstr>
      <vt:lpstr>Top of the Front page</vt:lpstr>
      <vt:lpstr>IEEE P2888.1</vt:lpstr>
      <vt:lpstr>IEEE P2888.2</vt:lpstr>
      <vt:lpstr>IEEE P2888.3</vt:lpstr>
      <vt:lpstr>IEEE P2888.4</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282</cp:revision>
  <dcterms:created xsi:type="dcterms:W3CDTF">2014-10-13T13:02:20Z</dcterms:created>
  <dcterms:modified xsi:type="dcterms:W3CDTF">2021-02-15T07:14:05Z</dcterms:modified>
</cp:coreProperties>
</file>