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12" r:id="rId3"/>
  </p:sldMasterIdLst>
  <p:notesMasterIdLst>
    <p:notesMasterId r:id="rId14"/>
  </p:notesMasterIdLst>
  <p:handoutMasterIdLst>
    <p:handoutMasterId r:id="rId15"/>
  </p:handoutMasterIdLst>
  <p:sldIdLst>
    <p:sldId id="325" r:id="rId4"/>
    <p:sldId id="365" r:id="rId5"/>
    <p:sldId id="366" r:id="rId6"/>
    <p:sldId id="386" r:id="rId7"/>
    <p:sldId id="387" r:id="rId8"/>
    <p:sldId id="388" r:id="rId9"/>
    <p:sldId id="389" r:id="rId10"/>
    <p:sldId id="390" r:id="rId11"/>
    <p:sldId id="391" r:id="rId12"/>
    <p:sldId id="356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  <a:srgbClr val="FDC82F"/>
    <a:srgbClr val="009FDA"/>
    <a:srgbClr val="001FA1"/>
    <a:srgbClr val="0066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82"/>
    <p:restoredTop sz="94669"/>
  </p:normalViewPr>
  <p:slideViewPr>
    <p:cSldViewPr>
      <p:cViewPr varScale="1">
        <p:scale>
          <a:sx n="133" d="100"/>
          <a:sy n="133" d="100"/>
        </p:scale>
        <p:origin x="132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2888-21-0012-00-0000-Web site modifying of the IEEE 2888 WG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2888-21-0012-00-0000-Web site modifying of the IEEE 2888 WG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2888-21-0012-00-0000-Web site modifying of the IEEE 2888 WG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2888-21-0012-00-0000-Web site modifying of the IEEE 2888 WG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pic>
        <p:nvPicPr>
          <p:cNvPr id="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2888-21-0012-00-0000-Web site modifying of the IEEE 2888 WG</a:t>
            </a:r>
            <a:endParaRPr lang="en-US" dirty="0"/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2888-21-0012-00-0000-Web site modifying of the IEEE 2888 WG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2888-21-0012-00-0000-Web site modifying of the IEEE 2888 WG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2888-21-0012-00-0000-Web site modifying of the IEEE 2888 WG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5532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2888-21-0012-00-0000-Web site modifying of the IEEE 2888 WG</a:t>
            </a:r>
            <a:endParaRPr lang="en-US" dirty="0"/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2888-21-0012-00-0000-Web site modifying of the IEEE 2888 WG</a:t>
            </a:r>
            <a:endParaRPr lang="en-US" dirty="0"/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2888-21-0012-00-0000-Web site modifying of the IEEE 2888 WG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2888-21-0012-00-0000-Web site modifying of the IEEE 2888 WG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2888-21-0012-00-0000-Web site modifying of the IEEE 2888 WG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2888-21-0012-00-0000-Web site modifying of the IEEE 2888 WG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2888-21-0012-00-0000-Web site modifying of the IEEE 2888 WG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11760" y="992640"/>
            <a:ext cx="8520120" cy="2736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464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11908298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2888-21-0012-00-0000-Web site modifying of the IEEE 2888 WG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2888-21-0012-00-0000-Web site modifying of the IEEE 2888 WG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DE1CE7A8-BA9E-4DCB-BE1F-6785074DEFE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2888-21-0012-00-0000-Web site modifying of the IEEE 2888 WG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2888-21-0012-00-0000-Web site modifying of the IEEE 2888 WG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2888-21-0012-00-0000-Web site modifying of the IEEE 2888 WG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2888-21-0012-00-0000-Web site modifying of the IEEE 2888 WG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2888-21-0012-00-0000-Web site modifying of the IEEE 2888 WG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2F1DA4E6-C195-4C7B-B23E-D01A6A5A25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2888-21-0012-00-0000-Web site modifying of the IEEE 2888 WG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ECA362BF-C9A2-4FB6-8BDC-F051490F3D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2888-21-0012-00-0000-Web site modifying of the IEEE 2888 WG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714E5D77-DD01-4493-BAD3-ADD6993D131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2888-21-0012-00-0000-Web site modifying of the IEEE 2888 WG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2888-21-0012-00-0000-Web site modifying of the IEEE 2888 WG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2888-21-0012-00-0000-Web site modifying of the IEEE 2888 WG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2888-21-0012-00-0000-Web site modifying of the IEEE 2888 WG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2888-21-0012-00-0000-Web site modifying of the IEEE 2888 WG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2888-21-0012-00-0000-Web site modifying of the IEEE 2888 WG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2888-21-0012-00-0000-Web site modifying of the IEEE 2888 WG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2888-21-0012-00-0000-Web site modifying of the IEEE 2888 WG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2888-21-0012-00-0000-Web site modifying of the IEEE 2888 WG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2888-21-0012-00-0000-Web site modifying of the IEEE 2888 WG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6.png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2888-21-0012-00-0000-Web site modifying of the IEEE 2888 WG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2888-21-0012-00-0000-Web site modifying of the IEEE 2888 WG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3" descr="IEEE_SA_Bar_Graphic_long_rgb">
            <a:extLst>
              <a:ext uri="{FF2B5EF4-FFF2-40B4-BE49-F238E27FC236}">
                <a16:creationId xmlns:a16="http://schemas.microsoft.com/office/drawing/2014/main" id="{75C9D90F-5989-45BC-97CE-2CCBD1CED4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-23019" y="6154783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4" descr="IEEE_white">
            <a:extLst>
              <a:ext uri="{FF2B5EF4-FFF2-40B4-BE49-F238E27FC236}">
                <a16:creationId xmlns:a16="http://schemas.microsoft.com/office/drawing/2014/main" id="{D017F24A-097C-497D-B202-3F04A05189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7977981" y="6230983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그림 14">
            <a:extLst>
              <a:ext uri="{FF2B5EF4-FFF2-40B4-BE49-F238E27FC236}">
                <a16:creationId xmlns:a16="http://schemas.microsoft.com/office/drawing/2014/main" id="{91DA9F40-F573-407A-B9ED-97BEF37307A7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040" y="164643"/>
            <a:ext cx="610515" cy="609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  <p:sldLayoutId id="2147483926" r:id="rId13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2888-21-0012-00-0000-Web site modifying of the IEEE 2888 WG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66700" y="1678441"/>
            <a:ext cx="8610600" cy="82867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schemeClr val="tx1"/>
                </a:solidFill>
              </a:rPr>
              <a:t>[Web </a:t>
            </a:r>
            <a:r>
              <a:rPr lang="en-US">
                <a:solidFill>
                  <a:schemeClr val="tx1"/>
                </a:solidFill>
              </a:rPr>
              <a:t>site modifying of the </a:t>
            </a:r>
            <a:r>
              <a:rPr lang="en-US" dirty="0">
                <a:solidFill>
                  <a:schemeClr val="tx1"/>
                </a:solidFill>
              </a:rPr>
              <a:t>IEEE</a:t>
            </a:r>
            <a:r>
              <a:rPr lang="ko-KR" altLang="en-US" dirty="0">
                <a:solidFill>
                  <a:schemeClr val="tx1"/>
                </a:solidFill>
              </a:rPr>
              <a:t> </a:t>
            </a:r>
            <a:r>
              <a:rPr lang="en-US" altLang="ko-KR" dirty="0">
                <a:solidFill>
                  <a:schemeClr val="tx1"/>
                </a:solidFill>
              </a:rPr>
              <a:t>2888</a:t>
            </a:r>
            <a:r>
              <a:rPr lang="ko-KR" altLang="en-US" dirty="0">
                <a:solidFill>
                  <a:schemeClr val="tx1"/>
                </a:solidFill>
              </a:rPr>
              <a:t> </a:t>
            </a:r>
            <a:r>
              <a:rPr lang="en-US" altLang="ko-KR" dirty="0">
                <a:solidFill>
                  <a:schemeClr val="tx1"/>
                </a:solidFill>
              </a:rPr>
              <a:t>WG</a:t>
            </a:r>
            <a:r>
              <a:rPr lang="en-US" dirty="0">
                <a:solidFill>
                  <a:schemeClr val="tx1"/>
                </a:solidFill>
              </a:rPr>
              <a:t>]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381000" y="2512416"/>
            <a:ext cx="5638800" cy="828675"/>
          </a:xfrm>
        </p:spPr>
        <p:txBody>
          <a:bodyPr/>
          <a:lstStyle/>
          <a:p>
            <a:r>
              <a:rPr lang="en-US" dirty="0"/>
              <a:t>[S</a:t>
            </a:r>
            <a:r>
              <a:rPr lang="en-US" altLang="ko-KR" dirty="0"/>
              <a:t>angkwon</a:t>
            </a:r>
            <a:r>
              <a:rPr lang="ko-KR" altLang="en-US" dirty="0"/>
              <a:t> </a:t>
            </a:r>
            <a:r>
              <a:rPr lang="en-US" altLang="ko-KR" dirty="0"/>
              <a:t>Jeong </a:t>
            </a:r>
            <a:r>
              <a:rPr lang="en-US" dirty="0"/>
              <a:t>/ </a:t>
            </a:r>
            <a:r>
              <a:rPr lang="en-US" altLang="ko-KR" dirty="0"/>
              <a:t>JoyFun</a:t>
            </a:r>
            <a:r>
              <a:rPr lang="ko-KR" altLang="en-US" dirty="0"/>
              <a:t> </a:t>
            </a:r>
            <a:r>
              <a:rPr lang="en-US" altLang="ko-KR" dirty="0"/>
              <a:t>Inc.,</a:t>
            </a:r>
            <a:r>
              <a:rPr lang="en-US" dirty="0"/>
              <a:t>]</a:t>
            </a: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3F19B9A5-45FF-8843-A9D1-61161904AE9D}"/>
              </a:ext>
            </a:extLst>
          </p:cNvPr>
          <p:cNvSpPr/>
          <p:nvPr/>
        </p:nvSpPr>
        <p:spPr>
          <a:xfrm>
            <a:off x="6324600" y="5867400"/>
            <a:ext cx="21843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" altLang="ko-Kore-KR" dirty="0"/>
              <a:t>February</a:t>
            </a:r>
            <a:r>
              <a:rPr lang="en-US" altLang="ko-Kore-KR" dirty="0">
                <a:latin typeface="맑은 고딕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altLang="ko-KR" dirty="0">
                <a:latin typeface="맑은 고딕" panose="020B0503020000020004" pitchFamily="34" charset="-127"/>
                <a:cs typeface="Times New Roman" panose="02020603050405020304" pitchFamily="18" charset="0"/>
              </a:rPr>
              <a:t>15</a:t>
            </a:r>
            <a:r>
              <a:rPr lang="en-US" altLang="ko-Kore-KR" dirty="0">
                <a:latin typeface="맑은 고딕" panose="020B0503020000020004" pitchFamily="34" charset="-127"/>
                <a:cs typeface="Times New Roman" panose="02020603050405020304" pitchFamily="18" charset="0"/>
              </a:rPr>
              <a:t>, 202</a:t>
            </a:r>
            <a:r>
              <a:rPr lang="en-US" altLang="ko-KR" dirty="0">
                <a:latin typeface="맑은 고딕" panose="020B0503020000020004" pitchFamily="34" charset="-127"/>
                <a:cs typeface="Times New Roman" panose="02020603050405020304" pitchFamily="18" charset="0"/>
              </a:rPr>
              <a:t>1</a:t>
            </a:r>
            <a:endParaRPr lang="ko-Kore-KR" altLang="en-US" dirty="0"/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1</a:t>
            </a:fld>
            <a:endParaRPr lang="en-US" sz="140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  <p:sp>
        <p:nvSpPr>
          <p:cNvPr id="2" name="바닥글 개체 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2888-21-0012-00-0000-Web site modifying of the IEEE 2888 WG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788781"/>
              </p:ext>
            </p:extLst>
          </p:nvPr>
        </p:nvGraphicFramePr>
        <p:xfrm>
          <a:off x="228600" y="1215867"/>
          <a:ext cx="8686800" cy="4640342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Web site modifying of the IEEE 2888 WG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itchFamily="-8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1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-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02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-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15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 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Jeong, Sangkwon Peter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JoyFun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+82 10 8667 7329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ceo@joyfun.kr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1400576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582311"/>
                  </a:ext>
                </a:extLst>
              </a:tr>
            </a:tbl>
          </a:graphicData>
        </a:graphic>
      </p:graphicFrame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0" hangingPunct="0"/>
            <a:r>
              <a:rPr lang="en-GB" altLang="ko-KR" sz="1800" dirty="0"/>
              <a:t>IEEE 2888</a:t>
            </a:r>
            <a:br>
              <a:rPr lang="en-GB" altLang="ko-KR" sz="1800" dirty="0"/>
            </a:br>
            <a:r>
              <a:rPr lang="en-US" altLang="ko-KR" sz="1800" dirty="0"/>
              <a:t>Interfacing Cyber and Physical World Working Group</a:t>
            </a:r>
            <a:br>
              <a:rPr lang="en-US" altLang="ko-KR" sz="1800" dirty="0"/>
            </a:br>
            <a:r>
              <a:rPr lang="en-US" altLang="ko-KR" sz="1800" dirty="0" err="1"/>
              <a:t>Kyoungro</a:t>
            </a:r>
            <a:r>
              <a:rPr lang="en-US" altLang="ko-KR" sz="1800" dirty="0"/>
              <a:t> Yoon, yoonk@konkuk.ac.kr</a:t>
            </a:r>
            <a:endParaRPr lang="ko-KR" altLang="en-US" sz="1800" dirty="0"/>
          </a:p>
        </p:txBody>
      </p:sp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DA454FB3-4A56-483C-8186-5327C90D9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2888-21-0012-00-0000-Web site modifying of the IEEE 2888 WG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AA4F8E3-1D84-43C1-952C-851030DE9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Top of the Front page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378E3C06-EA52-43F8-988A-30183CE76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2888-21-0012-00-0000-Web site modifying of the IEEE 2888 WG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3DAC577-4C6D-4889-8750-89064EF60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</a:t>
            </a:fld>
            <a:endParaRPr lang="en-US">
              <a:latin typeface="Myriad Pro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76EF454-CF79-47D5-8D1E-933B1E8436C2}"/>
              </a:ext>
            </a:extLst>
          </p:cNvPr>
          <p:cNvSpPr txBox="1"/>
          <p:nvPr/>
        </p:nvSpPr>
        <p:spPr>
          <a:xfrm>
            <a:off x="336600" y="1219200"/>
            <a:ext cx="8470800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altLang="ko-KR" sz="1800" b="1" i="0" u="none" strike="noStrike" baseline="0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</a:rPr>
              <a:t>P2888.1</a:t>
            </a:r>
            <a:endParaRPr lang="en-US" altLang="ko-KR" sz="1800" b="0" i="0" u="none" strike="noStrike" baseline="0" dirty="0">
              <a:solidFill>
                <a:schemeClr val="accent5">
                  <a:lumMod val="75000"/>
                </a:schemeClr>
              </a:solidFill>
              <a:latin typeface="Verdana" panose="020B0604030504040204" pitchFamily="34" charset="0"/>
            </a:endParaRPr>
          </a:p>
          <a:p>
            <a:pPr marL="266700"/>
            <a:r>
              <a:rPr lang="en-US" altLang="ko-KR" sz="1800" b="0" i="0" u="none" strike="noStrike" baseline="0" dirty="0">
                <a:latin typeface="Times New Roman" panose="02020603050405020304" pitchFamily="18" charset="0"/>
              </a:rPr>
              <a:t>Specification of Sensor Interface for Cyber and Physical World</a:t>
            </a:r>
          </a:p>
          <a:p>
            <a:endParaRPr lang="en-US" altLang="ko-KR" sz="1800" b="1" i="0" u="none" strike="noStrike" baseline="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altLang="ko-KR" b="1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</a:rPr>
              <a:t>P2888.2</a:t>
            </a:r>
          </a:p>
          <a:p>
            <a:pPr marL="266700"/>
            <a:r>
              <a:rPr lang="en-US" altLang="ko-KR" dirty="0">
                <a:latin typeface="Times New Roman" panose="02020603050405020304" pitchFamily="18" charset="0"/>
              </a:rPr>
              <a:t>Standard for Actuator Interface for Cyber and Physical World </a:t>
            </a:r>
          </a:p>
          <a:p>
            <a:endParaRPr lang="en-US" altLang="ko-KR" sz="1800" b="1" i="0" u="none" strike="noStrike" baseline="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altLang="ko-KR" b="1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</a:rPr>
              <a:t>P2888.3</a:t>
            </a:r>
          </a:p>
          <a:p>
            <a:pPr marL="266700"/>
            <a:r>
              <a:rPr lang="en-US" altLang="ko-KR" dirty="0">
                <a:latin typeface="Times New Roman" panose="02020603050405020304" pitchFamily="18" charset="0"/>
              </a:rPr>
              <a:t>Standard on Orchestration of Digital Synchronization between Cyber and Physical World </a:t>
            </a:r>
          </a:p>
          <a:p>
            <a:endParaRPr lang="en-US" altLang="ko-KR" sz="1800" b="1" i="0" u="none" strike="noStrike" baseline="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altLang="ko-KR" b="1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</a:rPr>
              <a:t>P2888.4</a:t>
            </a:r>
          </a:p>
          <a:p>
            <a:pPr marL="266700"/>
            <a:r>
              <a:rPr lang="en-US" altLang="ko-KR" dirty="0">
                <a:latin typeface="Times New Roman" panose="02020603050405020304" pitchFamily="18" charset="0"/>
              </a:rPr>
              <a:t>Standard on Architecture for Virtual Reality Disaster Response Training System with Six degrees of Freedom (6 </a:t>
            </a:r>
            <a:r>
              <a:rPr lang="en-US" altLang="ko-KR" dirty="0" err="1">
                <a:latin typeface="Times New Roman" panose="02020603050405020304" pitchFamily="18" charset="0"/>
              </a:rPr>
              <a:t>DoF</a:t>
            </a:r>
            <a:r>
              <a:rPr lang="en-US" altLang="ko-KR" dirty="0">
                <a:latin typeface="Times New Roman" panose="02020603050405020304" pitchFamily="18" charset="0"/>
              </a:rPr>
              <a:t>) </a:t>
            </a:r>
            <a:endParaRPr lang="ko-KR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974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9A55088-DBF7-44CA-8A17-D0462BA78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Bottom of the Front page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2D32889A-9DF7-4AEF-A203-58D0D4274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2888-21-0012-00-0000-Web site modifying of the IEEE 2888 WG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5FAF0A01-0355-448D-86F0-D287CC6C9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</a:t>
            </a:fld>
            <a:endParaRPr lang="en-US">
              <a:latin typeface="Myriad Pro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44CB2BC-7AA3-473C-834E-8D44E75B7ADC}"/>
              </a:ext>
            </a:extLst>
          </p:cNvPr>
          <p:cNvSpPr txBox="1"/>
          <p:nvPr/>
        </p:nvSpPr>
        <p:spPr>
          <a:xfrm>
            <a:off x="3545116" y="3044279"/>
            <a:ext cx="205376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4400" dirty="0"/>
              <a:t>EMPTY</a:t>
            </a:r>
            <a:endParaRPr lang="ko-KR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47098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9193708-31B4-4046-95AF-8190C671C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IEEE P2888.1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E668D208-2629-40B4-9126-9D61C9935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2888-21-0012-00-0000-Web site modifying of the IEEE 2888 WG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FAC189D6-AAE3-422A-9304-CB07F9CA4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5</a:t>
            </a:fld>
            <a:endParaRPr lang="en-US">
              <a:latin typeface="Myriad Pro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963DADA-E34F-45D4-A237-E552320A8583}"/>
              </a:ext>
            </a:extLst>
          </p:cNvPr>
          <p:cNvSpPr txBox="1"/>
          <p:nvPr/>
        </p:nvSpPr>
        <p:spPr>
          <a:xfrm>
            <a:off x="495300" y="1066800"/>
            <a:ext cx="8153400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altLang="ko-KR" sz="1400" b="1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Scope:</a:t>
            </a:r>
            <a:endParaRPr lang="en-US" altLang="ko-KR" sz="1400" b="0" i="0" dirty="0">
              <a:solidFill>
                <a:srgbClr val="333333"/>
              </a:solidFill>
              <a:effectLst/>
              <a:latin typeface="Verdana" panose="020B0604030504040204" pitchFamily="34" charset="0"/>
            </a:endParaRPr>
          </a:p>
          <a:p>
            <a:pPr algn="l"/>
            <a:r>
              <a:rPr lang="en-US" altLang="ko-KR" sz="1400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This WG aims to develop industry standards for interfacing cyber world and physical world such as: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altLang="ko-KR" sz="1400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Vocabulary, Requirements, Rubric, Data formats, and APIs for acquiring information from sensors;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altLang="ko-KR" sz="1400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Vocabulary, Requirements, Rubric, Data Formats, and APIs for control of actuators.</a:t>
            </a:r>
          </a:p>
          <a:p>
            <a:pPr algn="l"/>
            <a:r>
              <a:rPr lang="en-US" altLang="ko-KR" sz="1400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These standards will provide compatibility between devices and systems in implementing various ICT-based systems such as smart cities, smart farms, smart transportation, as well as digital twins.</a:t>
            </a:r>
          </a:p>
          <a:p>
            <a:pPr algn="l"/>
            <a:r>
              <a:rPr lang="en-US" altLang="ko-KR" sz="1400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 </a:t>
            </a:r>
          </a:p>
          <a:p>
            <a:pPr algn="l"/>
            <a:r>
              <a:rPr lang="en-US" altLang="ko-KR" sz="1400" b="1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Stakeholders:</a:t>
            </a:r>
            <a:endParaRPr lang="en-US" altLang="ko-KR" sz="1400" b="0" i="0" dirty="0">
              <a:solidFill>
                <a:srgbClr val="333333"/>
              </a:solidFill>
              <a:effectLst/>
              <a:latin typeface="Verdana" panose="020B0604030504040204" pitchFamily="34" charset="0"/>
            </a:endParaRPr>
          </a:p>
          <a:p>
            <a:pPr algn="l"/>
            <a:r>
              <a:rPr lang="en-US" altLang="ko-KR" sz="1400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Any organization or person interested in the high level implementation of ICT-based smart environment such as: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altLang="ko-KR" sz="1400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Smart City;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altLang="ko-KR" sz="1400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Smart Farm;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altLang="ko-KR" sz="1400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Smart Transportation;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altLang="ko-KR" sz="1400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Smart-X;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altLang="ko-KR" sz="1400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and Digital Twins</a:t>
            </a:r>
          </a:p>
          <a:p>
            <a:pPr algn="l"/>
            <a:r>
              <a:rPr lang="en-US" altLang="ko-KR" sz="1400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as well as providers of the key component of the environment such as sensors and actuators.</a:t>
            </a:r>
          </a:p>
        </p:txBody>
      </p:sp>
    </p:spTree>
    <p:extLst>
      <p:ext uri="{BB962C8B-B14F-4D97-AF65-F5344CB8AC3E}">
        <p14:creationId xmlns:p14="http://schemas.microsoft.com/office/powerpoint/2010/main" val="2998498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3A6D39C-9FE0-49AD-959B-87E3235D8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IEEE P2888.2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70E4053-BA0A-4CEF-AAE5-F1ED5CD19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2888-21-0012-00-0000-Web site modifying of the IEEE 2888 WG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A2C22BB-E649-4A23-A9A6-8EF5BDBA9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6</a:t>
            </a:fld>
            <a:endParaRPr lang="en-US">
              <a:latin typeface="Myriad Pro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F42F30-F249-45DC-8E46-D5FC738250FF}"/>
              </a:ext>
            </a:extLst>
          </p:cNvPr>
          <p:cNvSpPr txBox="1"/>
          <p:nvPr/>
        </p:nvSpPr>
        <p:spPr>
          <a:xfrm>
            <a:off x="495300" y="1066800"/>
            <a:ext cx="8153400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altLang="ko-KR" sz="1400" b="1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Scope:</a:t>
            </a:r>
            <a:endParaRPr lang="en-US" altLang="ko-KR" sz="1400" b="0" i="0" dirty="0">
              <a:solidFill>
                <a:srgbClr val="333333"/>
              </a:solidFill>
              <a:effectLst/>
              <a:latin typeface="Verdana" panose="020B0604030504040204" pitchFamily="34" charset="0"/>
            </a:endParaRPr>
          </a:p>
          <a:p>
            <a:pPr algn="l"/>
            <a:r>
              <a:rPr lang="en-US" altLang="ko-KR" sz="1400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This WG aims to develop industry standards for interfacing cyber world and physical world such as: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altLang="ko-KR" sz="1400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Vocabulary, Requirements, Rubric, Data formats, and APIs for acquiring information from sensors;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altLang="ko-KR" sz="1400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Vocabulary, Requirements, Rubric, Data Formats, and APIs for control of actuators.</a:t>
            </a:r>
          </a:p>
          <a:p>
            <a:pPr algn="l"/>
            <a:r>
              <a:rPr lang="en-US" altLang="ko-KR" sz="1400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These standards will provide compatibility between devices and systems in implementing various ICT-based systems such as smart cities, smart farms, smart transportation, as well as digital twins.</a:t>
            </a:r>
          </a:p>
          <a:p>
            <a:pPr algn="l"/>
            <a:r>
              <a:rPr lang="en-US" altLang="ko-KR" sz="1400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 </a:t>
            </a:r>
          </a:p>
          <a:p>
            <a:pPr algn="l"/>
            <a:r>
              <a:rPr lang="en-US" altLang="ko-KR" sz="1400" b="1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Stakeholders:</a:t>
            </a:r>
            <a:endParaRPr lang="en-US" altLang="ko-KR" sz="1400" b="0" i="0" dirty="0">
              <a:solidFill>
                <a:srgbClr val="333333"/>
              </a:solidFill>
              <a:effectLst/>
              <a:latin typeface="Verdana" panose="020B0604030504040204" pitchFamily="34" charset="0"/>
            </a:endParaRPr>
          </a:p>
          <a:p>
            <a:pPr algn="l"/>
            <a:r>
              <a:rPr lang="en-US" altLang="ko-KR" sz="1400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Any organization or person interested in the high level implementation of ICT-based smart environment such as: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altLang="ko-KR" sz="1400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Smart City;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altLang="ko-KR" sz="1400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Smart Farm;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altLang="ko-KR" sz="1400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Smart Transportation;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altLang="ko-KR" sz="1400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Smart-X;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altLang="ko-KR" sz="1400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and Digital Twins</a:t>
            </a:r>
          </a:p>
          <a:p>
            <a:pPr algn="l"/>
            <a:r>
              <a:rPr lang="en-US" altLang="ko-KR" sz="1400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as well as providers of the key component of the environment such as sensors and actuators.</a:t>
            </a:r>
          </a:p>
        </p:txBody>
      </p:sp>
    </p:spTree>
    <p:extLst>
      <p:ext uri="{BB962C8B-B14F-4D97-AF65-F5344CB8AC3E}">
        <p14:creationId xmlns:p14="http://schemas.microsoft.com/office/powerpoint/2010/main" val="3345699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C8B6E80-6AA1-42B2-8C6C-5F796AFC9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IEEE P2888.3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E88E27CA-65AD-4602-976A-2272DDAD0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2888-21-0012-00-0000-Web site modifying of the IEEE 2888 WG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1CB8974-65BE-4EB7-948B-450B608B7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7</a:t>
            </a:fld>
            <a:endParaRPr lang="en-US">
              <a:latin typeface="Myriad Pro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9CFA0A-D98B-47D3-8454-A81D674AD2B9}"/>
              </a:ext>
            </a:extLst>
          </p:cNvPr>
          <p:cNvSpPr txBox="1"/>
          <p:nvPr/>
        </p:nvSpPr>
        <p:spPr>
          <a:xfrm>
            <a:off x="495300" y="1066800"/>
            <a:ext cx="8153400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altLang="ko-KR" sz="1400" b="1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Scope:</a:t>
            </a:r>
            <a:endParaRPr lang="en-US" altLang="ko-KR" sz="1400" b="0" i="0" dirty="0">
              <a:solidFill>
                <a:srgbClr val="333333"/>
              </a:solidFill>
              <a:effectLst/>
              <a:latin typeface="Verdana" panose="020B0604030504040204" pitchFamily="34" charset="0"/>
            </a:endParaRPr>
          </a:p>
          <a:p>
            <a:pPr algn="l"/>
            <a:r>
              <a:rPr lang="en-US" altLang="ko-KR" sz="1400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This WG aims to develop industry standards for interfacing cyber world and physical world such as: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altLang="ko-KR" sz="1400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Vocabulary, Requirements, Rubric, Data formats, and APIs for acquiring information from sensors;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altLang="ko-KR" sz="1400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Vocabulary, Requirements, Rubric, Data Formats, and APIs for control of actuators.</a:t>
            </a:r>
          </a:p>
          <a:p>
            <a:pPr algn="l"/>
            <a:r>
              <a:rPr lang="en-US" altLang="ko-KR" sz="1400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These standards will provide compatibility between devices and systems in implementing various ICT-based systems such as smart cities, smart farms, smart transportation, as well as digital twins.</a:t>
            </a:r>
          </a:p>
          <a:p>
            <a:pPr algn="l"/>
            <a:r>
              <a:rPr lang="en-US" altLang="ko-KR" sz="1400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 </a:t>
            </a:r>
          </a:p>
          <a:p>
            <a:pPr algn="l"/>
            <a:r>
              <a:rPr lang="en-US" altLang="ko-KR" sz="1400" b="1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Stakeholders:</a:t>
            </a:r>
            <a:endParaRPr lang="en-US" altLang="ko-KR" sz="1400" b="0" i="0" dirty="0">
              <a:solidFill>
                <a:srgbClr val="333333"/>
              </a:solidFill>
              <a:effectLst/>
              <a:latin typeface="Verdana" panose="020B0604030504040204" pitchFamily="34" charset="0"/>
            </a:endParaRPr>
          </a:p>
          <a:p>
            <a:pPr algn="l"/>
            <a:r>
              <a:rPr lang="en-US" altLang="ko-KR" sz="1400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Any organization or person interested in the high level implementation of ICT-based smart environment such as: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altLang="ko-KR" sz="1400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Smart City;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altLang="ko-KR" sz="1400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Smart Farm;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altLang="ko-KR" sz="1400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Smart Transportation;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altLang="ko-KR" sz="1400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Smart-X;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altLang="ko-KR" sz="1400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and Digital Twins</a:t>
            </a:r>
          </a:p>
          <a:p>
            <a:pPr algn="l"/>
            <a:r>
              <a:rPr lang="en-US" altLang="ko-KR" sz="1400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as well as providers of the key component of the environment such as sensors and actuators.</a:t>
            </a:r>
          </a:p>
        </p:txBody>
      </p:sp>
    </p:spTree>
    <p:extLst>
      <p:ext uri="{BB962C8B-B14F-4D97-AF65-F5344CB8AC3E}">
        <p14:creationId xmlns:p14="http://schemas.microsoft.com/office/powerpoint/2010/main" val="20270274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C8B6E80-6AA1-42B2-8C6C-5F796AFC9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IEEE P2888.4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E88E27CA-65AD-4602-976A-2272DDAD0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2888-21-0012-00-0000-Web site modifying of the IEEE 2888 WG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1CB8974-65BE-4EB7-948B-450B608B7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8</a:t>
            </a:fld>
            <a:endParaRPr lang="en-US">
              <a:latin typeface="Myriad Pro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9CFA0A-D98B-47D3-8454-A81D674AD2B9}"/>
              </a:ext>
            </a:extLst>
          </p:cNvPr>
          <p:cNvSpPr txBox="1"/>
          <p:nvPr/>
        </p:nvSpPr>
        <p:spPr>
          <a:xfrm>
            <a:off x="495300" y="1066800"/>
            <a:ext cx="8153400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altLang="ko-KR" sz="1400" b="1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Scope:</a:t>
            </a:r>
            <a:endParaRPr lang="en-US" altLang="ko-KR" sz="1400" b="0" i="0" dirty="0">
              <a:solidFill>
                <a:srgbClr val="333333"/>
              </a:solidFill>
              <a:effectLst/>
              <a:latin typeface="Verdana" panose="020B0604030504040204" pitchFamily="34" charset="0"/>
            </a:endParaRPr>
          </a:p>
          <a:p>
            <a:pPr algn="l"/>
            <a:r>
              <a:rPr lang="en-US" altLang="ko-KR" sz="1400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This WG aims to develop industry standards for interfacing cyber world and physical world such as: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altLang="ko-KR" sz="1400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Vocabulary, Requirements, Rubric, Data formats, and APIs for acquiring information from sensors;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altLang="ko-KR" sz="1400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Vocabulary, Requirements, Rubric, Data Formats, and APIs for control of actuators.</a:t>
            </a:r>
          </a:p>
          <a:p>
            <a:pPr algn="l"/>
            <a:r>
              <a:rPr lang="en-US" altLang="ko-KR" sz="1400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These standards will provide compatibility between devices and systems in implementing various ICT-based systems such as smart cities, smart farms, smart transportation, as well as digital twins.</a:t>
            </a:r>
          </a:p>
          <a:p>
            <a:pPr algn="l"/>
            <a:r>
              <a:rPr lang="en-US" altLang="ko-KR" sz="1400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 </a:t>
            </a:r>
          </a:p>
          <a:p>
            <a:pPr algn="l"/>
            <a:r>
              <a:rPr lang="en-US" altLang="ko-KR" sz="1400" b="1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Stakeholders:</a:t>
            </a:r>
            <a:endParaRPr lang="en-US" altLang="ko-KR" sz="1400" b="0" i="0" dirty="0">
              <a:solidFill>
                <a:srgbClr val="333333"/>
              </a:solidFill>
              <a:effectLst/>
              <a:latin typeface="Verdana" panose="020B0604030504040204" pitchFamily="34" charset="0"/>
            </a:endParaRPr>
          </a:p>
          <a:p>
            <a:pPr algn="l"/>
            <a:r>
              <a:rPr lang="en-US" altLang="ko-KR" sz="1400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Any organization or person interested in the high level implementation of ICT-based smart environment such as: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altLang="ko-KR" sz="1400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Smart City;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altLang="ko-KR" sz="1400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Smart Farm;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altLang="ko-KR" sz="1400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Smart Transportation;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altLang="ko-KR" sz="1400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Smart-X;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altLang="ko-KR" sz="1400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and Digital Twins</a:t>
            </a:r>
          </a:p>
          <a:p>
            <a:pPr algn="l"/>
            <a:r>
              <a:rPr lang="en-US" altLang="ko-KR" sz="1400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as well as providers of the key component of the environment such as sensors and actuators.</a:t>
            </a:r>
          </a:p>
        </p:txBody>
      </p:sp>
    </p:spTree>
    <p:extLst>
      <p:ext uri="{BB962C8B-B14F-4D97-AF65-F5344CB8AC3E}">
        <p14:creationId xmlns:p14="http://schemas.microsoft.com/office/powerpoint/2010/main" val="1937279583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6208</TotalTime>
  <Words>959</Words>
  <Application>Microsoft Office PowerPoint</Application>
  <PresentationFormat>화면 슬라이드 쇼(4:3)</PresentationFormat>
  <Paragraphs>114</Paragraphs>
  <Slides>10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10</vt:i4>
      </vt:variant>
    </vt:vector>
  </HeadingPairs>
  <TitlesOfParts>
    <vt:vector size="20" baseType="lpstr">
      <vt:lpstr>맑은 고딕</vt:lpstr>
      <vt:lpstr>Arial</vt:lpstr>
      <vt:lpstr>Calibri</vt:lpstr>
      <vt:lpstr>Myriad Pro</vt:lpstr>
      <vt:lpstr>Times New Roman</vt:lpstr>
      <vt:lpstr>Verdana</vt:lpstr>
      <vt:lpstr>Wingdings</vt:lpstr>
      <vt:lpstr>IEEE-SA Powerpoint Template</vt:lpstr>
      <vt:lpstr>Office 테마</vt:lpstr>
      <vt:lpstr>1_Office 테마</vt:lpstr>
      <vt:lpstr>PowerPoint 프레젠테이션</vt:lpstr>
      <vt:lpstr>Compliance with  IEEE Standards Policies and Procedures</vt:lpstr>
      <vt:lpstr>IEEE 2888 Interfacing Cyber and Physical World Working Group Kyoungro Yoon, yoonk@konkuk.ac.kr</vt:lpstr>
      <vt:lpstr>Top of the Front page</vt:lpstr>
      <vt:lpstr>Bottom of the Front page</vt:lpstr>
      <vt:lpstr>IEEE P2888.1</vt:lpstr>
      <vt:lpstr>IEEE P2888.2</vt:lpstr>
      <vt:lpstr>IEEE P2888.3</vt:lpstr>
      <vt:lpstr>IEEE P2888.4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Jeong Sangkwon</cp:lastModifiedBy>
  <cp:revision>279</cp:revision>
  <dcterms:created xsi:type="dcterms:W3CDTF">2014-10-13T13:02:20Z</dcterms:created>
  <dcterms:modified xsi:type="dcterms:W3CDTF">2021-02-15T02:47:36Z</dcterms:modified>
</cp:coreProperties>
</file>