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66" r:id="rId6"/>
    <p:sldId id="386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120" d="100"/>
          <a:sy n="120" d="100"/>
        </p:scale>
        <p:origin x="10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2888-21-0008-00-0004-Large space VR disaster response training system architecture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3137D2-9960-4E3F-801C-16FF620C06C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2888-21-0008-00-0004-Large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6700" y="1678441"/>
            <a:ext cx="8610600" cy="828674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[Large Space VR Disaster Response Training System Architecture]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[S</a:t>
            </a:r>
            <a:r>
              <a:rPr lang="en-US" altLang="ko-KR" dirty="0"/>
              <a:t>angkwon</a:t>
            </a:r>
            <a:r>
              <a:rPr lang="ko-KR" altLang="en-US" dirty="0"/>
              <a:t> </a:t>
            </a:r>
            <a:r>
              <a:rPr lang="en-US" altLang="ko-KR" dirty="0"/>
              <a:t>Jeong </a:t>
            </a:r>
            <a:r>
              <a:rPr lang="en-US" dirty="0"/>
              <a:t>/ </a:t>
            </a:r>
            <a:r>
              <a:rPr lang="en-US" altLang="ko-KR" dirty="0"/>
              <a:t>JoyFun</a:t>
            </a:r>
            <a:r>
              <a:rPr lang="ko-KR" altLang="en-US" dirty="0"/>
              <a:t> </a:t>
            </a:r>
            <a:r>
              <a:rPr lang="en-US" altLang="ko-KR" dirty="0"/>
              <a:t>Inc.,</a:t>
            </a:r>
            <a:r>
              <a:rPr lang="en-US" dirty="0"/>
              <a:t>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218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ko-Kore-KR" dirty="0"/>
              <a:t>February</a:t>
            </a:r>
            <a:r>
              <a:rPr lang="en-US" altLang="ko-Kore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15</a:t>
            </a:r>
            <a:r>
              <a:rPr lang="en-US" altLang="ko-Kore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685743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Large Space Virtual Reality Disaster Response Training System Architecture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A4F8E3-1D84-43C1-952C-851030DE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System Architecture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78E3C06-EA52-43F8-988A-30183CE7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2888-21-0008-00-0004-Large space VR disaster response training system architecture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3DAC577-4C6D-4889-8750-89064EF6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29" name="모서리가 둥근 직사각형 21">
            <a:extLst>
              <a:ext uri="{FF2B5EF4-FFF2-40B4-BE49-F238E27FC236}">
                <a16:creationId xmlns:a16="http://schemas.microsoft.com/office/drawing/2014/main" id="{7F906C1B-B671-44C7-A9DB-2CA167B438A7}"/>
              </a:ext>
            </a:extLst>
          </p:cNvPr>
          <p:cNvSpPr/>
          <p:nvPr/>
        </p:nvSpPr>
        <p:spPr>
          <a:xfrm>
            <a:off x="1798190" y="2590800"/>
            <a:ext cx="4164460" cy="654375"/>
          </a:xfrm>
          <a:prstGeom prst="roundRect">
            <a:avLst/>
          </a:prstGeom>
          <a:solidFill>
            <a:srgbClr val="FDC82F"/>
          </a:solidFill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9CECB57F-E891-49A7-B45B-CEEAB3E0AB60}"/>
              </a:ext>
            </a:extLst>
          </p:cNvPr>
          <p:cNvSpPr/>
          <p:nvPr/>
        </p:nvSpPr>
        <p:spPr>
          <a:xfrm>
            <a:off x="1932018" y="1868196"/>
            <a:ext cx="1447800" cy="4469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Motion Capture System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873F0D0A-731A-40B0-A82D-6E477AFD78A5}"/>
              </a:ext>
            </a:extLst>
          </p:cNvPr>
          <p:cNvSpPr/>
          <p:nvPr/>
        </p:nvSpPr>
        <p:spPr>
          <a:xfrm>
            <a:off x="191163" y="4389680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Optical Cameras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7A44106D-A778-42ED-97D1-65CF47DC3940}"/>
              </a:ext>
            </a:extLst>
          </p:cNvPr>
          <p:cNvSpPr/>
          <p:nvPr/>
        </p:nvSpPr>
        <p:spPr>
          <a:xfrm>
            <a:off x="1925668" y="4389680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Gloves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5D94396F-09B7-4DDC-937F-AAE7BA4D3688}"/>
              </a:ext>
            </a:extLst>
          </p:cNvPr>
          <p:cNvSpPr/>
          <p:nvPr/>
        </p:nvSpPr>
        <p:spPr>
          <a:xfrm>
            <a:off x="3660173" y="4389680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IMU Sensor on HMD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4" name="사각형: 둥근 모서리 33">
            <a:extLst>
              <a:ext uri="{FF2B5EF4-FFF2-40B4-BE49-F238E27FC236}">
                <a16:creationId xmlns:a16="http://schemas.microsoft.com/office/drawing/2014/main" id="{14BBC96B-FF96-49C7-91D0-9294AF48A8ED}"/>
              </a:ext>
            </a:extLst>
          </p:cNvPr>
          <p:cNvSpPr/>
          <p:nvPr/>
        </p:nvSpPr>
        <p:spPr>
          <a:xfrm>
            <a:off x="7473950" y="1138535"/>
            <a:ext cx="1447800" cy="4469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Disaster Scenario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5" name="사각형: 둥근 모서리 34">
            <a:extLst>
              <a:ext uri="{FF2B5EF4-FFF2-40B4-BE49-F238E27FC236}">
                <a16:creationId xmlns:a16="http://schemas.microsoft.com/office/drawing/2014/main" id="{D527E208-9258-4B05-9922-3CFEA05B3D92}"/>
              </a:ext>
            </a:extLst>
          </p:cNvPr>
          <p:cNvSpPr/>
          <p:nvPr/>
        </p:nvSpPr>
        <p:spPr>
          <a:xfrm>
            <a:off x="4390423" y="1138930"/>
            <a:ext cx="1447800" cy="4469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Server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36" name="사각형: 둥근 모서리 35">
            <a:extLst>
              <a:ext uri="{FF2B5EF4-FFF2-40B4-BE49-F238E27FC236}">
                <a16:creationId xmlns:a16="http://schemas.microsoft.com/office/drawing/2014/main" id="{4A1A78B0-0EDE-45D5-A602-F7D5BB77CE9E}"/>
              </a:ext>
            </a:extLst>
          </p:cNvPr>
          <p:cNvSpPr/>
          <p:nvPr/>
        </p:nvSpPr>
        <p:spPr>
          <a:xfrm>
            <a:off x="5632174" y="4389680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Command Display on HMD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7" name="연결선: 꺾임 36">
            <a:extLst>
              <a:ext uri="{FF2B5EF4-FFF2-40B4-BE49-F238E27FC236}">
                <a16:creationId xmlns:a16="http://schemas.microsoft.com/office/drawing/2014/main" id="{C23E8F5D-D4F8-4B8B-8DA2-1B760CF092A0}"/>
              </a:ext>
            </a:extLst>
          </p:cNvPr>
          <p:cNvCxnSpPr>
            <a:cxnSpLocks/>
            <a:stCxn id="31" idx="0"/>
            <a:endCxn id="30" idx="2"/>
          </p:cNvCxnSpPr>
          <p:nvPr/>
        </p:nvCxnSpPr>
        <p:spPr>
          <a:xfrm rot="5400000" flipH="1" flipV="1">
            <a:off x="748200" y="2481963"/>
            <a:ext cx="2074580" cy="1740855"/>
          </a:xfrm>
          <a:prstGeom prst="bentConnector3">
            <a:avLst>
              <a:gd name="adj1" fmla="val 19602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연결선: 꺾임 37">
            <a:extLst>
              <a:ext uri="{FF2B5EF4-FFF2-40B4-BE49-F238E27FC236}">
                <a16:creationId xmlns:a16="http://schemas.microsoft.com/office/drawing/2014/main" id="{B657AE2F-1B55-47EC-846D-112AE8361547}"/>
              </a:ext>
            </a:extLst>
          </p:cNvPr>
          <p:cNvCxnSpPr>
            <a:cxnSpLocks/>
            <a:stCxn id="33" idx="0"/>
            <a:endCxn id="30" idx="2"/>
          </p:cNvCxnSpPr>
          <p:nvPr/>
        </p:nvCxnSpPr>
        <p:spPr>
          <a:xfrm rot="16200000" flipV="1">
            <a:off x="2482706" y="2488312"/>
            <a:ext cx="2074580" cy="1728155"/>
          </a:xfrm>
          <a:prstGeom prst="bentConnector3">
            <a:avLst>
              <a:gd name="adj1" fmla="val 19602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A7686608-1E80-47DF-9710-3BEA0452A1A6}"/>
              </a:ext>
            </a:extLst>
          </p:cNvPr>
          <p:cNvCxnSpPr>
            <a:cxnSpLocks/>
            <a:stCxn id="30" idx="2"/>
            <a:endCxn id="32" idx="0"/>
          </p:cNvCxnSpPr>
          <p:nvPr/>
        </p:nvCxnSpPr>
        <p:spPr>
          <a:xfrm flipH="1">
            <a:off x="2649568" y="2315100"/>
            <a:ext cx="6350" cy="2074580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연결선: 꺾임 39">
            <a:extLst>
              <a:ext uri="{FF2B5EF4-FFF2-40B4-BE49-F238E27FC236}">
                <a16:creationId xmlns:a16="http://schemas.microsoft.com/office/drawing/2014/main" id="{E3E01DFF-68CA-402D-8293-EFD682F2F419}"/>
              </a:ext>
            </a:extLst>
          </p:cNvPr>
          <p:cNvCxnSpPr>
            <a:cxnSpLocks/>
            <a:stCxn id="30" idx="0"/>
            <a:endCxn id="35" idx="1"/>
          </p:cNvCxnSpPr>
          <p:nvPr/>
        </p:nvCxnSpPr>
        <p:spPr>
          <a:xfrm rot="5400000" flipH="1" flipV="1">
            <a:off x="3270263" y="748037"/>
            <a:ext cx="505814" cy="1734505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52A7CAF-9E76-44CF-95AC-9B90DE37ED9A}"/>
              </a:ext>
            </a:extLst>
          </p:cNvPr>
          <p:cNvSpPr txBox="1"/>
          <p:nvPr/>
        </p:nvSpPr>
        <p:spPr>
          <a:xfrm>
            <a:off x="1515695" y="3655965"/>
            <a:ext cx="2032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Sensing Data Gathering</a:t>
            </a:r>
            <a:endParaRPr lang="ko-KR" altLang="en-US" sz="12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474A04B-34ED-4359-AA5B-E0AA7D313F20}"/>
              </a:ext>
            </a:extLst>
          </p:cNvPr>
          <p:cNvSpPr txBox="1"/>
          <p:nvPr/>
        </p:nvSpPr>
        <p:spPr>
          <a:xfrm>
            <a:off x="2538509" y="1112157"/>
            <a:ext cx="1869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Send to Sensing Data</a:t>
            </a:r>
            <a:endParaRPr lang="ko-KR" altLang="en-US" sz="1200" dirty="0"/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0EDA314C-70A1-457D-9482-1B321767B9A5}"/>
              </a:ext>
            </a:extLst>
          </p:cNvPr>
          <p:cNvSpPr/>
          <p:nvPr/>
        </p:nvSpPr>
        <p:spPr>
          <a:xfrm>
            <a:off x="5632174" y="3307892"/>
            <a:ext cx="1447800" cy="6543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Situation J</a:t>
            </a:r>
            <a:r>
              <a:rPr lang="en" altLang="ko-Kore-KR" sz="1200" dirty="0">
                <a:solidFill>
                  <a:schemeClr val="tx1"/>
                </a:solidFill>
              </a:rPr>
              <a:t>udgment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>
                <a:solidFill>
                  <a:schemeClr val="tx1"/>
                </a:solidFill>
              </a:rPr>
              <a:t>&amp;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>
                <a:solidFill>
                  <a:schemeClr val="tx1"/>
                </a:solidFill>
              </a:rPr>
              <a:t>Control System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B73E1F3A-F289-4214-84F7-46900A691619}"/>
              </a:ext>
            </a:extLst>
          </p:cNvPr>
          <p:cNvCxnSpPr>
            <a:cxnSpLocks/>
            <a:stCxn id="34" idx="1"/>
            <a:endCxn id="35" idx="3"/>
          </p:cNvCxnSpPr>
          <p:nvPr/>
        </p:nvCxnSpPr>
        <p:spPr>
          <a:xfrm flipH="1">
            <a:off x="5838223" y="1361987"/>
            <a:ext cx="1635727" cy="395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419E483A-C183-4185-8F23-EDE5363322D5}"/>
              </a:ext>
            </a:extLst>
          </p:cNvPr>
          <p:cNvSpPr txBox="1"/>
          <p:nvPr/>
        </p:nvSpPr>
        <p:spPr>
          <a:xfrm>
            <a:off x="5838223" y="1138535"/>
            <a:ext cx="1549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Request for Situation Analysis</a:t>
            </a:r>
          </a:p>
        </p:txBody>
      </p:sp>
      <p:cxnSp>
        <p:nvCxnSpPr>
          <p:cNvPr id="46" name="연결선: 꺾임 45">
            <a:extLst>
              <a:ext uri="{FF2B5EF4-FFF2-40B4-BE49-F238E27FC236}">
                <a16:creationId xmlns:a16="http://schemas.microsoft.com/office/drawing/2014/main" id="{026774EA-10E8-4983-BB7B-C721ABB8FAC6}"/>
              </a:ext>
            </a:extLst>
          </p:cNvPr>
          <p:cNvCxnSpPr>
            <a:cxnSpLocks/>
            <a:stCxn id="34" idx="2"/>
            <a:endCxn id="43" idx="3"/>
          </p:cNvCxnSpPr>
          <p:nvPr/>
        </p:nvCxnSpPr>
        <p:spPr>
          <a:xfrm rot="5400000">
            <a:off x="6614092" y="2051321"/>
            <a:ext cx="2049640" cy="1117876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990039C-DBD8-48E2-96DF-1D0BF51BABF5}"/>
              </a:ext>
            </a:extLst>
          </p:cNvPr>
          <p:cNvSpPr txBox="1"/>
          <p:nvPr/>
        </p:nvSpPr>
        <p:spPr>
          <a:xfrm>
            <a:off x="6978758" y="2668764"/>
            <a:ext cx="1237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200" dirty="0"/>
              <a:t>Command for</a:t>
            </a:r>
          </a:p>
          <a:p>
            <a:pPr algn="r"/>
            <a:r>
              <a:rPr lang="en-US" altLang="ko-KR" sz="1200" dirty="0"/>
              <a:t>user action</a:t>
            </a:r>
            <a:endParaRPr lang="ko-KR" altLang="en-US" sz="1200" dirty="0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FE771ABD-945D-4A04-BAEE-B312A9284E3F}"/>
              </a:ext>
            </a:extLst>
          </p:cNvPr>
          <p:cNvCxnSpPr>
            <a:cxnSpLocks/>
            <a:stCxn id="36" idx="0"/>
            <a:endCxn id="43" idx="2"/>
          </p:cNvCxnSpPr>
          <p:nvPr/>
        </p:nvCxnSpPr>
        <p:spPr>
          <a:xfrm flipV="1">
            <a:off x="6356074" y="3962266"/>
            <a:ext cx="0" cy="427414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82B92BD2-C282-419E-96E8-AEE1471909BE}"/>
              </a:ext>
            </a:extLst>
          </p:cNvPr>
          <p:cNvSpPr/>
          <p:nvPr/>
        </p:nvSpPr>
        <p:spPr>
          <a:xfrm>
            <a:off x="7467600" y="4389680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User Action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FD1A6A2D-46C5-4EEF-8FD8-88EC2F01A20B}"/>
              </a:ext>
            </a:extLst>
          </p:cNvPr>
          <p:cNvCxnSpPr>
            <a:cxnSpLocks/>
            <a:stCxn id="49" idx="1"/>
            <a:endCxn id="36" idx="3"/>
          </p:cNvCxnSpPr>
          <p:nvPr/>
        </p:nvCxnSpPr>
        <p:spPr>
          <a:xfrm flipH="1">
            <a:off x="7079974" y="4613132"/>
            <a:ext cx="387626" cy="0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연결선: 꺾임 50">
            <a:extLst>
              <a:ext uri="{FF2B5EF4-FFF2-40B4-BE49-F238E27FC236}">
                <a16:creationId xmlns:a16="http://schemas.microsoft.com/office/drawing/2014/main" id="{DE0B8DD1-142C-4D17-8E86-4406ADE9758E}"/>
              </a:ext>
            </a:extLst>
          </p:cNvPr>
          <p:cNvCxnSpPr>
            <a:cxnSpLocks/>
            <a:stCxn id="49" idx="2"/>
            <a:endCxn id="31" idx="2"/>
          </p:cNvCxnSpPr>
          <p:nvPr/>
        </p:nvCxnSpPr>
        <p:spPr>
          <a:xfrm rot="5400000">
            <a:off x="4553282" y="1198366"/>
            <a:ext cx="12700" cy="7276437"/>
          </a:xfrm>
          <a:prstGeom prst="bentConnector3">
            <a:avLst>
              <a:gd name="adj1" fmla="val 5431307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연결선: 꺾임 51">
            <a:extLst>
              <a:ext uri="{FF2B5EF4-FFF2-40B4-BE49-F238E27FC236}">
                <a16:creationId xmlns:a16="http://schemas.microsoft.com/office/drawing/2014/main" id="{1FCA3A30-7801-4028-BF29-144532A4C5CD}"/>
              </a:ext>
            </a:extLst>
          </p:cNvPr>
          <p:cNvCxnSpPr>
            <a:cxnSpLocks/>
            <a:stCxn id="49" idx="2"/>
            <a:endCxn id="32" idx="2"/>
          </p:cNvCxnSpPr>
          <p:nvPr/>
        </p:nvCxnSpPr>
        <p:spPr>
          <a:xfrm rot="5400000">
            <a:off x="5420534" y="2065618"/>
            <a:ext cx="12700" cy="5541932"/>
          </a:xfrm>
          <a:prstGeom prst="bentConnector3">
            <a:avLst>
              <a:gd name="adj1" fmla="val 5431307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연결선: 꺾임 52">
            <a:extLst>
              <a:ext uri="{FF2B5EF4-FFF2-40B4-BE49-F238E27FC236}">
                <a16:creationId xmlns:a16="http://schemas.microsoft.com/office/drawing/2014/main" id="{4D0BA494-5057-4EEB-AAED-111B6A11A9FE}"/>
              </a:ext>
            </a:extLst>
          </p:cNvPr>
          <p:cNvCxnSpPr>
            <a:cxnSpLocks/>
            <a:stCxn id="49" idx="2"/>
            <a:endCxn id="33" idx="2"/>
          </p:cNvCxnSpPr>
          <p:nvPr/>
        </p:nvCxnSpPr>
        <p:spPr>
          <a:xfrm rot="5400000">
            <a:off x="6287787" y="2932871"/>
            <a:ext cx="12700" cy="3807427"/>
          </a:xfrm>
          <a:prstGeom prst="bentConnector3">
            <a:avLst>
              <a:gd name="adj1" fmla="val 5368693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사각형: 둥근 모서리 59">
            <a:extLst>
              <a:ext uri="{FF2B5EF4-FFF2-40B4-BE49-F238E27FC236}">
                <a16:creationId xmlns:a16="http://schemas.microsoft.com/office/drawing/2014/main" id="{497A2249-B946-4980-BFBE-A2BD1E914B88}"/>
              </a:ext>
            </a:extLst>
          </p:cNvPr>
          <p:cNvSpPr/>
          <p:nvPr/>
        </p:nvSpPr>
        <p:spPr>
          <a:xfrm>
            <a:off x="4390423" y="1870586"/>
            <a:ext cx="1447800" cy="4469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IOT Control Server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62" name="사각형: 둥근 모서리 56">
            <a:extLst>
              <a:ext uri="{FF2B5EF4-FFF2-40B4-BE49-F238E27FC236}">
                <a16:creationId xmlns:a16="http://schemas.microsoft.com/office/drawing/2014/main" id="{C3FDE592-9FCB-4696-BAB7-2C57F936A7FE}"/>
              </a:ext>
            </a:extLst>
          </p:cNvPr>
          <p:cNvSpPr/>
          <p:nvPr/>
        </p:nvSpPr>
        <p:spPr>
          <a:xfrm>
            <a:off x="4384074" y="2687947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Actuator</a:t>
            </a:r>
          </a:p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Real Object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65" name="사각형: 둥근 모서리 56">
            <a:extLst>
              <a:ext uri="{FF2B5EF4-FFF2-40B4-BE49-F238E27FC236}">
                <a16:creationId xmlns:a16="http://schemas.microsoft.com/office/drawing/2014/main" id="{85F6C6E5-4024-4665-BA3A-23398A058C0E}"/>
              </a:ext>
            </a:extLst>
          </p:cNvPr>
          <p:cNvSpPr/>
          <p:nvPr/>
        </p:nvSpPr>
        <p:spPr>
          <a:xfrm>
            <a:off x="1925668" y="2690958"/>
            <a:ext cx="1447800" cy="4469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ysClr val="windowText" lastClr="000000"/>
                </a:solidFill>
              </a:rPr>
              <a:t>Virtual Object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66" name="직선 화살표 연결선 65">
            <a:extLst>
              <a:ext uri="{FF2B5EF4-FFF2-40B4-BE49-F238E27FC236}">
                <a16:creationId xmlns:a16="http://schemas.microsoft.com/office/drawing/2014/main" id="{E6FB4FC4-230F-49B5-856D-EBBFA9E0D838}"/>
              </a:ext>
            </a:extLst>
          </p:cNvPr>
          <p:cNvCxnSpPr>
            <a:stCxn id="65" idx="3"/>
            <a:endCxn id="62" idx="1"/>
          </p:cNvCxnSpPr>
          <p:nvPr/>
        </p:nvCxnSpPr>
        <p:spPr>
          <a:xfrm flipV="1">
            <a:off x="3373468" y="2911399"/>
            <a:ext cx="1010606" cy="301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E4840535-7614-4A6D-B3C1-185C87FE68B7}"/>
              </a:ext>
            </a:extLst>
          </p:cNvPr>
          <p:cNvCxnSpPr>
            <a:cxnSpLocks/>
            <a:stCxn id="35" idx="2"/>
            <a:endCxn id="58" idx="0"/>
          </p:cNvCxnSpPr>
          <p:nvPr/>
        </p:nvCxnSpPr>
        <p:spPr>
          <a:xfrm>
            <a:off x="5114323" y="1585834"/>
            <a:ext cx="0" cy="28475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7">
            <a:extLst>
              <a:ext uri="{FF2B5EF4-FFF2-40B4-BE49-F238E27FC236}">
                <a16:creationId xmlns:a16="http://schemas.microsoft.com/office/drawing/2014/main" id="{0FA9D9B7-4273-4181-BD4A-097D91E0D2C6}"/>
              </a:ext>
            </a:extLst>
          </p:cNvPr>
          <p:cNvCxnSpPr>
            <a:cxnSpLocks/>
            <a:stCxn id="58" idx="2"/>
            <a:endCxn id="62" idx="0"/>
          </p:cNvCxnSpPr>
          <p:nvPr/>
        </p:nvCxnSpPr>
        <p:spPr>
          <a:xfrm flipH="1">
            <a:off x="5107974" y="2317490"/>
            <a:ext cx="6349" cy="370457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97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6199</TotalTime>
  <Words>358</Words>
  <Application>Microsoft Office PowerPoint</Application>
  <PresentationFormat>화면 슬라이드 쇼(4:3)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System Architecture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275</cp:revision>
  <dcterms:created xsi:type="dcterms:W3CDTF">2014-10-13T13:02:20Z</dcterms:created>
  <dcterms:modified xsi:type="dcterms:W3CDTF">2021-02-14T14:29:35Z</dcterms:modified>
</cp:coreProperties>
</file>