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8"/>
  </p:notesMasterIdLst>
  <p:handoutMasterIdLst>
    <p:handoutMasterId r:id="rId29"/>
  </p:handoutMasterIdLst>
  <p:sldIdLst>
    <p:sldId id="325" r:id="rId4"/>
    <p:sldId id="365" r:id="rId5"/>
    <p:sldId id="366" r:id="rId6"/>
    <p:sldId id="375" r:id="rId7"/>
    <p:sldId id="390" r:id="rId8"/>
    <p:sldId id="358" r:id="rId9"/>
    <p:sldId id="401" r:id="rId10"/>
    <p:sldId id="380" r:id="rId11"/>
    <p:sldId id="373" r:id="rId12"/>
    <p:sldId id="374" r:id="rId13"/>
    <p:sldId id="462" r:id="rId14"/>
    <p:sldId id="463" r:id="rId15"/>
    <p:sldId id="464" r:id="rId16"/>
    <p:sldId id="465" r:id="rId17"/>
    <p:sldId id="466" r:id="rId18"/>
    <p:sldId id="468" r:id="rId19"/>
    <p:sldId id="469" r:id="rId20"/>
    <p:sldId id="388" r:id="rId21"/>
    <p:sldId id="404" r:id="rId22"/>
    <p:sldId id="405" r:id="rId23"/>
    <p:sldId id="394" r:id="rId24"/>
    <p:sldId id="403" r:id="rId25"/>
    <p:sldId id="410" r:id="rId26"/>
    <p:sldId id="356"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6" d="100"/>
          <a:sy n="136" d="100"/>
        </p:scale>
        <p:origin x="24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7FCCA5F2-1146-D048-AEE3-411CEBD21B49}" type="slidenum">
              <a:rPr lang="en-US" smtClean="0"/>
              <a:pPr>
                <a:defRPr/>
              </a:pPr>
              <a:t>5</a:t>
            </a:fld>
            <a:endParaRPr lang="en-US"/>
          </a:p>
        </p:txBody>
      </p:sp>
    </p:spTree>
    <p:extLst>
      <p:ext uri="{BB962C8B-B14F-4D97-AF65-F5344CB8AC3E}">
        <p14:creationId xmlns:p14="http://schemas.microsoft.com/office/powerpoint/2010/main" val="654806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2888-21-0001-00-0000-Session #6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2888-21-0001-00-0000-Session #6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2888-21-0001-00-0000-Session #6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2888-21-0001-00-0000-Session #6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2888-21-0001-00-0000-Session #6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2888-21-0001-00-0000-Session #6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2888-21-0001-00-0000-Session #6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2888-21-0001-00-0000-Session #6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2888-21-0001-00-0000-Session #6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2888-21-0001-00-0000-Session #6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5"/>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7BE3F38D-9AA0-42D1-A3DB-CC5CB0FF6ABC}"/>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8321040" y="157581"/>
            <a:ext cx="573881" cy="572774"/>
          </a:xfrm>
          <a:prstGeom prst="rect">
            <a:avLst/>
          </a:prstGeom>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2888-21-0001-00-0000-Session #6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8208;7.html#7" TargetMode="External"/><Relationship Id="rId1" Type="http://schemas.openxmlformats.org/officeDocument/2006/relationships/slideLayout" Target="../slideLayouts/slideLayout18.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8208;standards/standards/web/documents/other/permissionltrs.zip"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imeetcentral.com/2888-wg/" TargetMode="External"/><Relationship Id="rId2" Type="http://schemas.openxmlformats.org/officeDocument/2006/relationships/hyperlink" Target="https://mentor.ieee.org/2888/documents"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2888</a:t>
            </a:r>
            <a:r>
              <a:rPr lang="ko-KR" altLang="en-US" dirty="0"/>
              <a:t> </a:t>
            </a:r>
            <a:r>
              <a:rPr lang="en-US" altLang="ko-KR" dirty="0"/>
              <a:t>Session</a:t>
            </a:r>
            <a:r>
              <a:rPr lang="ko-KR" altLang="en-US" dirty="0"/>
              <a:t> </a:t>
            </a:r>
            <a:r>
              <a:rPr lang="en-US" altLang="ko-KR" dirty="0"/>
              <a:t>#6</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[Sangkwon</a:t>
            </a:r>
            <a:r>
              <a:rPr lang="ko-KR" altLang="en-US" dirty="0"/>
              <a:t> </a:t>
            </a:r>
            <a:r>
              <a:rPr lang="en-US" altLang="ko-KR" dirty="0"/>
              <a:t>Peter</a:t>
            </a:r>
            <a:r>
              <a:rPr lang="ko-KR" altLang="en-US" dirty="0"/>
              <a:t> </a:t>
            </a:r>
            <a:r>
              <a:rPr lang="en-US" altLang="ko-KR" dirty="0"/>
              <a:t>Jeong</a:t>
            </a:r>
            <a:r>
              <a:rPr lang="en-US" dirty="0"/>
              <a:t>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EF4A491-1AEA-4AC4-986C-07202189A78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Instructions for the WG Chair</a:t>
            </a:r>
            <a:endParaRPr lang="ko-KR" altLang="en-US" dirty="0">
              <a:latin typeface="Arial" charset="0"/>
            </a:endParaRPr>
          </a:p>
        </p:txBody>
      </p:sp>
      <p:sp>
        <p:nvSpPr>
          <p:cNvPr id="3" name="바닥글 개체 틀 2">
            <a:extLst>
              <a:ext uri="{FF2B5EF4-FFF2-40B4-BE49-F238E27FC236}">
                <a16:creationId xmlns:a16="http://schemas.microsoft.com/office/drawing/2014/main" id="{27A298D6-F482-4D7C-95C8-C1FEA29339D5}"/>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B0AEB42C-2F30-4662-90E0-2C8CCCC0712B}"/>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1027">
            <a:extLst>
              <a:ext uri="{FF2B5EF4-FFF2-40B4-BE49-F238E27FC236}">
                <a16:creationId xmlns:a16="http://schemas.microsoft.com/office/drawing/2014/main" id="{CC028447-CBD6-406A-B426-804E4B62FF46}"/>
              </a:ext>
            </a:extLst>
          </p:cNvPr>
          <p:cNvSpPr txBox="1">
            <a:spLocks noChangeArrowheads="1"/>
          </p:cNvSpPr>
          <p:nvPr/>
        </p:nvSpPr>
        <p:spPr bwMode="auto">
          <a:xfrm>
            <a:off x="152400" y="685800"/>
            <a:ext cx="8763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30000"/>
              </a:spcAft>
              <a:buClr>
                <a:srgbClr val="CC3300"/>
              </a:buClr>
              <a:buSzPct val="50000"/>
              <a:buFont typeface="Monotype Sorts"/>
              <a:buNone/>
              <a:tabLst/>
              <a:defRPr/>
            </a:pPr>
            <a:r>
              <a:rPr kumimoji="0" lang="en-US" altLang="en-US" sz="1800" b="1" i="0" u="none" strike="noStrike" kern="0" cap="none" spc="0" normalizeH="0" baseline="0" noProof="0" dirty="0">
                <a:ln>
                  <a:noFill/>
                </a:ln>
                <a:solidFill>
                  <a:srgbClr val="000099"/>
                </a:solidFill>
                <a:effectLst/>
                <a:uLnTx/>
                <a:uFillTx/>
                <a:latin typeface="Arial"/>
                <a:ea typeface="+mn-ea"/>
                <a:cs typeface="+mn-cs"/>
              </a:rPr>
              <a:t>	</a:t>
            </a: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The IEEE-SA strongly recommends that at each WG meeting the chair or a designee:</a:t>
            </a:r>
            <a:endParaRPr kumimoji="0" lang="en-US" altLang="en-US" sz="20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Show slides #10 through #15 of this presentation</a:t>
            </a:r>
          </a:p>
          <a:p>
            <a:pPr marL="742950" marR="0" lvl="1" indent="-28575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Advise the WG attendees that:</a:t>
            </a:r>
            <a:r>
              <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 patent policy is described in Clause 6 of the </a:t>
            </a:r>
            <a:r>
              <a:rPr kumimoji="0" lang="en-US" altLang="en-US" sz="14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IEEE-SA Standards Board Bylaws</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endPar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2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Instruct the WG Secretary to record in the minutes of the relevant WG meeting:</a:t>
            </a:r>
            <a:r>
              <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That the foregoing information was provided and that slides 11 through 14 were shown;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endPar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5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It is recommended that the WG Chair review the guidance in </a:t>
            </a:r>
            <a:r>
              <a:rPr kumimoji="0" lang="en-US" altLang="en-US" sz="14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IEEE-SA Standards Board Operations Manual</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6.3.5 and in FAQs 14 and 15 on inclusion of potential Essential Patent Claims by incorporation or by reference. </a:t>
            </a:r>
          </a:p>
          <a:p>
            <a:pPr marL="742950" marR="0" lvl="1" indent="-285750" algn="l" defTabSz="914400" rtl="0" eaLnBrk="0" fontAlgn="base" latinLnBrk="0" hangingPunct="0">
              <a:lnSpc>
                <a:spcPct val="80000"/>
              </a:lnSpc>
              <a:spcBef>
                <a:spcPct val="5000"/>
              </a:spcBef>
              <a:spcAft>
                <a:spcPct val="0"/>
              </a:spcAft>
              <a:buClr>
                <a:srgbClr val="CC3300"/>
              </a:buClr>
              <a:buSzPct val="50000"/>
              <a:buFont typeface="Monotype Sorts"/>
              <a:buNone/>
              <a:tabLst/>
              <a:defRPr/>
            </a:pPr>
            <a:endPar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5000"/>
              </a:spcBef>
              <a:spcAft>
                <a:spcPct val="0"/>
              </a:spcAft>
              <a:buClr>
                <a:srgbClr val="CC3300"/>
              </a:buClr>
              <a:buSzPct val="50000"/>
              <a:buFont typeface="Monotype Sorts"/>
              <a:buNone/>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Note: </a:t>
            </a:r>
            <a:r>
              <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WG</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Tree>
    <p:extLst>
      <p:ext uri="{BB962C8B-B14F-4D97-AF65-F5344CB8AC3E}">
        <p14:creationId xmlns:p14="http://schemas.microsoft.com/office/powerpoint/2010/main" val="1443010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FC89F8B-9A40-407C-8B5E-795AD575D5F4}"/>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Participants have a duty to inform the IEEE</a:t>
            </a:r>
            <a:endParaRPr lang="ko-KR" altLang="en-US" dirty="0">
              <a:latin typeface="Arial" charset="0"/>
            </a:endParaRPr>
          </a:p>
        </p:txBody>
      </p:sp>
      <p:sp>
        <p:nvSpPr>
          <p:cNvPr id="3" name="바닥글 개체 틀 2">
            <a:extLst>
              <a:ext uri="{FF2B5EF4-FFF2-40B4-BE49-F238E27FC236}">
                <a16:creationId xmlns:a16="http://schemas.microsoft.com/office/drawing/2014/main" id="{6B4282D5-87EE-4906-8D45-755B77D24146}"/>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23DBFD3E-951F-420A-90CB-66FC41190129}"/>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1027">
            <a:extLst>
              <a:ext uri="{FF2B5EF4-FFF2-40B4-BE49-F238E27FC236}">
                <a16:creationId xmlns:a16="http://schemas.microsoft.com/office/drawing/2014/main" id="{2C936CF3-4209-4C5C-AA1D-1E442FE2D504}"/>
              </a:ext>
            </a:extLst>
          </p:cNvPr>
          <p:cNvSpPr txBox="1">
            <a:spLocks noChangeArrowheads="1"/>
          </p:cNvSpPr>
          <p:nvPr/>
        </p:nvSpPr>
        <p:spPr bwMode="auto">
          <a:xfrm>
            <a:off x="-17463" y="1066800"/>
            <a:ext cx="9144001"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shall</a:t>
            </a: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should </a:t>
            </a: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32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6894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09575F-38F0-400D-B941-FDB92043680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Ways to inform IEEE</a:t>
            </a:r>
            <a:endParaRPr lang="ko-KR" altLang="en-US" dirty="0">
              <a:latin typeface="Arial" charset="0"/>
            </a:endParaRPr>
          </a:p>
        </p:txBody>
      </p:sp>
      <p:sp>
        <p:nvSpPr>
          <p:cNvPr id="3" name="바닥글 개체 틀 2">
            <a:extLst>
              <a:ext uri="{FF2B5EF4-FFF2-40B4-BE49-F238E27FC236}">
                <a16:creationId xmlns:a16="http://schemas.microsoft.com/office/drawing/2014/main" id="{1201B1F8-12E6-4760-AF7D-2838105499C2}"/>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5065BC91-D634-437B-BA90-E675F6709A7A}"/>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3">
            <a:extLst>
              <a:ext uri="{FF2B5EF4-FFF2-40B4-BE49-F238E27FC236}">
                <a16:creationId xmlns:a16="http://schemas.microsoft.com/office/drawing/2014/main" id="{F163CFBE-8CD5-4C49-AEA8-A2DC16147D2B}"/>
              </a:ext>
            </a:extLst>
          </p:cNvPr>
          <p:cNvSpPr txBox="1">
            <a:spLocks noChangeArrowheads="1"/>
          </p:cNvSpPr>
          <p:nvPr/>
        </p:nvSpPr>
        <p:spPr bwMode="auto">
          <a:xfrm>
            <a:off x="228600" y="12954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Cause an LOA to be submitted to the IEEE-SA (patcom@ieee.org);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Provide the chair of this group with the identity of the holder(s) of any and all such claims as soon as possible;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Speak up now and respond to this Call for Potentially Essential Patents</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b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p:txBody>
      </p:sp>
    </p:spTree>
    <p:extLst>
      <p:ext uri="{BB962C8B-B14F-4D97-AF65-F5344CB8AC3E}">
        <p14:creationId xmlns:p14="http://schemas.microsoft.com/office/powerpoint/2010/main" val="3514512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61F943D-A5F4-4433-9B74-53DF388E586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Other guidelines for IEEE WG meetings</a:t>
            </a:r>
            <a:endParaRPr lang="ko-KR" altLang="en-US" dirty="0">
              <a:latin typeface="Arial" charset="0"/>
            </a:endParaRPr>
          </a:p>
        </p:txBody>
      </p:sp>
      <p:sp>
        <p:nvSpPr>
          <p:cNvPr id="3" name="바닥글 개체 틀 2">
            <a:extLst>
              <a:ext uri="{FF2B5EF4-FFF2-40B4-BE49-F238E27FC236}">
                <a16:creationId xmlns:a16="http://schemas.microsoft.com/office/drawing/2014/main" id="{B585E57F-7CE4-4051-9048-94CA86F6A552}"/>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F009E7AB-05B5-4E25-BA7F-13058FC9786C}"/>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1027">
            <a:extLst>
              <a:ext uri="{FF2B5EF4-FFF2-40B4-BE49-F238E27FC236}">
                <a16:creationId xmlns:a16="http://schemas.microsoft.com/office/drawing/2014/main" id="{D4912D2D-3B79-4656-BA9D-E1AF4C19D1F4}"/>
              </a:ext>
            </a:extLst>
          </p:cNvPr>
          <p:cNvSpPr txBox="1">
            <a:spLocks noChangeArrowheads="1"/>
          </p:cNvSpPr>
          <p:nvPr/>
        </p:nvSpPr>
        <p:spPr bwMode="auto">
          <a:xfrm>
            <a:off x="685800" y="990600"/>
            <a:ext cx="7772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All IEEE-SA standards meetings shall be conducted in compliance with all applicable laws, including antitrust and competition laws.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interpretation, validity, or essentiality of patents/patent claims.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GB"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Technical considerations remain the primary focus</a:t>
            </a:r>
            <a:endParaRPr kumimoji="0" lang="en-US"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or engage in the fixing of product prices, allocation of customers, or division of sales markets.</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status or substance of ongoing or threatened litigation.</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be silent if inappropriate topics are discussed … do formally object.</a:t>
            </a: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05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a:t>
            </a:r>
            <a:endPar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endParaRP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For more details, see </a:t>
            </a: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IEEE-SA Standards Board Operations Manual</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clause 5.3.10 and </a:t>
            </a:r>
            <a:b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b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Antitrust and Competition Policy: What You Need to Know </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at http://standards.ieee.org/develop/policies/antitrust.pdf</a:t>
            </a:r>
            <a:endPar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207753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10F2A1-E005-4A06-8413-D5CAB2E5415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latin typeface="Arial" charset="0"/>
              </a:rPr>
              <a:t>Patent-related information</a:t>
            </a:r>
            <a:endParaRPr lang="ko-KR" altLang="en-US" dirty="0">
              <a:latin typeface="Arial" charset="0"/>
            </a:endParaRPr>
          </a:p>
        </p:txBody>
      </p:sp>
      <p:sp>
        <p:nvSpPr>
          <p:cNvPr id="3" name="바닥글 개체 틀 2">
            <a:extLst>
              <a:ext uri="{FF2B5EF4-FFF2-40B4-BE49-F238E27FC236}">
                <a16:creationId xmlns:a16="http://schemas.microsoft.com/office/drawing/2014/main" id="{0139F954-730C-481D-BF20-73DC41953282}"/>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74C3A4C9-88A2-4387-A0BA-7766DAD75431}"/>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4">
            <a:extLst>
              <a:ext uri="{FF2B5EF4-FFF2-40B4-BE49-F238E27FC236}">
                <a16:creationId xmlns:a16="http://schemas.microsoft.com/office/drawing/2014/main" id="{7BA425B4-3592-46B2-848C-7154829A44F2}"/>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a:buNone/>
            </a:pPr>
            <a:endParaRPr lang="en-US" altLang="en-US" sz="2000" dirty="0">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071502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1FB0CB1-8AB2-4CDD-B51F-B09BCB6A222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F220F838-B00A-41E7-875F-DC356BA3F481}"/>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ABD17042-DF81-46F1-9FD7-F20C22FFBE2A}"/>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13" name="TextBox 12">
            <a:extLst>
              <a:ext uri="{FF2B5EF4-FFF2-40B4-BE49-F238E27FC236}">
                <a16:creationId xmlns:a16="http://schemas.microsoft.com/office/drawing/2014/main" id="{82DF997C-385D-458D-857E-114B8D6AC8CC}"/>
              </a:ext>
            </a:extLst>
          </p:cNvPr>
          <p:cNvSpPr txBox="1"/>
          <p:nvPr/>
        </p:nvSpPr>
        <p:spPr>
          <a:xfrm>
            <a:off x="762000" y="1359655"/>
            <a:ext cx="7467600" cy="1015663"/>
          </a:xfrm>
          <a:prstGeom prst="rect">
            <a:avLst/>
          </a:prstGeom>
          <a:noFill/>
        </p:spPr>
        <p:txBody>
          <a:bodyPr wrap="square">
            <a:spAutoFit/>
          </a:bodyPr>
          <a:lstStyle>
            <a:defPPr>
              <a:defRPr lang="en-US"/>
            </a:defPPr>
            <a:lvl1pPr>
              <a:defRPr sz="2000" b="1" i="0" u="none" strike="noStrike" baseline="0">
                <a:latin typeface="Montserrat-Bold"/>
              </a:defRPr>
            </a:lvl1pPr>
          </a:lstStyle>
          <a:p>
            <a:r>
              <a:rPr lang="en-US" altLang="ko-KR" dirty="0"/>
              <a:t>By participating in this activity, you agree to comply with the IEEE Code of Ethics, all applicable laws, and all IEEE policies and procedures including, but not limited to, the IEEE SA Copyright Policy.</a:t>
            </a:r>
            <a:endParaRPr lang="ko-KR" altLang="en-US" dirty="0"/>
          </a:p>
        </p:txBody>
      </p:sp>
      <p:sp>
        <p:nvSpPr>
          <p:cNvPr id="14" name="TextBox 13">
            <a:extLst>
              <a:ext uri="{FF2B5EF4-FFF2-40B4-BE49-F238E27FC236}">
                <a16:creationId xmlns:a16="http://schemas.microsoft.com/office/drawing/2014/main" id="{BE0D2ABC-3F0D-43B4-AF30-0482084044D1}"/>
              </a:ext>
            </a:extLst>
          </p:cNvPr>
          <p:cNvSpPr txBox="1"/>
          <p:nvPr/>
        </p:nvSpPr>
        <p:spPr>
          <a:xfrm>
            <a:off x="457200" y="2444646"/>
            <a:ext cx="8229600" cy="308283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Previously Published material (copyright assertion indicated) shall not be presented/submitted to the Working Group nor incorporated into a Working Group draft unless permission is granted.</a:t>
            </a:r>
          </a:p>
          <a:p>
            <a:r>
              <a:rPr lang="en-US" altLang="ko-KR" dirty="0"/>
              <a:t>Prior to presentation or submission, you shall notify the Working Group Chair of previously Published material and should assist the Chair in obtaining copyright permission acceptable to IEEE SA.</a:t>
            </a:r>
          </a:p>
          <a:p>
            <a:r>
              <a:rPr lang="en-US" altLang="ko-KR" dirty="0"/>
              <a:t>For material that is not previously Published, IEEE is automatically granted a license to use any material that is presented or submitted.</a:t>
            </a:r>
            <a:endParaRPr lang="ko-KR" altLang="en-US" dirty="0"/>
          </a:p>
        </p:txBody>
      </p:sp>
    </p:spTree>
    <p:extLst>
      <p:ext uri="{BB962C8B-B14F-4D97-AF65-F5344CB8AC3E}">
        <p14:creationId xmlns:p14="http://schemas.microsoft.com/office/powerpoint/2010/main" val="3460266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FA28448-4AB1-4743-8C7A-FF9532F87F39}"/>
              </a:ext>
            </a:extLst>
          </p:cNvPr>
          <p:cNvSpPr>
            <a:spLocks noGrp="1"/>
          </p:cNvSpPr>
          <p:nvPr>
            <p:ph type="title"/>
          </p:nvPr>
        </p:nvSpPr>
        <p:spPr/>
        <p:txBody>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EF867402-FF1D-45B1-B54B-B28457A48E36}"/>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8ADD94B7-3673-4124-9C8B-2E4DAE62CDED}"/>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10" name="TextBox 9">
            <a:extLst>
              <a:ext uri="{FF2B5EF4-FFF2-40B4-BE49-F238E27FC236}">
                <a16:creationId xmlns:a16="http://schemas.microsoft.com/office/drawing/2014/main" id="{4AEE6973-5015-4944-A3D9-26A119E141FB}"/>
              </a:ext>
            </a:extLst>
          </p:cNvPr>
          <p:cNvSpPr txBox="1"/>
          <p:nvPr/>
        </p:nvSpPr>
        <p:spPr>
          <a:xfrm>
            <a:off x="266700" y="863554"/>
            <a:ext cx="8458200" cy="513089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The IEEE SA Copyright Policy is described in the IEEE SA Standards Board Bylaws and IEEE SA Standards Board Operations Manual</a:t>
            </a:r>
          </a:p>
          <a:p>
            <a:pPr marL="360363" indent="-180975">
              <a:buClrTx/>
              <a:buFont typeface="Calibri" panose="020F0502020204030204" pitchFamily="34" charset="0"/>
              <a:buChar char="-"/>
            </a:pPr>
            <a:r>
              <a:rPr lang="en-US" altLang="ko-KR" sz="1400" dirty="0"/>
              <a:t>IEEE SA Copyright Policy, see</a:t>
            </a:r>
          </a:p>
          <a:p>
            <a:pPr marL="809625" indent="0">
              <a:buNone/>
            </a:pPr>
            <a:r>
              <a:rPr lang="en-US" altLang="ko-KR" sz="1400" dirty="0"/>
              <a:t>Clause 7 of the IEEE SA Standards Board Bylaws</a:t>
            </a:r>
          </a:p>
          <a:p>
            <a:pPr marL="809625" indent="0">
              <a:buNone/>
            </a:pPr>
            <a:r>
              <a:rPr lang="en-US" altLang="ko-KR" sz="1200" dirty="0">
                <a:hlinkClick r:id="rId2"/>
              </a:rPr>
              <a:t>https://standards.ieee.org/about/policies/bylaws/sect6‐7.html#7</a:t>
            </a:r>
            <a:endParaRPr lang="en-US" altLang="ko-KR" sz="1200" dirty="0"/>
          </a:p>
          <a:p>
            <a:pPr marL="809625" indent="0">
              <a:buNone/>
            </a:pPr>
            <a:r>
              <a:rPr lang="en-US" altLang="ko-KR" sz="1400" dirty="0"/>
              <a:t>Clause 6.1 of the IEEE SA Standards Board Operations Manual</a:t>
            </a:r>
          </a:p>
          <a:p>
            <a:pPr marL="809625" indent="0">
              <a:buNone/>
            </a:pPr>
            <a:r>
              <a:rPr lang="en-US" altLang="ko-KR" sz="1200" dirty="0">
                <a:hlinkClick r:id="rId3"/>
              </a:rPr>
              <a:t>https://standards.ieee.org/about/policies/opman/sect6.html</a:t>
            </a:r>
            <a:endParaRPr lang="en-US" altLang="ko-KR" sz="1200" dirty="0"/>
          </a:p>
          <a:p>
            <a:r>
              <a:rPr lang="en-US" altLang="ko-KR" dirty="0"/>
              <a:t>IEEE SA Copyright Permission</a:t>
            </a:r>
          </a:p>
          <a:p>
            <a:pPr marL="360363" indent="-180975">
              <a:buClrTx/>
              <a:buFont typeface="Calibri" panose="020F0502020204030204" pitchFamily="34" charset="0"/>
              <a:buChar char="-"/>
            </a:pPr>
            <a:r>
              <a:rPr lang="en-US" altLang="ko-KR" sz="1400" dirty="0">
                <a:hlinkClick r:id="rId4"/>
              </a:rPr>
              <a:t>https://standards.ieee.org/content/dam/</a:t>
            </a:r>
            <a:r>
              <a:rPr lang="en-US" altLang="ko-KR" sz="1400" dirty="0" err="1">
                <a:hlinkClick r:id="rId4"/>
              </a:rPr>
              <a:t>ieee</a:t>
            </a:r>
            <a:r>
              <a:rPr lang="en-US" altLang="ko-KR" sz="1400" dirty="0">
                <a:hlinkClick r:id="rId4"/>
              </a:rPr>
              <a:t>‐standards/standards/web/documents/other/permissionltrs.zip</a:t>
            </a:r>
            <a:endParaRPr lang="en-US" altLang="ko-KR" sz="1400" dirty="0"/>
          </a:p>
          <a:p>
            <a:r>
              <a:rPr lang="en-US" altLang="ko-KR" dirty="0"/>
              <a:t>IEEE SA Copyright FAQs</a:t>
            </a:r>
          </a:p>
          <a:p>
            <a:pPr marL="360363" indent="-180975">
              <a:buClrTx/>
              <a:buFont typeface="Calibri" panose="020F0502020204030204" pitchFamily="34" charset="0"/>
              <a:buChar char="-"/>
            </a:pPr>
            <a:r>
              <a:rPr lang="en-US" altLang="ko-KR" sz="1400" dirty="0">
                <a:hlinkClick r:id="rId5"/>
              </a:rPr>
              <a:t>http://standards.ieee.org/faqs/copyrights.html/</a:t>
            </a:r>
            <a:endParaRPr lang="en-US" altLang="ko-KR" sz="1400" dirty="0"/>
          </a:p>
          <a:p>
            <a:r>
              <a:rPr lang="en-US" altLang="ko-KR" dirty="0"/>
              <a:t>IEEE SA Best Practices for IEEE Standards Development</a:t>
            </a:r>
          </a:p>
          <a:p>
            <a:pPr marL="360363" indent="-180975">
              <a:buClrTx/>
              <a:buFont typeface="Calibri" panose="020F0502020204030204" pitchFamily="34" charset="0"/>
              <a:buChar char="-"/>
            </a:pPr>
            <a:r>
              <a:rPr lang="en-US" altLang="ko-KR" sz="1400" dirty="0">
                <a:hlinkClick r:id="rId6"/>
              </a:rPr>
              <a:t>http://standards.ieee.org/develop/policies/best_practices_for_ieee_standards_development_051215.pdf</a:t>
            </a:r>
            <a:endParaRPr lang="en-US" altLang="ko-KR" sz="1400" dirty="0"/>
          </a:p>
          <a:p>
            <a:r>
              <a:rPr lang="en-US" altLang="ko-KR" dirty="0"/>
              <a:t>Distribution of Draft Standards (see 6.1.3 of the SASB Operations Manual)</a:t>
            </a:r>
          </a:p>
          <a:p>
            <a:pPr marL="360363" indent="-180975">
              <a:buClrTx/>
              <a:buFont typeface="Calibri" panose="020F0502020204030204" pitchFamily="34" charset="0"/>
              <a:buChar char="-"/>
            </a:pPr>
            <a:r>
              <a:rPr lang="en-US" altLang="ko-KR" sz="1400" dirty="0">
                <a:hlinkClick r:id="rId3"/>
              </a:rPr>
              <a:t>https://standards.ieee.org/about/policies/opman/sect6.html</a:t>
            </a:r>
            <a:endParaRPr lang="ko-KR" altLang="en-US" sz="1400" dirty="0"/>
          </a:p>
        </p:txBody>
      </p:sp>
    </p:spTree>
    <p:extLst>
      <p:ext uri="{BB962C8B-B14F-4D97-AF65-F5344CB8AC3E}">
        <p14:creationId xmlns:p14="http://schemas.microsoft.com/office/powerpoint/2010/main" val="3685044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Times New Roman" panose="02020603050405020304" pitchFamily="18" charset="0"/>
              <a:cs typeface="Times New Roman" panose="02020603050405020304" pitchFamily="18" charset="0"/>
            </a:endParaRPr>
          </a:p>
          <a:p>
            <a:pPr>
              <a:lnSpc>
                <a:spcPct val="80000"/>
              </a:lnSpc>
            </a:pPr>
            <a:r>
              <a:rPr lang="en-US" sz="2800" kern="0" dirty="0">
                <a:latin typeface="Times New Roman" panose="02020603050405020304" pitchFamily="18" charset="0"/>
                <a:cs typeface="Times New Roman" panose="02020603050405020304" pitchFamily="18" charset="0"/>
              </a:rPr>
              <a:t>Working Group Status</a:t>
            </a:r>
          </a:p>
          <a:p>
            <a:pPr lvl="2">
              <a:lnSpc>
                <a:spcPct val="80000"/>
              </a:lnSpc>
              <a:buFontTx/>
              <a:buNone/>
            </a:pPr>
            <a:endParaRPr lang="en-US" sz="12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Decision of the Scope for P2888.1 Draft Document</a:t>
            </a:r>
          </a:p>
          <a:p>
            <a:pPr lvl="1">
              <a:lnSpc>
                <a:spcPct val="150000"/>
              </a:lnSpc>
            </a:pPr>
            <a:r>
              <a:rPr lang="en-US" altLang="ko-KR" sz="2400" kern="0" dirty="0">
                <a:latin typeface="Times New Roman" panose="02020603050405020304" pitchFamily="18" charset="0"/>
                <a:cs typeface="Times New Roman" panose="02020603050405020304" pitchFamily="18" charset="0"/>
              </a:rPr>
              <a:t>Decision of the Context for P2888.1 Draft Document</a:t>
            </a:r>
            <a:endParaRPr lang="en-US" sz="24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on the P2888.1 Terms and Definitions</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2707887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369993F-2DA2-45BF-8407-C58CC03AFCF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Objectives for the February Meeting</a:t>
            </a:r>
            <a:endParaRPr lang="ko-KR" altLang="en-US" dirty="0"/>
          </a:p>
        </p:txBody>
      </p:sp>
      <p:sp>
        <p:nvSpPr>
          <p:cNvPr id="4" name="슬라이드 번호 개체 틀 3">
            <a:extLst>
              <a:ext uri="{FF2B5EF4-FFF2-40B4-BE49-F238E27FC236}">
                <a16:creationId xmlns:a16="http://schemas.microsoft.com/office/drawing/2014/main" id="{634DBBB2-0A13-4583-8899-2B9E8D21A1C1}"/>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6" name="Rectangle 3">
            <a:extLst>
              <a:ext uri="{FF2B5EF4-FFF2-40B4-BE49-F238E27FC236}">
                <a16:creationId xmlns:a16="http://schemas.microsoft.com/office/drawing/2014/main" id="{924319D0-4B8F-4E37-9608-A24C3CD634AA}"/>
              </a:ext>
            </a:extLst>
          </p:cNvPr>
          <p:cNvSpPr txBox="1">
            <a:spLocks noChangeArrowheads="1"/>
          </p:cNvSpPr>
          <p:nvPr/>
        </p:nvSpPr>
        <p:spPr bwMode="auto">
          <a:xfrm>
            <a:off x="647700" y="990600"/>
            <a:ext cx="7848600" cy="472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800" kern="0" dirty="0">
                <a:latin typeface="Times New Roman" panose="02020603050405020304" pitchFamily="18" charset="0"/>
                <a:cs typeface="Times New Roman" panose="02020603050405020304" pitchFamily="18" charset="0"/>
              </a:rPr>
              <a:t>Work and Discuss</a:t>
            </a:r>
          </a:p>
          <a:p>
            <a:pPr lvl="1">
              <a:lnSpc>
                <a:spcPct val="150000"/>
              </a:lnSpc>
            </a:pPr>
            <a:r>
              <a:rPr lang="en-US" altLang="ko-KR" sz="2400" kern="0" dirty="0">
                <a:latin typeface="Times New Roman" panose="02020603050405020304" pitchFamily="18" charset="0"/>
                <a:cs typeface="Times New Roman" panose="02020603050405020304" pitchFamily="18" charset="0"/>
              </a:rPr>
              <a:t>Review and improvement of IEEE 2888.1 Draft1</a:t>
            </a:r>
          </a:p>
          <a:p>
            <a:pPr lvl="1">
              <a:lnSpc>
                <a:spcPct val="150000"/>
              </a:lnSpc>
            </a:pPr>
            <a:r>
              <a:rPr lang="en-US" altLang="ko-KR" sz="2400" kern="0" dirty="0">
                <a:latin typeface="Times New Roman" panose="02020603050405020304" pitchFamily="18" charset="0"/>
                <a:cs typeface="Times New Roman" panose="02020603050405020304" pitchFamily="18" charset="0"/>
              </a:rPr>
              <a:t>Review input contributions</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of IEEE 2888.2</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of IEEE 2888.3</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of IEEE 2888.4</a:t>
            </a:r>
          </a:p>
        </p:txBody>
      </p:sp>
      <p:sp>
        <p:nvSpPr>
          <p:cNvPr id="7" name="바닥글 개체 틀 1">
            <a:extLst>
              <a:ext uri="{FF2B5EF4-FFF2-40B4-BE49-F238E27FC236}">
                <a16:creationId xmlns:a16="http://schemas.microsoft.com/office/drawing/2014/main" id="{3694B663-74BD-4188-8ED8-39A0E0DE5849}"/>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3796386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 for IEEE 2888.1</a:t>
            </a:r>
            <a:endParaRPr lang="ko-KR" altLang="en-US"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09/2019</a:t>
            </a:r>
          </a:p>
          <a:p>
            <a:pPr marL="730250" indent="-285750">
              <a:lnSpc>
                <a:spcPct val="150000"/>
              </a:lnSpc>
              <a:buFont typeface="Wingdings" panose="05000000000000000000" pitchFamily="2" charset="2"/>
              <a:buChar char="l"/>
            </a:pPr>
            <a:r>
              <a:rPr lang="en-US" altLang="ko-KR" sz="1400" dirty="0"/>
              <a:t>Working Group 1st Letter Ballot: 06/2021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09/2021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10/2021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11/2021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02/2022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05/2022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07/2022</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01/2023</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sp>
        <p:nvSpPr>
          <p:cNvPr id="8" name="바닥글 개체 틀 1">
            <a:extLst>
              <a:ext uri="{FF2B5EF4-FFF2-40B4-BE49-F238E27FC236}">
                <a16:creationId xmlns:a16="http://schemas.microsoft.com/office/drawing/2014/main" id="{313E61C8-60E3-4A1C-9503-8F8BFC381ACB}"/>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
        <p:nvSpPr>
          <p:cNvPr id="11" name="TextBox 10">
            <a:extLst>
              <a:ext uri="{FF2B5EF4-FFF2-40B4-BE49-F238E27FC236}">
                <a16:creationId xmlns:a16="http://schemas.microsoft.com/office/drawing/2014/main" id="{4D90D92E-5825-49AF-9E2C-D6657462CCFD}"/>
              </a:ext>
            </a:extLst>
          </p:cNvPr>
          <p:cNvSpPr txBox="1"/>
          <p:nvPr/>
        </p:nvSpPr>
        <p:spPr>
          <a:xfrm>
            <a:off x="8300475" y="5632172"/>
            <a:ext cx="732894" cy="246221"/>
          </a:xfrm>
          <a:prstGeom prst="rect">
            <a:avLst/>
          </a:prstGeom>
          <a:noFill/>
        </p:spPr>
        <p:txBody>
          <a:bodyPr wrap="none" rtlCol="0">
            <a:spAutoFit/>
          </a:bodyPr>
          <a:lstStyle/>
          <a:p>
            <a:pPr algn="ctr"/>
            <a:r>
              <a:rPr lang="en-US" altLang="ko-KR" sz="1000" dirty="0"/>
              <a:t>01/2023</a:t>
            </a:r>
            <a:endParaRPr lang="ko-KR" altLang="en-US" sz="1000" dirty="0"/>
          </a:p>
        </p:txBody>
      </p:sp>
      <p:sp>
        <p:nvSpPr>
          <p:cNvPr id="14" name="TextBox 13">
            <a:extLst>
              <a:ext uri="{FF2B5EF4-FFF2-40B4-BE49-F238E27FC236}">
                <a16:creationId xmlns:a16="http://schemas.microsoft.com/office/drawing/2014/main" id="{824ADE5B-A6CF-4EBD-AA20-9AB46C846D6E}"/>
              </a:ext>
            </a:extLst>
          </p:cNvPr>
          <p:cNvSpPr txBox="1"/>
          <p:nvPr/>
        </p:nvSpPr>
        <p:spPr>
          <a:xfrm>
            <a:off x="7344365" y="5632172"/>
            <a:ext cx="732894" cy="246221"/>
          </a:xfrm>
          <a:prstGeom prst="rect">
            <a:avLst/>
          </a:prstGeom>
          <a:noFill/>
        </p:spPr>
        <p:txBody>
          <a:bodyPr wrap="none" rtlCol="0">
            <a:spAutoFit/>
          </a:bodyPr>
          <a:lstStyle/>
          <a:p>
            <a:pPr algn="ctr"/>
            <a:r>
              <a:rPr lang="en-US" altLang="ko-KR" sz="1000" dirty="0"/>
              <a:t>09/2022</a:t>
            </a:r>
            <a:endParaRPr lang="ko-KR" altLang="en-US" sz="1000" dirty="0"/>
          </a:p>
        </p:txBody>
      </p:sp>
      <p:sp>
        <p:nvSpPr>
          <p:cNvPr id="17" name="TextBox 16">
            <a:extLst>
              <a:ext uri="{FF2B5EF4-FFF2-40B4-BE49-F238E27FC236}">
                <a16:creationId xmlns:a16="http://schemas.microsoft.com/office/drawing/2014/main" id="{2763AE1D-F911-4B82-8C17-FE16B7B7CCA9}"/>
              </a:ext>
            </a:extLst>
          </p:cNvPr>
          <p:cNvSpPr txBox="1"/>
          <p:nvPr/>
        </p:nvSpPr>
        <p:spPr>
          <a:xfrm>
            <a:off x="6819219" y="5889878"/>
            <a:ext cx="732894" cy="246221"/>
          </a:xfrm>
          <a:prstGeom prst="rect">
            <a:avLst/>
          </a:prstGeom>
          <a:noFill/>
        </p:spPr>
        <p:txBody>
          <a:bodyPr wrap="none" rtlCol="0">
            <a:spAutoFit/>
          </a:bodyPr>
          <a:lstStyle/>
          <a:p>
            <a:pPr algn="ctr"/>
            <a:r>
              <a:rPr lang="en-US" altLang="ko-KR" sz="1000" dirty="0">
                <a:solidFill>
                  <a:schemeClr val="accent6">
                    <a:lumMod val="75000"/>
                  </a:schemeClr>
                </a:solidFill>
              </a:rPr>
              <a:t>08/2022</a:t>
            </a:r>
            <a:endParaRPr lang="ko-KR" altLang="en-US" sz="1000" dirty="0">
              <a:solidFill>
                <a:schemeClr val="accent6">
                  <a:lumMod val="75000"/>
                </a:schemeClr>
              </a:solidFill>
            </a:endParaRPr>
          </a:p>
        </p:txBody>
      </p:sp>
      <p:sp>
        <p:nvSpPr>
          <p:cNvPr id="22" name="TextBox 21">
            <a:extLst>
              <a:ext uri="{FF2B5EF4-FFF2-40B4-BE49-F238E27FC236}">
                <a16:creationId xmlns:a16="http://schemas.microsoft.com/office/drawing/2014/main" id="{52B141D9-DFC6-4FC2-8B94-3BE9C9C57323}"/>
              </a:ext>
            </a:extLst>
          </p:cNvPr>
          <p:cNvSpPr txBox="1"/>
          <p:nvPr/>
        </p:nvSpPr>
        <p:spPr>
          <a:xfrm>
            <a:off x="6281311" y="5627654"/>
            <a:ext cx="732894" cy="246221"/>
          </a:xfrm>
          <a:prstGeom prst="rect">
            <a:avLst/>
          </a:prstGeom>
          <a:noFill/>
        </p:spPr>
        <p:txBody>
          <a:bodyPr wrap="none" rtlCol="0">
            <a:spAutoFit/>
          </a:bodyPr>
          <a:lstStyle/>
          <a:p>
            <a:pPr algn="ctr"/>
            <a:r>
              <a:rPr lang="en-US" altLang="ko-KR" sz="1000" dirty="0">
                <a:solidFill>
                  <a:srgbClr val="FF0000"/>
                </a:solidFill>
              </a:rPr>
              <a:t>07/2022</a:t>
            </a:r>
            <a:endParaRPr lang="ko-KR" altLang="en-US" sz="1000" dirty="0">
              <a:solidFill>
                <a:srgbClr val="FF0000"/>
              </a:solidFill>
            </a:endParaRPr>
          </a:p>
        </p:txBody>
      </p:sp>
      <p:sp>
        <p:nvSpPr>
          <p:cNvPr id="25" name="TextBox 24">
            <a:extLst>
              <a:ext uri="{FF2B5EF4-FFF2-40B4-BE49-F238E27FC236}">
                <a16:creationId xmlns:a16="http://schemas.microsoft.com/office/drawing/2014/main" id="{1DFA738F-513A-4C60-8379-31FA4D0CECA5}"/>
              </a:ext>
            </a:extLst>
          </p:cNvPr>
          <p:cNvSpPr txBox="1"/>
          <p:nvPr/>
        </p:nvSpPr>
        <p:spPr>
          <a:xfrm>
            <a:off x="5843989" y="5889878"/>
            <a:ext cx="732894" cy="246221"/>
          </a:xfrm>
          <a:prstGeom prst="rect">
            <a:avLst/>
          </a:prstGeom>
          <a:noFill/>
        </p:spPr>
        <p:txBody>
          <a:bodyPr wrap="none" rtlCol="0">
            <a:spAutoFit/>
          </a:bodyPr>
          <a:lstStyle/>
          <a:p>
            <a:pPr algn="ctr"/>
            <a:r>
              <a:rPr lang="en-US" altLang="ko-KR" sz="1000" dirty="0">
                <a:solidFill>
                  <a:srgbClr val="0070C0"/>
                </a:solidFill>
              </a:rPr>
              <a:t>06/2022</a:t>
            </a:r>
            <a:endParaRPr lang="ko-KR" altLang="en-US" sz="1000" dirty="0">
              <a:solidFill>
                <a:srgbClr val="0070C0"/>
              </a:solidFill>
            </a:endParaRPr>
          </a:p>
        </p:txBody>
      </p:sp>
      <p:cxnSp>
        <p:nvCxnSpPr>
          <p:cNvPr id="26" name="직선 연결선 25">
            <a:extLst>
              <a:ext uri="{FF2B5EF4-FFF2-40B4-BE49-F238E27FC236}">
                <a16:creationId xmlns:a16="http://schemas.microsoft.com/office/drawing/2014/main" id="{40FA043A-C29F-45F6-B7F2-CD7E1362473B}"/>
              </a:ext>
            </a:extLst>
          </p:cNvPr>
          <p:cNvCxnSpPr>
            <a:cxnSpLocks/>
            <a:endCxn id="25" idx="0"/>
          </p:cNvCxnSpPr>
          <p:nvPr/>
        </p:nvCxnSpPr>
        <p:spPr>
          <a:xfrm>
            <a:off x="6210435" y="5627654"/>
            <a:ext cx="1" cy="262224"/>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89862ABE-F6D3-4A72-A84F-46A1F70398B9}"/>
              </a:ext>
            </a:extLst>
          </p:cNvPr>
          <p:cNvSpPr txBox="1"/>
          <p:nvPr/>
        </p:nvSpPr>
        <p:spPr>
          <a:xfrm>
            <a:off x="5426546" y="5635656"/>
            <a:ext cx="732894" cy="246221"/>
          </a:xfrm>
          <a:prstGeom prst="rect">
            <a:avLst/>
          </a:prstGeom>
          <a:noFill/>
        </p:spPr>
        <p:txBody>
          <a:bodyPr wrap="none" rtlCol="0">
            <a:spAutoFit/>
          </a:bodyPr>
          <a:lstStyle/>
          <a:p>
            <a:pPr algn="ctr"/>
            <a:r>
              <a:rPr lang="en-US" altLang="ko-KR" sz="1000" dirty="0">
                <a:solidFill>
                  <a:srgbClr val="FF0000"/>
                </a:solidFill>
              </a:rPr>
              <a:t>05/2022</a:t>
            </a:r>
            <a:endParaRPr lang="ko-KR" altLang="en-US" sz="1000" dirty="0">
              <a:solidFill>
                <a:srgbClr val="FF0000"/>
              </a:solidFill>
            </a:endParaRPr>
          </a:p>
        </p:txBody>
      </p:sp>
      <p:sp>
        <p:nvSpPr>
          <p:cNvPr id="40" name="TextBox 39">
            <a:extLst>
              <a:ext uri="{FF2B5EF4-FFF2-40B4-BE49-F238E27FC236}">
                <a16:creationId xmlns:a16="http://schemas.microsoft.com/office/drawing/2014/main" id="{3991122A-B24B-46E1-9E74-B1ABC5C5B50B}"/>
              </a:ext>
            </a:extLst>
          </p:cNvPr>
          <p:cNvSpPr txBox="1"/>
          <p:nvPr/>
        </p:nvSpPr>
        <p:spPr>
          <a:xfrm>
            <a:off x="5026796" y="5889877"/>
            <a:ext cx="732894" cy="246221"/>
          </a:xfrm>
          <a:prstGeom prst="rect">
            <a:avLst/>
          </a:prstGeom>
          <a:noFill/>
        </p:spPr>
        <p:txBody>
          <a:bodyPr wrap="none" rtlCol="0">
            <a:spAutoFit/>
          </a:bodyPr>
          <a:lstStyle>
            <a:defPPr>
              <a:defRPr lang="en-US"/>
            </a:defPPr>
            <a:lvl1pPr algn="ctr">
              <a:defRPr sz="1000">
                <a:solidFill>
                  <a:schemeClr val="accent6">
                    <a:lumMod val="75000"/>
                  </a:schemeClr>
                </a:solidFill>
              </a:defRPr>
            </a:lvl1pPr>
          </a:lstStyle>
          <a:p>
            <a:r>
              <a:rPr lang="en-US" altLang="ko-KR" dirty="0"/>
              <a:t>04/2022</a:t>
            </a:r>
            <a:endParaRPr lang="ko-KR" altLang="en-US" dirty="0"/>
          </a:p>
        </p:txBody>
      </p:sp>
      <p:sp>
        <p:nvSpPr>
          <p:cNvPr id="41" name="TextBox 40">
            <a:extLst>
              <a:ext uri="{FF2B5EF4-FFF2-40B4-BE49-F238E27FC236}">
                <a16:creationId xmlns:a16="http://schemas.microsoft.com/office/drawing/2014/main" id="{8661A214-0EA6-4749-8E7F-6B788E3DEDAE}"/>
              </a:ext>
            </a:extLst>
          </p:cNvPr>
          <p:cNvSpPr txBox="1"/>
          <p:nvPr/>
        </p:nvSpPr>
        <p:spPr>
          <a:xfrm>
            <a:off x="4596203" y="5635656"/>
            <a:ext cx="732894" cy="246221"/>
          </a:xfrm>
          <a:prstGeom prst="rect">
            <a:avLst/>
          </a:prstGeom>
          <a:noFill/>
        </p:spPr>
        <p:txBody>
          <a:bodyPr wrap="none" rtlCol="0">
            <a:spAutoFit/>
          </a:bodyPr>
          <a:lstStyle/>
          <a:p>
            <a:pPr algn="ctr"/>
            <a:r>
              <a:rPr lang="en-US" altLang="ko-KR" sz="1000" dirty="0"/>
              <a:t>03/2022</a:t>
            </a:r>
            <a:endParaRPr lang="ko-KR" altLang="en-US" sz="1000" dirty="0"/>
          </a:p>
        </p:txBody>
      </p:sp>
      <p:sp>
        <p:nvSpPr>
          <p:cNvPr id="42" name="TextBox 41">
            <a:extLst>
              <a:ext uri="{FF2B5EF4-FFF2-40B4-BE49-F238E27FC236}">
                <a16:creationId xmlns:a16="http://schemas.microsoft.com/office/drawing/2014/main" id="{9CAB41BC-8BB6-4AAC-B6CE-E324A94A77E9}"/>
              </a:ext>
            </a:extLst>
          </p:cNvPr>
          <p:cNvSpPr txBox="1"/>
          <p:nvPr/>
        </p:nvSpPr>
        <p:spPr>
          <a:xfrm>
            <a:off x="4151025" y="5889877"/>
            <a:ext cx="732894" cy="246221"/>
          </a:xfrm>
          <a:prstGeom prst="rect">
            <a:avLst/>
          </a:prstGeom>
          <a:noFill/>
        </p:spPr>
        <p:txBody>
          <a:bodyPr wrap="none" rtlCol="0">
            <a:spAutoFit/>
          </a:bodyPr>
          <a:lstStyle/>
          <a:p>
            <a:pPr algn="ctr"/>
            <a:r>
              <a:rPr lang="en-US" altLang="ko-KR" sz="1000" dirty="0"/>
              <a:t>02/2022</a:t>
            </a:r>
            <a:endParaRPr lang="ko-KR" altLang="en-US" sz="1000" dirty="0"/>
          </a:p>
        </p:txBody>
      </p:sp>
      <p:sp>
        <p:nvSpPr>
          <p:cNvPr id="43" name="TextBox 42">
            <a:extLst>
              <a:ext uri="{FF2B5EF4-FFF2-40B4-BE49-F238E27FC236}">
                <a16:creationId xmlns:a16="http://schemas.microsoft.com/office/drawing/2014/main" id="{3FF4ACD7-D7FD-4B70-AD42-ECE266071F88}"/>
              </a:ext>
            </a:extLst>
          </p:cNvPr>
          <p:cNvSpPr txBox="1"/>
          <p:nvPr/>
        </p:nvSpPr>
        <p:spPr>
          <a:xfrm>
            <a:off x="3728717" y="5635656"/>
            <a:ext cx="732894" cy="246221"/>
          </a:xfrm>
          <a:prstGeom prst="rect">
            <a:avLst/>
          </a:prstGeom>
          <a:noFill/>
        </p:spPr>
        <p:txBody>
          <a:bodyPr wrap="none" rtlCol="0">
            <a:spAutoFit/>
          </a:bodyPr>
          <a:lstStyle/>
          <a:p>
            <a:pPr algn="ctr"/>
            <a:r>
              <a:rPr lang="en-US" altLang="ko-KR" sz="1000" dirty="0"/>
              <a:t>01/2022</a:t>
            </a:r>
            <a:endParaRPr lang="ko-KR" altLang="en-US" sz="1000" dirty="0"/>
          </a:p>
        </p:txBody>
      </p:sp>
      <p:sp>
        <p:nvSpPr>
          <p:cNvPr id="44" name="TextBox 43">
            <a:extLst>
              <a:ext uri="{FF2B5EF4-FFF2-40B4-BE49-F238E27FC236}">
                <a16:creationId xmlns:a16="http://schemas.microsoft.com/office/drawing/2014/main" id="{70F00C66-E84C-4E9B-B0CD-6AA9F181164B}"/>
              </a:ext>
            </a:extLst>
          </p:cNvPr>
          <p:cNvSpPr txBox="1"/>
          <p:nvPr/>
        </p:nvSpPr>
        <p:spPr>
          <a:xfrm>
            <a:off x="3269755" y="5889877"/>
            <a:ext cx="732894" cy="246221"/>
          </a:xfrm>
          <a:prstGeom prst="rect">
            <a:avLst/>
          </a:prstGeom>
          <a:noFill/>
        </p:spPr>
        <p:txBody>
          <a:bodyPr wrap="none" rtlCol="0">
            <a:spAutoFit/>
          </a:bodyPr>
          <a:lstStyle/>
          <a:p>
            <a:pPr algn="ctr"/>
            <a:r>
              <a:rPr lang="en-US" altLang="ko-KR" sz="1000" dirty="0"/>
              <a:t>12/2021</a:t>
            </a:r>
            <a:endParaRPr lang="ko-KR" altLang="en-US" sz="1000" dirty="0"/>
          </a:p>
        </p:txBody>
      </p:sp>
      <p:sp>
        <p:nvSpPr>
          <p:cNvPr id="45" name="TextBox 44">
            <a:extLst>
              <a:ext uri="{FF2B5EF4-FFF2-40B4-BE49-F238E27FC236}">
                <a16:creationId xmlns:a16="http://schemas.microsoft.com/office/drawing/2014/main" id="{3C7E283B-BE0D-4911-8CC4-1FD96EBD8F32}"/>
              </a:ext>
            </a:extLst>
          </p:cNvPr>
          <p:cNvSpPr txBox="1"/>
          <p:nvPr/>
        </p:nvSpPr>
        <p:spPr>
          <a:xfrm>
            <a:off x="2792677" y="5644333"/>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11/2021</a:t>
            </a:r>
            <a:endParaRPr lang="ko-KR" altLang="en-US" dirty="0"/>
          </a:p>
        </p:txBody>
      </p:sp>
      <p:sp>
        <p:nvSpPr>
          <p:cNvPr id="46" name="TextBox 45">
            <a:extLst>
              <a:ext uri="{FF2B5EF4-FFF2-40B4-BE49-F238E27FC236}">
                <a16:creationId xmlns:a16="http://schemas.microsoft.com/office/drawing/2014/main" id="{BB240EE3-F08D-4A04-AFC2-5F0DBCD9ADDA}"/>
              </a:ext>
            </a:extLst>
          </p:cNvPr>
          <p:cNvSpPr txBox="1"/>
          <p:nvPr/>
        </p:nvSpPr>
        <p:spPr>
          <a:xfrm>
            <a:off x="2348729" y="5889876"/>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10/2021</a:t>
            </a:r>
            <a:endParaRPr lang="ko-KR" altLang="en-US" dirty="0"/>
          </a:p>
        </p:txBody>
      </p:sp>
      <p:sp>
        <p:nvSpPr>
          <p:cNvPr id="48" name="TextBox 47">
            <a:extLst>
              <a:ext uri="{FF2B5EF4-FFF2-40B4-BE49-F238E27FC236}">
                <a16:creationId xmlns:a16="http://schemas.microsoft.com/office/drawing/2014/main" id="{1D0066AF-0DEA-49AF-BF05-0926D745419B}"/>
              </a:ext>
            </a:extLst>
          </p:cNvPr>
          <p:cNvSpPr txBox="1"/>
          <p:nvPr/>
        </p:nvSpPr>
        <p:spPr>
          <a:xfrm>
            <a:off x="1918034" y="5644332"/>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09/2021</a:t>
            </a:r>
            <a:endParaRPr lang="ko-KR" altLang="en-US" dirty="0"/>
          </a:p>
        </p:txBody>
      </p:sp>
      <p:sp>
        <p:nvSpPr>
          <p:cNvPr id="50" name="TextBox 49">
            <a:extLst>
              <a:ext uri="{FF2B5EF4-FFF2-40B4-BE49-F238E27FC236}">
                <a16:creationId xmlns:a16="http://schemas.microsoft.com/office/drawing/2014/main" id="{226739B2-A8E0-4A81-9F72-1E4656286E11}"/>
              </a:ext>
            </a:extLst>
          </p:cNvPr>
          <p:cNvSpPr txBox="1"/>
          <p:nvPr/>
        </p:nvSpPr>
        <p:spPr>
          <a:xfrm>
            <a:off x="1306590" y="5644332"/>
            <a:ext cx="732894" cy="246221"/>
          </a:xfrm>
          <a:prstGeom prst="rect">
            <a:avLst/>
          </a:prstGeom>
          <a:noFill/>
        </p:spPr>
        <p:txBody>
          <a:bodyPr wrap="none" rtlCol="0">
            <a:spAutoFit/>
          </a:bodyPr>
          <a:lstStyle/>
          <a:p>
            <a:pPr algn="ctr"/>
            <a:r>
              <a:rPr lang="en-US" altLang="ko-KR" sz="1000" dirty="0"/>
              <a:t>06/2021</a:t>
            </a:r>
            <a:endParaRPr lang="ko-KR" altLang="en-US" sz="1000" dirty="0"/>
          </a:p>
        </p:txBody>
      </p:sp>
      <p:cxnSp>
        <p:nvCxnSpPr>
          <p:cNvPr id="63" name="직선 연결선 62">
            <a:extLst>
              <a:ext uri="{FF2B5EF4-FFF2-40B4-BE49-F238E27FC236}">
                <a16:creationId xmlns:a16="http://schemas.microsoft.com/office/drawing/2014/main" id="{79208200-101B-4289-A656-2EF5E39032FB}"/>
              </a:ext>
            </a:extLst>
          </p:cNvPr>
          <p:cNvCxnSpPr>
            <a:cxnSpLocks/>
            <a:endCxn id="44" idx="0"/>
          </p:cNvCxnSpPr>
          <p:nvPr/>
        </p:nvCxnSpPr>
        <p:spPr>
          <a:xfrm flipH="1">
            <a:off x="3636202" y="5592966"/>
            <a:ext cx="6556" cy="29691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72" name="타원 71">
            <a:extLst>
              <a:ext uri="{FF2B5EF4-FFF2-40B4-BE49-F238E27FC236}">
                <a16:creationId xmlns:a16="http://schemas.microsoft.com/office/drawing/2014/main" id="{E8430D41-2003-48E2-8B45-9467DF16BCD7}"/>
              </a:ext>
            </a:extLst>
          </p:cNvPr>
          <p:cNvSpPr/>
          <p:nvPr/>
        </p:nvSpPr>
        <p:spPr>
          <a:xfrm>
            <a:off x="528471" y="5453814"/>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3" name="TextBox 72">
            <a:extLst>
              <a:ext uri="{FF2B5EF4-FFF2-40B4-BE49-F238E27FC236}">
                <a16:creationId xmlns:a16="http://schemas.microsoft.com/office/drawing/2014/main" id="{B0AA973A-16FA-4202-B544-3EE2D3730D17}"/>
              </a:ext>
            </a:extLst>
          </p:cNvPr>
          <p:cNvSpPr txBox="1"/>
          <p:nvPr/>
        </p:nvSpPr>
        <p:spPr>
          <a:xfrm>
            <a:off x="262657" y="5037813"/>
            <a:ext cx="676787" cy="400110"/>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PAR</a:t>
            </a:r>
          </a:p>
          <a:p>
            <a:pPr algn="ctr"/>
            <a:r>
              <a:rPr lang="en-US" altLang="ko-KR" sz="1000" dirty="0">
                <a:latin typeface="맑은 고딕" panose="020B0503020000020004" pitchFamily="50" charset="-127"/>
                <a:ea typeface="맑은 고딕" panose="020B0503020000020004" pitchFamily="50" charset="-127"/>
              </a:rPr>
              <a:t>Approve</a:t>
            </a:r>
            <a:endParaRPr lang="ko-KR" altLang="en-US" sz="1000" dirty="0">
              <a:latin typeface="맑은 고딕" panose="020B0503020000020004" pitchFamily="50" charset="-127"/>
              <a:ea typeface="맑은 고딕" panose="020B0503020000020004" pitchFamily="50" charset="-127"/>
            </a:endParaRPr>
          </a:p>
        </p:txBody>
      </p:sp>
      <p:sp>
        <p:nvSpPr>
          <p:cNvPr id="74" name="TextBox 73">
            <a:extLst>
              <a:ext uri="{FF2B5EF4-FFF2-40B4-BE49-F238E27FC236}">
                <a16:creationId xmlns:a16="http://schemas.microsoft.com/office/drawing/2014/main" id="{B3E99A45-CDF2-42A8-B3BD-F4A8711987CC}"/>
              </a:ext>
            </a:extLst>
          </p:cNvPr>
          <p:cNvSpPr txBox="1"/>
          <p:nvPr/>
        </p:nvSpPr>
        <p:spPr>
          <a:xfrm>
            <a:off x="228600" y="5643655"/>
            <a:ext cx="732894" cy="246221"/>
          </a:xfrm>
          <a:prstGeom prst="rect">
            <a:avLst/>
          </a:prstGeom>
          <a:noFill/>
        </p:spPr>
        <p:txBody>
          <a:bodyPr wrap="none" rtlCol="0">
            <a:spAutoFit/>
          </a:bodyPr>
          <a:lstStyle/>
          <a:p>
            <a:pPr algn="ctr"/>
            <a:r>
              <a:rPr lang="en-US" altLang="ko-KR" sz="1000" dirty="0"/>
              <a:t>09/2019</a:t>
            </a:r>
            <a:endParaRPr lang="ko-KR" altLang="en-US" sz="1000" dirty="0"/>
          </a:p>
        </p:txBody>
      </p:sp>
      <p:cxnSp>
        <p:nvCxnSpPr>
          <p:cNvPr id="75" name="직선 화살표 연결선 74">
            <a:extLst>
              <a:ext uri="{FF2B5EF4-FFF2-40B4-BE49-F238E27FC236}">
                <a16:creationId xmlns:a16="http://schemas.microsoft.com/office/drawing/2014/main" id="{5EF0C7F0-1BE4-4A74-AB6D-BAD0A6854FD4}"/>
              </a:ext>
            </a:extLst>
          </p:cNvPr>
          <p:cNvCxnSpPr/>
          <p:nvPr/>
        </p:nvCxnSpPr>
        <p:spPr>
          <a:xfrm>
            <a:off x="677112" y="5548345"/>
            <a:ext cx="790492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6" name="타원 75">
            <a:extLst>
              <a:ext uri="{FF2B5EF4-FFF2-40B4-BE49-F238E27FC236}">
                <a16:creationId xmlns:a16="http://schemas.microsoft.com/office/drawing/2014/main" id="{0A2CF240-9003-4C0B-9564-709D761C7153}"/>
              </a:ext>
            </a:extLst>
          </p:cNvPr>
          <p:cNvSpPr/>
          <p:nvPr/>
        </p:nvSpPr>
        <p:spPr>
          <a:xfrm>
            <a:off x="8582034" y="5462206"/>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7" name="TextBox 76">
            <a:extLst>
              <a:ext uri="{FF2B5EF4-FFF2-40B4-BE49-F238E27FC236}">
                <a16:creationId xmlns:a16="http://schemas.microsoft.com/office/drawing/2014/main" id="{5B9A7D6E-EE52-43D9-A140-FB8FB8509BA7}"/>
              </a:ext>
            </a:extLst>
          </p:cNvPr>
          <p:cNvSpPr txBox="1"/>
          <p:nvPr/>
        </p:nvSpPr>
        <p:spPr>
          <a:xfrm>
            <a:off x="8275276" y="5207589"/>
            <a:ext cx="785793" cy="246221"/>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Publishing</a:t>
            </a:r>
            <a:endParaRPr lang="ko-KR" altLang="en-US" sz="1000" dirty="0">
              <a:latin typeface="맑은 고딕" panose="020B0503020000020004" pitchFamily="50" charset="-127"/>
              <a:ea typeface="맑은 고딕" panose="020B0503020000020004" pitchFamily="50" charset="-127"/>
            </a:endParaRPr>
          </a:p>
        </p:txBody>
      </p:sp>
      <p:cxnSp>
        <p:nvCxnSpPr>
          <p:cNvPr id="78" name="직선 연결선 77">
            <a:extLst>
              <a:ext uri="{FF2B5EF4-FFF2-40B4-BE49-F238E27FC236}">
                <a16:creationId xmlns:a16="http://schemas.microsoft.com/office/drawing/2014/main" id="{AF12FA96-4BA3-4D74-B5A1-A809C8227FAF}"/>
              </a:ext>
            </a:extLst>
          </p:cNvPr>
          <p:cNvCxnSpPr/>
          <p:nvPr/>
        </p:nvCxnSpPr>
        <p:spPr>
          <a:xfrm>
            <a:off x="7712063"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D8BDF65D-6C17-4826-87DD-3F6BF45AAB13}"/>
              </a:ext>
            </a:extLst>
          </p:cNvPr>
          <p:cNvSpPr txBox="1"/>
          <p:nvPr/>
        </p:nvSpPr>
        <p:spPr>
          <a:xfrm>
            <a:off x="7186917" y="5207682"/>
            <a:ext cx="1050289" cy="246221"/>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SASB Approval</a:t>
            </a:r>
            <a:endParaRPr lang="ko-KR" altLang="en-US" sz="1000" dirty="0">
              <a:latin typeface="맑은 고딕" panose="020B0503020000020004" pitchFamily="50" charset="-127"/>
              <a:ea typeface="맑은 고딕" panose="020B0503020000020004" pitchFamily="50" charset="-127"/>
            </a:endParaRPr>
          </a:p>
        </p:txBody>
      </p:sp>
      <p:cxnSp>
        <p:nvCxnSpPr>
          <p:cNvPr id="80" name="직선 연결선 79">
            <a:extLst>
              <a:ext uri="{FF2B5EF4-FFF2-40B4-BE49-F238E27FC236}">
                <a16:creationId xmlns:a16="http://schemas.microsoft.com/office/drawing/2014/main" id="{26C82F9A-B107-46F2-80E6-301883A5B37A}"/>
              </a:ext>
            </a:extLst>
          </p:cNvPr>
          <p:cNvCxnSpPr/>
          <p:nvPr/>
        </p:nvCxnSpPr>
        <p:spPr>
          <a:xfrm>
            <a:off x="7186917"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8E8CD379-B5FC-4578-A31A-4531B7B98AFA}"/>
              </a:ext>
            </a:extLst>
          </p:cNvPr>
          <p:cNvSpPr txBox="1"/>
          <p:nvPr/>
        </p:nvSpPr>
        <p:spPr>
          <a:xfrm>
            <a:off x="6337846" y="4977674"/>
            <a:ext cx="1677062" cy="246221"/>
          </a:xfrm>
          <a:prstGeom prst="rect">
            <a:avLst/>
          </a:prstGeom>
          <a:noFill/>
        </p:spPr>
        <p:txBody>
          <a:bodyPr wrap="none" rtlCol="0">
            <a:spAutoFit/>
          </a:bodyPr>
          <a:lstStyle/>
          <a:p>
            <a:pPr algn="ctr"/>
            <a:r>
              <a:rPr lang="en-US" altLang="ko-KR" sz="1000" dirty="0" err="1">
                <a:solidFill>
                  <a:schemeClr val="accent6">
                    <a:lumMod val="75000"/>
                  </a:schemeClr>
                </a:solidFill>
                <a:latin typeface="맑은 고딕" panose="020B0503020000020004" pitchFamily="50" charset="-127"/>
                <a:ea typeface="맑은 고딕" panose="020B0503020000020004" pitchFamily="50" charset="-127"/>
              </a:rPr>
              <a:t>RevCom</a:t>
            </a:r>
            <a:r>
              <a:rPr lang="en-US" altLang="ko-KR" sz="1000" dirty="0">
                <a:solidFill>
                  <a:schemeClr val="accent6">
                    <a:lumMod val="75000"/>
                  </a:schemeClr>
                </a:solidFill>
                <a:latin typeface="맑은 고딕" panose="020B0503020000020004" pitchFamily="50" charset="-127"/>
                <a:ea typeface="맑은 고딕" panose="020B0503020000020004" pitchFamily="50" charset="-127"/>
              </a:rPr>
              <a:t> comment review</a:t>
            </a:r>
            <a:endParaRPr lang="ko-KR" altLang="en-US" sz="1000" dirty="0">
              <a:solidFill>
                <a:schemeClr val="accent6">
                  <a:lumMod val="75000"/>
                </a:schemeClr>
              </a:solidFill>
              <a:latin typeface="맑은 고딕" panose="020B0503020000020004" pitchFamily="50" charset="-127"/>
              <a:ea typeface="맑은 고딕" panose="020B0503020000020004" pitchFamily="50" charset="-127"/>
            </a:endParaRPr>
          </a:p>
        </p:txBody>
      </p:sp>
      <p:cxnSp>
        <p:nvCxnSpPr>
          <p:cNvPr id="82" name="직선 연결선 81">
            <a:extLst>
              <a:ext uri="{FF2B5EF4-FFF2-40B4-BE49-F238E27FC236}">
                <a16:creationId xmlns:a16="http://schemas.microsoft.com/office/drawing/2014/main" id="{368EF313-354F-454C-A56A-607F274C2996}"/>
              </a:ext>
            </a:extLst>
          </p:cNvPr>
          <p:cNvCxnSpPr>
            <a:cxnSpLocks/>
            <a:stCxn id="81" idx="2"/>
          </p:cNvCxnSpPr>
          <p:nvPr/>
        </p:nvCxnSpPr>
        <p:spPr>
          <a:xfrm>
            <a:off x="7176377" y="5223895"/>
            <a:ext cx="8584" cy="266058"/>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83" name="직선 연결선 82">
            <a:extLst>
              <a:ext uri="{FF2B5EF4-FFF2-40B4-BE49-F238E27FC236}">
                <a16:creationId xmlns:a16="http://schemas.microsoft.com/office/drawing/2014/main" id="{B26D7F0E-37AB-4FEE-8BB0-9E1544F2852C}"/>
              </a:ext>
            </a:extLst>
          </p:cNvPr>
          <p:cNvCxnSpPr/>
          <p:nvPr/>
        </p:nvCxnSpPr>
        <p:spPr>
          <a:xfrm>
            <a:off x="6649009" y="544895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2C3E4D32-8D1C-4FF9-9B3A-A9D41893041F}"/>
              </a:ext>
            </a:extLst>
          </p:cNvPr>
          <p:cNvSpPr txBox="1"/>
          <p:nvPr/>
        </p:nvSpPr>
        <p:spPr>
          <a:xfrm>
            <a:off x="5977993" y="5203825"/>
            <a:ext cx="1342034" cy="246221"/>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Submit to </a:t>
            </a:r>
            <a:r>
              <a:rPr lang="en-US" altLang="ko-KR" sz="1000" b="1" dirty="0" err="1">
                <a:solidFill>
                  <a:srgbClr val="FF0000"/>
                </a:solidFill>
                <a:latin typeface="맑은 고딕" panose="020B0503020000020004" pitchFamily="50" charset="-127"/>
                <a:ea typeface="맑은 고딕" panose="020B0503020000020004" pitchFamily="50" charset="-127"/>
              </a:rPr>
              <a:t>RevCom</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85" name="직선 연결선 84">
            <a:extLst>
              <a:ext uri="{FF2B5EF4-FFF2-40B4-BE49-F238E27FC236}">
                <a16:creationId xmlns:a16="http://schemas.microsoft.com/office/drawing/2014/main" id="{F128F4D5-2015-45C5-BF92-A56641E4C6DC}"/>
              </a:ext>
            </a:extLst>
          </p:cNvPr>
          <p:cNvCxnSpPr/>
          <p:nvPr/>
        </p:nvCxnSpPr>
        <p:spPr>
          <a:xfrm>
            <a:off x="6211687"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0FB87F18-A77B-41F6-8A35-A12E635FA404}"/>
              </a:ext>
            </a:extLst>
          </p:cNvPr>
          <p:cNvSpPr txBox="1"/>
          <p:nvPr/>
        </p:nvSpPr>
        <p:spPr>
          <a:xfrm>
            <a:off x="5342701" y="4613760"/>
            <a:ext cx="1737976" cy="400110"/>
          </a:xfrm>
          <a:prstGeom prst="rect">
            <a:avLst/>
          </a:prstGeom>
          <a:noFill/>
        </p:spPr>
        <p:txBody>
          <a:bodyPr wrap="none" rtlCol="0">
            <a:spAutoFit/>
          </a:bodyPr>
          <a:lstStyle/>
          <a:p>
            <a:pPr algn="ctr"/>
            <a:r>
              <a:rPr lang="en-US" altLang="ko-KR" sz="1000" dirty="0">
                <a:solidFill>
                  <a:srgbClr val="0070C0"/>
                </a:solidFill>
                <a:latin typeface="맑은 고딕" panose="020B0503020000020004" pitchFamily="50" charset="-127"/>
                <a:ea typeface="맑은 고딕" panose="020B0503020000020004" pitchFamily="50" charset="-127"/>
              </a:rPr>
              <a:t>Sent comment to the WG</a:t>
            </a:r>
          </a:p>
          <a:p>
            <a:pPr algn="ctr"/>
            <a:r>
              <a:rPr lang="en-US" altLang="ko-KR" sz="1000" dirty="0">
                <a:solidFill>
                  <a:srgbClr val="0070C0"/>
                </a:solidFill>
                <a:latin typeface="맑은 고딕" panose="020B0503020000020004" pitchFamily="50" charset="-127"/>
                <a:ea typeface="맑은 고딕" panose="020B0503020000020004" pitchFamily="50" charset="-127"/>
              </a:rPr>
              <a:t>Ballot Resolution Telecon1</a:t>
            </a:r>
            <a:endParaRPr lang="ko-KR" altLang="en-US" sz="1000" dirty="0">
              <a:solidFill>
                <a:srgbClr val="0070C0"/>
              </a:solidFill>
              <a:latin typeface="맑은 고딕" panose="020B0503020000020004" pitchFamily="50" charset="-127"/>
              <a:ea typeface="맑은 고딕" panose="020B0503020000020004" pitchFamily="50" charset="-127"/>
            </a:endParaRPr>
          </a:p>
        </p:txBody>
      </p:sp>
      <p:cxnSp>
        <p:nvCxnSpPr>
          <p:cNvPr id="87" name="직선 연결선 86">
            <a:extLst>
              <a:ext uri="{FF2B5EF4-FFF2-40B4-BE49-F238E27FC236}">
                <a16:creationId xmlns:a16="http://schemas.microsoft.com/office/drawing/2014/main" id="{81D847A8-ED95-4BFB-8880-41E2A461EC63}"/>
              </a:ext>
            </a:extLst>
          </p:cNvPr>
          <p:cNvCxnSpPr>
            <a:cxnSpLocks/>
            <a:stCxn id="86" idx="2"/>
          </p:cNvCxnSpPr>
          <p:nvPr/>
        </p:nvCxnSpPr>
        <p:spPr>
          <a:xfrm flipH="1">
            <a:off x="6211685" y="5013870"/>
            <a:ext cx="4" cy="553869"/>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cxnSp>
        <p:nvCxnSpPr>
          <p:cNvPr id="88" name="직선 연결선 87">
            <a:extLst>
              <a:ext uri="{FF2B5EF4-FFF2-40B4-BE49-F238E27FC236}">
                <a16:creationId xmlns:a16="http://schemas.microsoft.com/office/drawing/2014/main" id="{78838D1C-31B6-426A-8AD8-32459AF348C2}"/>
              </a:ext>
            </a:extLst>
          </p:cNvPr>
          <p:cNvCxnSpPr/>
          <p:nvPr/>
        </p:nvCxnSpPr>
        <p:spPr>
          <a:xfrm>
            <a:off x="5794244"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ABD64D07-F769-44EE-8551-AC595E4CC617}"/>
              </a:ext>
            </a:extLst>
          </p:cNvPr>
          <p:cNvSpPr txBox="1"/>
          <p:nvPr/>
        </p:nvSpPr>
        <p:spPr>
          <a:xfrm>
            <a:off x="5139258" y="4993677"/>
            <a:ext cx="1309974"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Recirculation</a:t>
            </a:r>
          </a:p>
          <a:p>
            <a:pPr algn="ctr"/>
            <a:r>
              <a:rPr lang="en-US" altLang="ko-KR" sz="1000" b="1" dirty="0">
                <a:solidFill>
                  <a:srgbClr val="FF0000"/>
                </a:solidFill>
                <a:latin typeface="맑은 고딕" panose="020B0503020000020004" pitchFamily="50" charset="-127"/>
                <a:ea typeface="맑은 고딕" panose="020B0503020000020004" pitchFamily="50" charset="-127"/>
              </a:rPr>
              <a:t>2</a:t>
            </a:r>
            <a:r>
              <a:rPr lang="en-US" altLang="ko-KR" sz="1000" b="1" baseline="30000" dirty="0">
                <a:solidFill>
                  <a:srgbClr val="FF0000"/>
                </a:solidFill>
                <a:latin typeface="맑은 고딕" panose="020B0503020000020004" pitchFamily="50" charset="-127"/>
                <a:ea typeface="맑은 고딕" panose="020B0503020000020004" pitchFamily="50" charset="-127"/>
              </a:rPr>
              <a:t>nd</a:t>
            </a:r>
            <a:r>
              <a:rPr lang="en-US" altLang="ko-KR" sz="1000" b="1" dirty="0">
                <a:solidFill>
                  <a:srgbClr val="FF0000"/>
                </a:solidFill>
                <a:latin typeface="맑은 고딕" panose="020B0503020000020004" pitchFamily="50" charset="-127"/>
                <a:ea typeface="맑은 고딕" panose="020B0503020000020004" pitchFamily="50" charset="-127"/>
              </a:rPr>
              <a:t>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90" name="직선 연결선 89">
            <a:extLst>
              <a:ext uri="{FF2B5EF4-FFF2-40B4-BE49-F238E27FC236}">
                <a16:creationId xmlns:a16="http://schemas.microsoft.com/office/drawing/2014/main" id="{9BD7A02C-09E6-4147-AC7A-D13DDBAF28BD}"/>
              </a:ext>
            </a:extLst>
          </p:cNvPr>
          <p:cNvCxnSpPr>
            <a:cxnSpLocks/>
            <a:stCxn id="89" idx="2"/>
          </p:cNvCxnSpPr>
          <p:nvPr/>
        </p:nvCxnSpPr>
        <p:spPr>
          <a:xfrm flipH="1">
            <a:off x="5794243" y="5393787"/>
            <a:ext cx="2" cy="154558"/>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91" name="직선 연결선 90">
            <a:extLst>
              <a:ext uri="{FF2B5EF4-FFF2-40B4-BE49-F238E27FC236}">
                <a16:creationId xmlns:a16="http://schemas.microsoft.com/office/drawing/2014/main" id="{D1A1A6C3-E442-451E-A38D-31B90188387A}"/>
              </a:ext>
            </a:extLst>
          </p:cNvPr>
          <p:cNvCxnSpPr/>
          <p:nvPr/>
        </p:nvCxnSpPr>
        <p:spPr>
          <a:xfrm>
            <a:off x="5391779" y="5465690"/>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2" name="직선 연결선 91">
            <a:extLst>
              <a:ext uri="{FF2B5EF4-FFF2-40B4-BE49-F238E27FC236}">
                <a16:creationId xmlns:a16="http://schemas.microsoft.com/office/drawing/2014/main" id="{B018375C-2FDD-490D-B39C-FC0ABDAE7330}"/>
              </a:ext>
            </a:extLst>
          </p:cNvPr>
          <p:cNvCxnSpPr/>
          <p:nvPr/>
        </p:nvCxnSpPr>
        <p:spPr>
          <a:xfrm>
            <a:off x="4965370" y="5468348"/>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직선 연결선 92">
            <a:extLst>
              <a:ext uri="{FF2B5EF4-FFF2-40B4-BE49-F238E27FC236}">
                <a16:creationId xmlns:a16="http://schemas.microsoft.com/office/drawing/2014/main" id="{F030E841-6B7B-4388-8881-6B979D2B4760}"/>
              </a:ext>
            </a:extLst>
          </p:cNvPr>
          <p:cNvCxnSpPr/>
          <p:nvPr/>
        </p:nvCxnSpPr>
        <p:spPr>
          <a:xfrm>
            <a:off x="4518723"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직선 연결선 93">
            <a:extLst>
              <a:ext uri="{FF2B5EF4-FFF2-40B4-BE49-F238E27FC236}">
                <a16:creationId xmlns:a16="http://schemas.microsoft.com/office/drawing/2014/main" id="{F11BEED8-7142-44DA-A048-1E0BEC26DC31}"/>
              </a:ext>
            </a:extLst>
          </p:cNvPr>
          <p:cNvCxnSpPr/>
          <p:nvPr/>
        </p:nvCxnSpPr>
        <p:spPr>
          <a:xfrm>
            <a:off x="4094654"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5" name="직선 연결선 94">
            <a:extLst>
              <a:ext uri="{FF2B5EF4-FFF2-40B4-BE49-F238E27FC236}">
                <a16:creationId xmlns:a16="http://schemas.microsoft.com/office/drawing/2014/main" id="{8FE9BC9D-B190-4DF4-8DEF-B7F02B3E6465}"/>
              </a:ext>
            </a:extLst>
          </p:cNvPr>
          <p:cNvCxnSpPr/>
          <p:nvPr/>
        </p:nvCxnSpPr>
        <p:spPr>
          <a:xfrm>
            <a:off x="3637453" y="545809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직선 연결선 95">
            <a:extLst>
              <a:ext uri="{FF2B5EF4-FFF2-40B4-BE49-F238E27FC236}">
                <a16:creationId xmlns:a16="http://schemas.microsoft.com/office/drawing/2014/main" id="{FBB25C8B-ACAC-4364-B221-4B2481B3E419}"/>
              </a:ext>
            </a:extLst>
          </p:cNvPr>
          <p:cNvCxnSpPr/>
          <p:nvPr/>
        </p:nvCxnSpPr>
        <p:spPr>
          <a:xfrm>
            <a:off x="3160375"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직선 연결선 96">
            <a:extLst>
              <a:ext uri="{FF2B5EF4-FFF2-40B4-BE49-F238E27FC236}">
                <a16:creationId xmlns:a16="http://schemas.microsoft.com/office/drawing/2014/main" id="{ECF55E40-704F-4FF8-AC74-4FE36CDF85C2}"/>
              </a:ext>
            </a:extLst>
          </p:cNvPr>
          <p:cNvCxnSpPr/>
          <p:nvPr/>
        </p:nvCxnSpPr>
        <p:spPr>
          <a:xfrm>
            <a:off x="2716427" y="547497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직선 연결선 97">
            <a:extLst>
              <a:ext uri="{FF2B5EF4-FFF2-40B4-BE49-F238E27FC236}">
                <a16:creationId xmlns:a16="http://schemas.microsoft.com/office/drawing/2014/main" id="{5110F0B3-28FB-498D-A7C6-CC0863F8E7FF}"/>
              </a:ext>
            </a:extLst>
          </p:cNvPr>
          <p:cNvCxnSpPr/>
          <p:nvPr/>
        </p:nvCxnSpPr>
        <p:spPr>
          <a:xfrm>
            <a:off x="2285732" y="546786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직선 연결선 98">
            <a:extLst>
              <a:ext uri="{FF2B5EF4-FFF2-40B4-BE49-F238E27FC236}">
                <a16:creationId xmlns:a16="http://schemas.microsoft.com/office/drawing/2014/main" id="{7BE22DDD-E472-432B-81CD-FF081F5B9640}"/>
              </a:ext>
            </a:extLst>
          </p:cNvPr>
          <p:cNvCxnSpPr/>
          <p:nvPr/>
        </p:nvCxnSpPr>
        <p:spPr>
          <a:xfrm>
            <a:off x="1684534" y="545094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BA0094A7-792A-4F54-B430-ED828F810820}"/>
              </a:ext>
            </a:extLst>
          </p:cNvPr>
          <p:cNvSpPr txBox="1"/>
          <p:nvPr/>
        </p:nvSpPr>
        <p:spPr>
          <a:xfrm>
            <a:off x="3862732" y="4980421"/>
            <a:ext cx="1309974"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Recirculation</a:t>
            </a:r>
          </a:p>
          <a:p>
            <a:pPr algn="ctr"/>
            <a:r>
              <a:rPr lang="en-US" altLang="ko-KR" sz="1000" b="1" dirty="0">
                <a:solidFill>
                  <a:srgbClr val="FF0000"/>
                </a:solidFill>
                <a:latin typeface="맑은 고딕" panose="020B0503020000020004" pitchFamily="50" charset="-127"/>
                <a:ea typeface="맑은 고딕" panose="020B0503020000020004" pitchFamily="50" charset="-127"/>
              </a:rPr>
              <a:t>1</a:t>
            </a:r>
            <a:r>
              <a:rPr lang="en-US" altLang="ko-KR" sz="1000" b="1" baseline="30000" dirty="0">
                <a:solidFill>
                  <a:srgbClr val="FF0000"/>
                </a:solidFill>
                <a:latin typeface="맑은 고딕" panose="020B0503020000020004" pitchFamily="50" charset="-127"/>
                <a:ea typeface="맑은 고딕" panose="020B0503020000020004" pitchFamily="50" charset="-127"/>
              </a:rPr>
              <a:t>st</a:t>
            </a:r>
            <a:r>
              <a:rPr lang="en-US" altLang="ko-KR" sz="1000" b="1" dirty="0">
                <a:solidFill>
                  <a:srgbClr val="FF0000"/>
                </a:solidFill>
                <a:latin typeface="맑은 고딕" panose="020B0503020000020004" pitchFamily="50" charset="-127"/>
                <a:ea typeface="맑은 고딕" panose="020B0503020000020004" pitchFamily="50" charset="-127"/>
              </a:rPr>
              <a:t>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1" name="직사각형 100">
            <a:extLst>
              <a:ext uri="{FF2B5EF4-FFF2-40B4-BE49-F238E27FC236}">
                <a16:creationId xmlns:a16="http://schemas.microsoft.com/office/drawing/2014/main" id="{79ACDD7B-2C86-425F-8082-D19D4FD752DD}"/>
              </a:ext>
            </a:extLst>
          </p:cNvPr>
          <p:cNvSpPr/>
          <p:nvPr/>
        </p:nvSpPr>
        <p:spPr>
          <a:xfrm>
            <a:off x="4503899" y="4376430"/>
            <a:ext cx="1782860" cy="246221"/>
          </a:xfrm>
          <a:prstGeom prst="rect">
            <a:avLst/>
          </a:prstGeom>
          <a:noFill/>
        </p:spPr>
        <p:txBody>
          <a:bodyPr wrap="none" rtlCol="0">
            <a:spAutoFit/>
          </a:bodyPr>
          <a:lstStyle/>
          <a:p>
            <a:pPr algn="ct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Ballot</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a:t>
            </a: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Resolution</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a:t>
            </a: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Telecon</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1</a:t>
            </a:r>
          </a:p>
        </p:txBody>
      </p:sp>
      <p:cxnSp>
        <p:nvCxnSpPr>
          <p:cNvPr id="102" name="직선 연결선 101">
            <a:extLst>
              <a:ext uri="{FF2B5EF4-FFF2-40B4-BE49-F238E27FC236}">
                <a16:creationId xmlns:a16="http://schemas.microsoft.com/office/drawing/2014/main" id="{D087F7AC-31F0-4D63-9C5F-40D18C8A0C69}"/>
              </a:ext>
            </a:extLst>
          </p:cNvPr>
          <p:cNvCxnSpPr>
            <a:cxnSpLocks/>
            <a:stCxn id="101" idx="2"/>
          </p:cNvCxnSpPr>
          <p:nvPr/>
        </p:nvCxnSpPr>
        <p:spPr>
          <a:xfrm>
            <a:off x="5395329" y="4622651"/>
            <a:ext cx="0" cy="925694"/>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B1C69CA3-A719-4610-A2F5-963B5EC71F44}"/>
              </a:ext>
            </a:extLst>
          </p:cNvPr>
          <p:cNvSpPr txBox="1"/>
          <p:nvPr/>
        </p:nvSpPr>
        <p:spPr>
          <a:xfrm>
            <a:off x="2648509" y="4984054"/>
            <a:ext cx="1019831"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Sponsor</a:t>
            </a:r>
          </a:p>
          <a:p>
            <a:pPr algn="ctr"/>
            <a:r>
              <a:rPr lang="en-US" altLang="ko-KR" sz="1000" b="1" dirty="0">
                <a:solidFill>
                  <a:srgbClr val="FF0000"/>
                </a:solidFill>
                <a:latin typeface="맑은 고딕" panose="020B0503020000020004" pitchFamily="50" charset="-127"/>
                <a:ea typeface="맑은 고딕" panose="020B0503020000020004" pitchFamily="50" charset="-127"/>
              </a:rPr>
              <a:t>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4" name="TextBox 103">
            <a:extLst>
              <a:ext uri="{FF2B5EF4-FFF2-40B4-BE49-F238E27FC236}">
                <a16:creationId xmlns:a16="http://schemas.microsoft.com/office/drawing/2014/main" id="{D6C57097-9908-43DB-8AF1-2221F55A47E7}"/>
              </a:ext>
            </a:extLst>
          </p:cNvPr>
          <p:cNvSpPr txBox="1"/>
          <p:nvPr/>
        </p:nvSpPr>
        <p:spPr>
          <a:xfrm>
            <a:off x="1302418" y="3639027"/>
            <a:ext cx="2828018"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Open Sponsor Ballot Invitation</a:t>
            </a:r>
          </a:p>
          <a:p>
            <a:pPr algn="ctr"/>
            <a:r>
              <a:rPr lang="en-US" altLang="ko-KR" sz="1000" dirty="0">
                <a:latin typeface="맑은 고딕" panose="020B0503020000020004" pitchFamily="50" charset="-127"/>
                <a:ea typeface="맑은 고딕" panose="020B0503020000020004" pitchFamily="50" charset="-127"/>
              </a:rPr>
              <a:t>Mandatory Editorial Coordination submission</a:t>
            </a:r>
            <a:endParaRPr lang="ko-KR" altLang="en-US" sz="1000" dirty="0">
              <a:latin typeface="맑은 고딕" panose="020B0503020000020004" pitchFamily="50" charset="-127"/>
              <a:ea typeface="맑은 고딕" panose="020B0503020000020004" pitchFamily="50" charset="-127"/>
            </a:endParaRPr>
          </a:p>
        </p:txBody>
      </p:sp>
      <p:cxnSp>
        <p:nvCxnSpPr>
          <p:cNvPr id="105" name="직선 연결선 104">
            <a:extLst>
              <a:ext uri="{FF2B5EF4-FFF2-40B4-BE49-F238E27FC236}">
                <a16:creationId xmlns:a16="http://schemas.microsoft.com/office/drawing/2014/main" id="{E4CFA94C-D251-47A7-810C-262E7B6BC2A8}"/>
              </a:ext>
            </a:extLst>
          </p:cNvPr>
          <p:cNvCxnSpPr>
            <a:cxnSpLocks/>
            <a:stCxn id="104" idx="2"/>
          </p:cNvCxnSpPr>
          <p:nvPr/>
        </p:nvCxnSpPr>
        <p:spPr>
          <a:xfrm>
            <a:off x="2716427" y="4039137"/>
            <a:ext cx="0" cy="1459291"/>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106" name="직선 연결선 105">
            <a:extLst>
              <a:ext uri="{FF2B5EF4-FFF2-40B4-BE49-F238E27FC236}">
                <a16:creationId xmlns:a16="http://schemas.microsoft.com/office/drawing/2014/main" id="{516BFA38-4350-41E8-B3F0-7A9D0E7B1FB8}"/>
              </a:ext>
            </a:extLst>
          </p:cNvPr>
          <p:cNvCxnSpPr>
            <a:cxnSpLocks/>
            <a:stCxn id="103" idx="2"/>
          </p:cNvCxnSpPr>
          <p:nvPr/>
        </p:nvCxnSpPr>
        <p:spPr>
          <a:xfrm>
            <a:off x="3158425" y="5384164"/>
            <a:ext cx="9426" cy="202431"/>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F65B8B2A-6617-4559-9F64-034C0573EE0F}"/>
              </a:ext>
            </a:extLst>
          </p:cNvPr>
          <p:cNvSpPr txBox="1"/>
          <p:nvPr/>
        </p:nvSpPr>
        <p:spPr>
          <a:xfrm>
            <a:off x="1227583" y="4990484"/>
            <a:ext cx="906017"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WG 1</a:t>
            </a:r>
            <a:r>
              <a:rPr lang="en-US" altLang="ko-KR" sz="1000" b="1" baseline="30000" dirty="0">
                <a:solidFill>
                  <a:srgbClr val="FF0000"/>
                </a:solidFill>
                <a:latin typeface="맑은 고딕" panose="020B0503020000020004" pitchFamily="50" charset="-127"/>
                <a:ea typeface="맑은 고딕" panose="020B0503020000020004" pitchFamily="50" charset="-127"/>
              </a:rPr>
              <a:t>st</a:t>
            </a:r>
          </a:p>
          <a:p>
            <a:pPr algn="ctr"/>
            <a:r>
              <a:rPr lang="en-US" altLang="ko-KR" sz="1000" b="1" dirty="0">
                <a:solidFill>
                  <a:srgbClr val="FF0000"/>
                </a:solidFill>
                <a:latin typeface="맑은 고딕" panose="020B0503020000020004" pitchFamily="50" charset="-127"/>
                <a:ea typeface="맑은 고딕" panose="020B0503020000020004" pitchFamily="50" charset="-127"/>
              </a:rPr>
              <a:t>letter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8" name="TextBox 107">
            <a:extLst>
              <a:ext uri="{FF2B5EF4-FFF2-40B4-BE49-F238E27FC236}">
                <a16:creationId xmlns:a16="http://schemas.microsoft.com/office/drawing/2014/main" id="{3AE43B40-179E-41EB-9047-755F94AE210A}"/>
              </a:ext>
            </a:extLst>
          </p:cNvPr>
          <p:cNvSpPr txBox="1"/>
          <p:nvPr/>
        </p:nvSpPr>
        <p:spPr>
          <a:xfrm>
            <a:off x="1832722" y="4170044"/>
            <a:ext cx="906017"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WG 2</a:t>
            </a:r>
            <a:r>
              <a:rPr lang="en-US" altLang="ko-KR" sz="1000" b="1" baseline="30000" dirty="0">
                <a:solidFill>
                  <a:srgbClr val="FF0000"/>
                </a:solidFill>
                <a:latin typeface="맑은 고딕" panose="020B0503020000020004" pitchFamily="50" charset="-127"/>
                <a:ea typeface="맑은 고딕" panose="020B0503020000020004" pitchFamily="50" charset="-127"/>
              </a:rPr>
              <a:t>nd</a:t>
            </a:r>
            <a:r>
              <a:rPr lang="en-US" altLang="ko-KR" sz="1000" b="1" dirty="0">
                <a:solidFill>
                  <a:srgbClr val="FF0000"/>
                </a:solidFill>
                <a:latin typeface="맑은 고딕" panose="020B0503020000020004" pitchFamily="50" charset="-127"/>
                <a:ea typeface="맑은 고딕" panose="020B0503020000020004" pitchFamily="50" charset="-127"/>
              </a:rPr>
              <a:t> </a:t>
            </a:r>
            <a:endParaRPr lang="en-US" altLang="ko-KR" sz="1000" b="1" baseline="30000" dirty="0">
              <a:solidFill>
                <a:srgbClr val="FF0000"/>
              </a:solidFill>
              <a:latin typeface="맑은 고딕" panose="020B0503020000020004" pitchFamily="50" charset="-127"/>
              <a:ea typeface="맑은 고딕" panose="020B0503020000020004" pitchFamily="50" charset="-127"/>
            </a:endParaRPr>
          </a:p>
          <a:p>
            <a:pPr algn="ctr"/>
            <a:r>
              <a:rPr lang="en-US" altLang="ko-KR" sz="1000" b="1" dirty="0">
                <a:solidFill>
                  <a:srgbClr val="FF0000"/>
                </a:solidFill>
                <a:latin typeface="맑은 고딕" panose="020B0503020000020004" pitchFamily="50" charset="-127"/>
                <a:ea typeface="맑은 고딕" panose="020B0503020000020004" pitchFamily="50" charset="-127"/>
              </a:rPr>
              <a:t>letter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109" name="직선 연결선 108">
            <a:extLst>
              <a:ext uri="{FF2B5EF4-FFF2-40B4-BE49-F238E27FC236}">
                <a16:creationId xmlns:a16="http://schemas.microsoft.com/office/drawing/2014/main" id="{56294DAE-55CB-40AF-BB2F-7A16B5A61018}"/>
              </a:ext>
            </a:extLst>
          </p:cNvPr>
          <p:cNvCxnSpPr>
            <a:cxnSpLocks/>
            <a:stCxn id="108" idx="2"/>
          </p:cNvCxnSpPr>
          <p:nvPr/>
        </p:nvCxnSpPr>
        <p:spPr>
          <a:xfrm>
            <a:off x="2285731" y="4570154"/>
            <a:ext cx="0" cy="939942"/>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110" name="직사각형 109">
            <a:extLst>
              <a:ext uri="{FF2B5EF4-FFF2-40B4-BE49-F238E27FC236}">
                <a16:creationId xmlns:a16="http://schemas.microsoft.com/office/drawing/2014/main" id="{9CC963F8-1942-442A-8C5F-B02E6C9C987E}"/>
              </a:ext>
            </a:extLst>
          </p:cNvPr>
          <p:cNvSpPr/>
          <p:nvPr/>
        </p:nvSpPr>
        <p:spPr>
          <a:xfrm>
            <a:off x="2766332" y="4650361"/>
            <a:ext cx="1747594" cy="246221"/>
          </a:xfrm>
          <a:prstGeom prst="rect">
            <a:avLst/>
          </a:prstGeom>
          <a:noFill/>
        </p:spPr>
        <p:txBody>
          <a:bodyPr wrap="none" rtlCol="0">
            <a:spAutoFit/>
          </a:bodyPr>
          <a:lstStyle/>
          <a:p>
            <a:pPr algn="ctr"/>
            <a:r>
              <a:rPr lang="ko-KR" altLang="en-US" sz="1000" dirty="0" err="1">
                <a:latin typeface="맑은 고딕" panose="020B0503020000020004" pitchFamily="50" charset="-127"/>
                <a:ea typeface="맑은 고딕" panose="020B0503020000020004" pitchFamily="50" charset="-127"/>
              </a:rPr>
              <a:t>Sent</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comments</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to</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the</a:t>
            </a:r>
            <a:r>
              <a:rPr lang="ko-KR" altLang="en-US" sz="1000" dirty="0">
                <a:latin typeface="맑은 고딕" panose="020B0503020000020004" pitchFamily="50" charset="-127"/>
                <a:ea typeface="맑은 고딕" panose="020B0503020000020004" pitchFamily="50" charset="-127"/>
              </a:rPr>
              <a:t> WG</a:t>
            </a:r>
          </a:p>
        </p:txBody>
      </p:sp>
      <p:cxnSp>
        <p:nvCxnSpPr>
          <p:cNvPr id="111" name="직선 연결선 110">
            <a:extLst>
              <a:ext uri="{FF2B5EF4-FFF2-40B4-BE49-F238E27FC236}">
                <a16:creationId xmlns:a16="http://schemas.microsoft.com/office/drawing/2014/main" id="{08254E76-DD7C-4CC5-8B3C-758322830999}"/>
              </a:ext>
            </a:extLst>
          </p:cNvPr>
          <p:cNvCxnSpPr>
            <a:cxnSpLocks/>
            <a:stCxn id="110" idx="2"/>
          </p:cNvCxnSpPr>
          <p:nvPr/>
        </p:nvCxnSpPr>
        <p:spPr>
          <a:xfrm>
            <a:off x="3640129" y="4896582"/>
            <a:ext cx="0" cy="611224"/>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12" name="직사각형 111">
            <a:extLst>
              <a:ext uri="{FF2B5EF4-FFF2-40B4-BE49-F238E27FC236}">
                <a16:creationId xmlns:a16="http://schemas.microsoft.com/office/drawing/2014/main" id="{CA203553-9C1B-4D35-A6F9-EF4F0FCF0EBA}"/>
              </a:ext>
            </a:extLst>
          </p:cNvPr>
          <p:cNvSpPr/>
          <p:nvPr/>
        </p:nvSpPr>
        <p:spPr>
          <a:xfrm>
            <a:off x="2985332" y="4140617"/>
            <a:ext cx="2233304" cy="246221"/>
          </a:xfrm>
          <a:prstGeom prst="rect">
            <a:avLst/>
          </a:prstGeom>
          <a:noFill/>
        </p:spPr>
        <p:txBody>
          <a:bodyPr wrap="none" rtlCol="0">
            <a:spAutoFit/>
          </a:bodyPr>
          <a:lstStyle/>
          <a:p>
            <a:pPr algn="ctr"/>
            <a:r>
              <a:rPr lang="ko-KR" altLang="en-US" sz="1000" dirty="0">
                <a:solidFill>
                  <a:srgbClr val="0070C0"/>
                </a:solidFill>
                <a:latin typeface="맑은 고딕" panose="020B0503020000020004" pitchFamily="50" charset="-127"/>
                <a:ea typeface="맑은 고딕" panose="020B0503020000020004" pitchFamily="50" charset="-127"/>
              </a:rPr>
              <a:t>WG </a:t>
            </a:r>
            <a:r>
              <a:rPr lang="ko-KR" altLang="en-US" sz="1000" dirty="0" err="1">
                <a:solidFill>
                  <a:srgbClr val="0070C0"/>
                </a:solidFill>
                <a:latin typeface="맑은 고딕" panose="020B0503020000020004" pitchFamily="50" charset="-127"/>
                <a:ea typeface="맑은 고딕" panose="020B0503020000020004" pitchFamily="50" charset="-127"/>
              </a:rPr>
              <a:t>Meeting</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to</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address</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comments</a:t>
            </a:r>
            <a:endParaRPr lang="ko-KR" altLang="en-US" sz="1000" dirty="0">
              <a:solidFill>
                <a:srgbClr val="0070C0"/>
              </a:solidFill>
              <a:latin typeface="맑은 고딕" panose="020B0503020000020004" pitchFamily="50" charset="-127"/>
              <a:ea typeface="맑은 고딕" panose="020B0503020000020004" pitchFamily="50" charset="-127"/>
            </a:endParaRPr>
          </a:p>
        </p:txBody>
      </p:sp>
      <p:cxnSp>
        <p:nvCxnSpPr>
          <p:cNvPr id="113" name="직선 연결선 112">
            <a:extLst>
              <a:ext uri="{FF2B5EF4-FFF2-40B4-BE49-F238E27FC236}">
                <a16:creationId xmlns:a16="http://schemas.microsoft.com/office/drawing/2014/main" id="{4435A7A7-4A33-49DF-94B7-D30DD959617B}"/>
              </a:ext>
            </a:extLst>
          </p:cNvPr>
          <p:cNvCxnSpPr>
            <a:cxnSpLocks/>
            <a:stCxn id="112" idx="2"/>
          </p:cNvCxnSpPr>
          <p:nvPr/>
        </p:nvCxnSpPr>
        <p:spPr>
          <a:xfrm>
            <a:off x="4101984" y="4386838"/>
            <a:ext cx="0" cy="1161507"/>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4363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2021</a:t>
            </a:r>
            <a:endParaRPr lang="ko-KR" alt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21</a:t>
            </a:fld>
            <a:endParaRPr lang="en-US">
              <a:latin typeface="Myriad Pro" charset="0"/>
            </a:endParaRPr>
          </a:p>
        </p:txBody>
      </p:sp>
      <p:sp>
        <p:nvSpPr>
          <p:cNvPr id="7" name="바닥글 개체 틀 1">
            <a:extLst>
              <a:ext uri="{FF2B5EF4-FFF2-40B4-BE49-F238E27FC236}">
                <a16:creationId xmlns:a16="http://schemas.microsoft.com/office/drawing/2014/main" id="{74B98CC8-A054-4831-819F-BCAEE5D06E75}"/>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
        <p:nvSpPr>
          <p:cNvPr id="8" name="직사각형 7">
            <a:extLst>
              <a:ext uri="{FF2B5EF4-FFF2-40B4-BE49-F238E27FC236}">
                <a16:creationId xmlns:a16="http://schemas.microsoft.com/office/drawing/2014/main" id="{4B772A14-1D9D-4772-B341-F550D7198E1D}"/>
              </a:ext>
            </a:extLst>
          </p:cNvPr>
          <p:cNvSpPr/>
          <p:nvPr/>
        </p:nvSpPr>
        <p:spPr>
          <a:xfrm>
            <a:off x="304800" y="2779467"/>
            <a:ext cx="8458200" cy="1687963"/>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June 28 - July 2, Paris, France (TBD)</a:t>
            </a:r>
          </a:p>
          <a:p>
            <a:pPr marL="342900" indent="-342900">
              <a:lnSpc>
                <a:spcPct val="150000"/>
              </a:lnSpc>
              <a:buFont typeface="Arial" panose="020B0604020202020204" pitchFamily="34" charset="0"/>
              <a:buChar char="•"/>
            </a:pPr>
            <a:r>
              <a:rPr lang="en-US" altLang="ko-KR" sz="2400" b="1" kern="0" dirty="0">
                <a:solidFill>
                  <a:srgbClr val="3333CC"/>
                </a:solidFill>
                <a:latin typeface="Times New Roman"/>
              </a:rPr>
              <a:t>October 18-22, Gangnam 2nd </a:t>
            </a:r>
            <a:r>
              <a:rPr lang="en-US" altLang="ko-KR" sz="2400" b="1" kern="0" dirty="0" err="1">
                <a:solidFill>
                  <a:srgbClr val="3333CC"/>
                </a:solidFill>
                <a:latin typeface="Times New Roman"/>
              </a:rPr>
              <a:t>ToZ</a:t>
            </a:r>
            <a:r>
              <a:rPr lang="en-US" altLang="ko-KR" sz="2400" b="1" kern="0" dirty="0">
                <a:solidFill>
                  <a:srgbClr val="3333CC"/>
                </a:solidFill>
                <a:latin typeface="Times New Roman"/>
              </a:rPr>
              <a:t> meeting room, </a:t>
            </a:r>
            <a:r>
              <a:rPr lang="en-US" altLang="ko-KR" sz="2400" b="1" kern="0" dirty="0" err="1">
                <a:solidFill>
                  <a:srgbClr val="3333CC"/>
                </a:solidFill>
                <a:latin typeface="Times New Roman"/>
              </a:rPr>
              <a:t>Baekam</a:t>
            </a:r>
            <a:r>
              <a:rPr lang="en-US" altLang="ko-KR" sz="2400" b="1" kern="0" dirty="0">
                <a:solidFill>
                  <a:srgbClr val="3333CC"/>
                </a:solidFill>
                <a:latin typeface="Times New Roman"/>
              </a:rPr>
              <a:t> Bldg. 459 </a:t>
            </a:r>
            <a:r>
              <a:rPr lang="en-US" altLang="ko-KR" sz="2400" b="1" kern="0" dirty="0" err="1">
                <a:solidFill>
                  <a:srgbClr val="3333CC"/>
                </a:solidFill>
                <a:latin typeface="Times New Roman"/>
              </a:rPr>
              <a:t>Gangnamdaero</a:t>
            </a:r>
            <a:r>
              <a:rPr lang="en-US" altLang="ko-KR" sz="2400" b="1" kern="0" dirty="0">
                <a:solidFill>
                  <a:srgbClr val="3333CC"/>
                </a:solidFill>
                <a:latin typeface="Times New Roman"/>
              </a:rPr>
              <a:t> </a:t>
            </a:r>
            <a:r>
              <a:rPr lang="en-US" altLang="ko-KR" sz="2400" b="1" kern="0" dirty="0" err="1">
                <a:solidFill>
                  <a:srgbClr val="3333CC"/>
                </a:solidFill>
                <a:latin typeface="Times New Roman"/>
              </a:rPr>
              <a:t>Seocho-gu</a:t>
            </a:r>
            <a:r>
              <a:rPr lang="en-US" altLang="ko-KR" sz="2400" b="1" kern="0" dirty="0">
                <a:solidFill>
                  <a:srgbClr val="3333CC"/>
                </a:solidFill>
                <a:latin typeface="Times New Roman"/>
              </a:rPr>
              <a:t>, Seoul, Korea</a:t>
            </a:r>
          </a:p>
        </p:txBody>
      </p:sp>
      <p:sp>
        <p:nvSpPr>
          <p:cNvPr id="9" name="직사각형 8">
            <a:extLst>
              <a:ext uri="{FF2B5EF4-FFF2-40B4-BE49-F238E27FC236}">
                <a16:creationId xmlns:a16="http://schemas.microsoft.com/office/drawing/2014/main" id="{F67B3609-94F3-4F5D-85F0-146FEA0521C3}"/>
              </a:ext>
            </a:extLst>
          </p:cNvPr>
          <p:cNvSpPr/>
          <p:nvPr/>
        </p:nvSpPr>
        <p:spPr>
          <a:xfrm>
            <a:off x="457200" y="840475"/>
            <a:ext cx="8382000" cy="1938992"/>
          </a:xfrm>
          <a:prstGeom prst="rect">
            <a:avLst/>
          </a:prstGeom>
        </p:spPr>
        <p:txBody>
          <a:bodyPr wrap="square">
            <a:spAutoFit/>
          </a:bodyPr>
          <a:lstStyle/>
          <a:p>
            <a:r>
              <a:rPr lang="en-US" altLang="ko-KR" sz="2400" b="1" dirty="0">
                <a:latin typeface="Times New Roman" panose="02020603050405020304" pitchFamily="18" charset="0"/>
                <a:ea typeface="맑은 고딕" panose="020B0503020000020004" pitchFamily="50" charset="-127"/>
              </a:rPr>
              <a:t>If the COVID-19 situation does not get better and the travel restrictions are lifted, the following meetings will be changed to on-line meeting only.</a:t>
            </a:r>
          </a:p>
          <a:p>
            <a:r>
              <a:rPr lang="en-US" altLang="ko-KR" sz="2400" b="1" dirty="0">
                <a:latin typeface="Times New Roman" panose="02020603050405020304" pitchFamily="18" charset="0"/>
                <a:ea typeface="맑은 고딕" panose="020B0503020000020004" pitchFamily="50" charset="-127"/>
              </a:rPr>
              <a:t>For those who have difficulties in traveling due to various reasons, on-line meeting support will be always provided.</a:t>
            </a:r>
          </a:p>
        </p:txBody>
      </p:sp>
    </p:spTree>
    <p:extLst>
      <p:ext uri="{BB962C8B-B14F-4D97-AF65-F5344CB8AC3E}">
        <p14:creationId xmlns:p14="http://schemas.microsoft.com/office/powerpoint/2010/main" val="3555830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2022</a:t>
            </a:r>
            <a:endParaRPr lang="ko-KR" alt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22</a:t>
            </a:fld>
            <a:endParaRPr lang="en-US">
              <a:latin typeface="Myriad Pro" charset="0"/>
            </a:endParaRPr>
          </a:p>
        </p:txBody>
      </p:sp>
      <p:sp>
        <p:nvSpPr>
          <p:cNvPr id="7" name="바닥글 개체 틀 1">
            <a:extLst>
              <a:ext uri="{FF2B5EF4-FFF2-40B4-BE49-F238E27FC236}">
                <a16:creationId xmlns:a16="http://schemas.microsoft.com/office/drawing/2014/main" id="{74B98CC8-A054-4831-819F-BCAEE5D06E75}"/>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
        <p:nvSpPr>
          <p:cNvPr id="8" name="직사각형 7">
            <a:extLst>
              <a:ext uri="{FF2B5EF4-FFF2-40B4-BE49-F238E27FC236}">
                <a16:creationId xmlns:a16="http://schemas.microsoft.com/office/drawing/2014/main" id="{9A2E1863-518B-40C3-A337-20AE9D7DA1F6}"/>
              </a:ext>
            </a:extLst>
          </p:cNvPr>
          <p:cNvSpPr/>
          <p:nvPr/>
        </p:nvSpPr>
        <p:spPr>
          <a:xfrm>
            <a:off x="457200" y="838200"/>
            <a:ext cx="8382000" cy="1938992"/>
          </a:xfrm>
          <a:prstGeom prst="rect">
            <a:avLst/>
          </a:prstGeom>
        </p:spPr>
        <p:txBody>
          <a:bodyPr wrap="square">
            <a:spAutoFit/>
          </a:bodyPr>
          <a:lstStyle/>
          <a:p>
            <a:r>
              <a:rPr lang="en-US" altLang="ko-KR" sz="2400" b="1" dirty="0">
                <a:latin typeface="Times New Roman" panose="02020603050405020304" pitchFamily="18" charset="0"/>
                <a:ea typeface="맑은 고딕" panose="020B0503020000020004" pitchFamily="50" charset="-127"/>
              </a:rPr>
              <a:t>If the COVID-19 situation does not get better and the travel restrictions are lifted, the following meetings will be changed to on-line meeting only. </a:t>
            </a:r>
          </a:p>
          <a:p>
            <a:r>
              <a:rPr lang="en-US" altLang="ko-KR" sz="2400" b="1" dirty="0">
                <a:latin typeface="Times New Roman" panose="02020603050405020304" pitchFamily="18" charset="0"/>
                <a:ea typeface="맑은 고딕" panose="020B0503020000020004" pitchFamily="50" charset="-127"/>
              </a:rPr>
              <a:t>For those who have difficulties in traveling due to various reasons, on-line meeting support will be always provided.</a:t>
            </a:r>
          </a:p>
        </p:txBody>
      </p:sp>
      <p:sp>
        <p:nvSpPr>
          <p:cNvPr id="9" name="직사각형 8">
            <a:extLst>
              <a:ext uri="{FF2B5EF4-FFF2-40B4-BE49-F238E27FC236}">
                <a16:creationId xmlns:a16="http://schemas.microsoft.com/office/drawing/2014/main" id="{DEF65DEE-6656-461B-ACF9-6B34EA9DF176}"/>
              </a:ext>
            </a:extLst>
          </p:cNvPr>
          <p:cNvSpPr/>
          <p:nvPr/>
        </p:nvSpPr>
        <p:spPr>
          <a:xfrm>
            <a:off x="304800" y="2772643"/>
            <a:ext cx="8458200" cy="3349956"/>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February 14 - 18, 1 </a:t>
            </a:r>
            <a:r>
              <a:rPr lang="en-US" altLang="ko-KR" sz="2400" b="1" kern="0" dirty="0" err="1">
                <a:solidFill>
                  <a:srgbClr val="3333CC"/>
                </a:solidFill>
                <a:latin typeface="Times New Roman"/>
              </a:rPr>
              <a:t>Fusionopolis</a:t>
            </a:r>
            <a:r>
              <a:rPr lang="en-US" altLang="ko-KR" sz="2400" b="1" kern="0" dirty="0">
                <a:solidFill>
                  <a:srgbClr val="3333CC"/>
                </a:solidFill>
                <a:latin typeface="Times New Roman"/>
              </a:rPr>
              <a:t> Walk #04-07 South Tower, Solaris, (IEEE-SA Office), Singapore, Singapore</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June 27 - July 1, IEEE-SA Office, 17th Floor, 3rd Park Ave. New York City, New York 10016</a:t>
            </a:r>
          </a:p>
          <a:p>
            <a:pPr marL="342900" indent="-342900">
              <a:lnSpc>
                <a:spcPct val="150000"/>
              </a:lnSpc>
              <a:buFont typeface="Arial" panose="020B0604020202020204" pitchFamily="34" charset="0"/>
              <a:buChar char="•"/>
            </a:pPr>
            <a:r>
              <a:rPr lang="en-US" altLang="ko-KR" sz="2400" b="1" kern="0" dirty="0">
                <a:solidFill>
                  <a:srgbClr val="3333CC"/>
                </a:solidFill>
                <a:latin typeface="Times New Roman"/>
              </a:rPr>
              <a:t>October 17-21, Gangnam 2nd </a:t>
            </a:r>
            <a:r>
              <a:rPr lang="en-US" altLang="ko-KR" sz="2400" b="1" kern="0" dirty="0" err="1">
                <a:solidFill>
                  <a:srgbClr val="3333CC"/>
                </a:solidFill>
                <a:latin typeface="Times New Roman"/>
              </a:rPr>
              <a:t>ToZ</a:t>
            </a:r>
            <a:r>
              <a:rPr lang="en-US" altLang="ko-KR" sz="2400" b="1" kern="0" dirty="0">
                <a:solidFill>
                  <a:srgbClr val="3333CC"/>
                </a:solidFill>
                <a:latin typeface="Times New Roman"/>
              </a:rPr>
              <a:t> meeting room, </a:t>
            </a:r>
            <a:r>
              <a:rPr lang="en-US" altLang="ko-KR" sz="2400" b="1" kern="0" dirty="0" err="1">
                <a:solidFill>
                  <a:srgbClr val="3333CC"/>
                </a:solidFill>
                <a:latin typeface="Times New Roman"/>
              </a:rPr>
              <a:t>Baekam</a:t>
            </a:r>
            <a:r>
              <a:rPr lang="en-US" altLang="ko-KR" sz="2400" b="1" kern="0" dirty="0">
                <a:solidFill>
                  <a:srgbClr val="3333CC"/>
                </a:solidFill>
                <a:latin typeface="Times New Roman"/>
              </a:rPr>
              <a:t> Bldg. 459 </a:t>
            </a:r>
            <a:r>
              <a:rPr lang="en-US" altLang="ko-KR" sz="2400" b="1" kern="0" dirty="0" err="1">
                <a:solidFill>
                  <a:srgbClr val="3333CC"/>
                </a:solidFill>
                <a:latin typeface="Times New Roman"/>
              </a:rPr>
              <a:t>Gangnamdaero</a:t>
            </a:r>
            <a:r>
              <a:rPr lang="en-US" altLang="ko-KR" sz="2400" b="1" kern="0" dirty="0">
                <a:solidFill>
                  <a:srgbClr val="3333CC"/>
                </a:solidFill>
                <a:latin typeface="Times New Roman"/>
              </a:rPr>
              <a:t> </a:t>
            </a:r>
            <a:r>
              <a:rPr lang="en-US" altLang="ko-KR" sz="2400" b="1" kern="0" dirty="0" err="1">
                <a:solidFill>
                  <a:srgbClr val="3333CC"/>
                </a:solidFill>
                <a:latin typeface="Times New Roman"/>
              </a:rPr>
              <a:t>Seocho-gu</a:t>
            </a:r>
            <a:r>
              <a:rPr lang="en-US" altLang="ko-KR" sz="2400" b="1" kern="0" dirty="0">
                <a:solidFill>
                  <a:srgbClr val="3333CC"/>
                </a:solidFill>
                <a:latin typeface="Times New Roman"/>
              </a:rPr>
              <a:t>, Seoul, Korea</a:t>
            </a:r>
          </a:p>
        </p:txBody>
      </p:sp>
    </p:spTree>
    <p:extLst>
      <p:ext uri="{BB962C8B-B14F-4D97-AF65-F5344CB8AC3E}">
        <p14:creationId xmlns:p14="http://schemas.microsoft.com/office/powerpoint/2010/main" val="154175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92520314"/>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Session #6 WG 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2021-0</a:t>
                      </a:r>
                      <a:r>
                        <a:rPr kumimoji="0" lang="en-US"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1</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-2</a:t>
                      </a:r>
                      <a:r>
                        <a:rPr kumimoji="0" lang="en-US"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Sangkwon Peter Jeong</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en-US" sz="1600" b="0" i="0" u="none" strike="noStrike" kern="1200" cap="none" normalizeH="0" baseline="0" dirty="0">
                        <a:ln>
                          <a:noFill/>
                        </a:ln>
                        <a:solidFill>
                          <a:schemeClr val="tx1"/>
                        </a:solidFill>
                        <a:effectLst/>
                        <a:latin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endParaRPr kumimoji="0" lang="ko-KR" altLang="en-US" sz="1600" b="0" i="0" u="none" strike="noStrike" kern="1200" cap="none" normalizeH="0" baseline="0" dirty="0">
                        <a:ln>
                          <a:noFill/>
                        </a:ln>
                        <a:solidFill>
                          <a:schemeClr val="tx1"/>
                        </a:solidFill>
                        <a:effectLst/>
                        <a:latin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endParaRPr kumimoji="0" lang="ko-KR" altLang="en-US" sz="1600" b="0" i="0" u="none" strike="noStrike" kern="1200" cap="none" normalizeH="0" baseline="0" dirty="0">
                        <a:ln>
                          <a:noFill/>
                        </a:ln>
                        <a:solidFill>
                          <a:schemeClr val="tx1"/>
                        </a:solidFill>
                        <a:effectLst/>
                        <a:latin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2888</a:t>
            </a:r>
            <a:br>
              <a:rPr lang="en-GB" altLang="ko-KR" sz="1800" dirty="0"/>
            </a:br>
            <a:r>
              <a:rPr lang="en-US" altLang="ko-KR" sz="1800" dirty="0"/>
              <a:t>Interfacing Cyber and Physical World Working Group</a:t>
            </a:r>
            <a:br>
              <a:rPr lang="en-US" altLang="ko-KR" sz="1800" dirty="0"/>
            </a:br>
            <a:r>
              <a:rPr lang="en-US" altLang="ko-KR" sz="1800" dirty="0" err="1"/>
              <a:t>Kyoungro</a:t>
            </a:r>
            <a:r>
              <a:rPr lang="en-US" altLang="ko-KR" sz="1800" dirty="0"/>
              <a:t> Yoon, yoonk@konkuk.ac.kr</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dirty="0"/>
              <a:t>2888-21-0001-00-0000-Session #6 WG Opening Plenary</a:t>
            </a:r>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
        <p:nvSpPr>
          <p:cNvPr id="5" name="Text Box 47">
            <a:extLst>
              <a:ext uri="{FF2B5EF4-FFF2-40B4-BE49-F238E27FC236}">
                <a16:creationId xmlns:a16="http://schemas.microsoft.com/office/drawing/2014/main" id="{AFBF47BE-A7D7-480C-8A23-C769FDD2118E}"/>
              </a:ext>
            </a:extLst>
          </p:cNvPr>
          <p:cNvSpPr txBox="1">
            <a:spLocks noChangeArrowheads="1"/>
          </p:cNvSpPr>
          <p:nvPr/>
        </p:nvSpPr>
        <p:spPr bwMode="auto">
          <a:xfrm>
            <a:off x="195262" y="5334000"/>
            <a:ext cx="8753475"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Virtual Conference</a:t>
            </a:r>
            <a:endParaRPr lang="en-US" sz="1400" b="1" dirty="0">
              <a:solidFill>
                <a:srgbClr val="000000"/>
              </a:solidFill>
              <a:latin typeface="Times New Roman" pitchFamily="18" charset="0"/>
              <a:ea typeface="+mn-ea"/>
              <a:cs typeface="+mn-cs"/>
            </a:endParaRPr>
          </a:p>
        </p:txBody>
      </p:sp>
      <p:graphicFrame>
        <p:nvGraphicFramePr>
          <p:cNvPr id="6" name="표 5">
            <a:extLst>
              <a:ext uri="{FF2B5EF4-FFF2-40B4-BE49-F238E27FC236}">
                <a16:creationId xmlns:a16="http://schemas.microsoft.com/office/drawing/2014/main" id="{1817D180-BF3F-42A4-9541-B40C6D925596}"/>
              </a:ext>
            </a:extLst>
          </p:cNvPr>
          <p:cNvGraphicFramePr>
            <a:graphicFrameLocks noGrp="1"/>
          </p:cNvGraphicFramePr>
          <p:nvPr>
            <p:extLst>
              <p:ext uri="{D42A27DB-BD31-4B8C-83A1-F6EECF244321}">
                <p14:modId xmlns:p14="http://schemas.microsoft.com/office/powerpoint/2010/main" val="3133513257"/>
              </p:ext>
            </p:extLst>
          </p:nvPr>
        </p:nvGraphicFramePr>
        <p:xfrm>
          <a:off x="345281" y="942892"/>
          <a:ext cx="8382000" cy="4295358"/>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464354">
                  <a:extLst>
                    <a:ext uri="{9D8B030D-6E8A-4147-A177-3AD203B41FA5}">
                      <a16:colId xmlns:a16="http://schemas.microsoft.com/office/drawing/2014/main" val="1987718144"/>
                    </a:ext>
                  </a:extLst>
                </a:gridCol>
                <a:gridCol w="1464354">
                  <a:extLst>
                    <a:ext uri="{9D8B030D-6E8A-4147-A177-3AD203B41FA5}">
                      <a16:colId xmlns:a16="http://schemas.microsoft.com/office/drawing/2014/main" val="1701110979"/>
                    </a:ext>
                  </a:extLst>
                </a:gridCol>
                <a:gridCol w="1464354">
                  <a:extLst>
                    <a:ext uri="{9D8B030D-6E8A-4147-A177-3AD203B41FA5}">
                      <a16:colId xmlns:a16="http://schemas.microsoft.com/office/drawing/2014/main" val="2964742883"/>
                    </a:ext>
                  </a:extLst>
                </a:gridCol>
                <a:gridCol w="1464354">
                  <a:extLst>
                    <a:ext uri="{9D8B030D-6E8A-4147-A177-3AD203B41FA5}">
                      <a16:colId xmlns:a16="http://schemas.microsoft.com/office/drawing/2014/main" val="679344801"/>
                    </a:ext>
                  </a:extLst>
                </a:gridCol>
                <a:gridCol w="1464354">
                  <a:extLst>
                    <a:ext uri="{9D8B030D-6E8A-4147-A177-3AD203B41FA5}">
                      <a16:colId xmlns:a16="http://schemas.microsoft.com/office/drawing/2014/main" val="1253518222"/>
                    </a:ext>
                  </a:extLst>
                </a:gridCol>
              </a:tblGrid>
              <a:tr h="613664">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(Feb</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15, 2021)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 16,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 17,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 18,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 19,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697910">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9:00-10:30a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2888.1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Input contribution documents review)</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2888.1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Input contribution documents review)</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2888.1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Writing the Draft document)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 </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TGs Summary)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978999">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2888.2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Input contribution documents review)</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2888.2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Input contribution documents review)</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2888.2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Input contribution documents review)</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Open Plenary</a:t>
                      </a:r>
                      <a:endParaRPr lang="ko-KR" altLang="ko-KR" sz="1200" dirty="0">
                        <a:effectLst/>
                        <a:latin typeface="Times New Roman" panose="02020603050405020304" pitchFamily="18" charset="0"/>
                        <a:ea typeface="+mn-ea"/>
                        <a:cs typeface="Times New Roman" panose="02020603050405020304" pitchFamily="18" charset="0"/>
                      </a:endParaRP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Roll Call</a:t>
                      </a:r>
                      <a:endParaRPr lang="ko-KR" altLang="ko-KR" sz="1200" dirty="0">
                        <a:effectLst/>
                        <a:latin typeface="Times New Roman" panose="02020603050405020304" pitchFamily="18" charset="0"/>
                        <a:ea typeface="+mn-ea"/>
                        <a:cs typeface="Times New Roman" panose="02020603050405020304" pitchFamily="18" charset="0"/>
                      </a:endParaRP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Reviewing last meeting </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minutes</a:t>
                      </a:r>
                      <a:endParaRPr lang="ko-KR" altLang="ko-KR" sz="1200" dirty="0">
                        <a:effectLst/>
                        <a:latin typeface="Times New Roman" panose="02020603050405020304" pitchFamily="18" charset="0"/>
                        <a:ea typeface="+mn-ea"/>
                        <a:cs typeface="Times New Roman" panose="02020603050405020304" pitchFamily="18" charset="0"/>
                      </a:endParaRP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2888.3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Input contribution documents review)</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2888.3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Input contribution documents review)</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2888.3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Input contribution documents review)</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5484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3:30 – 5:00p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(Topic: </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Future Schedule)</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2888.4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Input contribution documents review)</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2888.4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Input contribution documents review)</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TG 2888.4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Input contribution documents review)</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3">
            <a:extLst>
              <a:ext uri="{FF2B5EF4-FFF2-40B4-BE49-F238E27FC236}">
                <a16:creationId xmlns:a16="http://schemas.microsoft.com/office/drawing/2014/main" id="{DE247FE0-2707-413D-B349-D3542EC718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229" y="990600"/>
            <a:ext cx="3169228" cy="5029200"/>
          </a:xfrm>
          <a:prstGeom prst="rect">
            <a:avLst/>
          </a:prstGeom>
        </p:spPr>
      </p:pic>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4419600" cy="2777620"/>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https://imat.ieee.org/2888/</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
        <p:nvSpPr>
          <p:cNvPr id="7" name="바닥글 개체 틀 1">
            <a:extLst>
              <a:ext uri="{FF2B5EF4-FFF2-40B4-BE49-F238E27FC236}">
                <a16:creationId xmlns:a16="http://schemas.microsoft.com/office/drawing/2014/main" id="{EC573D45-56B7-44D7-B9CD-F458236094A4}"/>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
        <p:nvSpPr>
          <p:cNvPr id="8" name="직사각형 7">
            <a:extLst>
              <a:ext uri="{FF2B5EF4-FFF2-40B4-BE49-F238E27FC236}">
                <a16:creationId xmlns:a16="http://schemas.microsoft.com/office/drawing/2014/main" id="{25F08AB7-6442-43EB-8DD5-B1032847AAE6}"/>
              </a:ext>
            </a:extLst>
          </p:cNvPr>
          <p:cNvSpPr/>
          <p:nvPr/>
        </p:nvSpPr>
        <p:spPr>
          <a:xfrm>
            <a:off x="5536435" y="4364664"/>
            <a:ext cx="3169229" cy="17851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1795363"/>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Total number of IEEE 2888 WG timeslots: 16</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8 timeslots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Times New Roman" panose="02020603050405020304" pitchFamily="18" charset="0"/>
                <a:cs typeface="Times New Roman" panose="02020603050405020304" pitchFamily="18" charset="0"/>
              </a:rPr>
              <a:t>Please check the attendance records for any errors</a:t>
            </a:r>
          </a:p>
        </p:txBody>
      </p:sp>
      <p:sp>
        <p:nvSpPr>
          <p:cNvPr id="8" name="바닥글 개체 틀 1">
            <a:extLst>
              <a:ext uri="{FF2B5EF4-FFF2-40B4-BE49-F238E27FC236}">
                <a16:creationId xmlns:a16="http://schemas.microsoft.com/office/drawing/2014/main" id="{AD1F9374-9B59-4EC9-9555-2A6BFE2E18F2}"/>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pic>
        <p:nvPicPr>
          <p:cNvPr id="7" name="그림 6">
            <a:extLst>
              <a:ext uri="{FF2B5EF4-FFF2-40B4-BE49-F238E27FC236}">
                <a16:creationId xmlns:a16="http://schemas.microsoft.com/office/drawing/2014/main" id="{48FD5F70-2C4B-45B2-923C-6A1CEEF032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9787" y="2862163"/>
            <a:ext cx="4848225" cy="2975848"/>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153400" cy="4495800"/>
          </a:xfrm>
        </p:spPr>
        <p:txBody>
          <a:bodyPr wrap="square"/>
          <a:lstStyle/>
          <a:p>
            <a:pPr algn="just">
              <a:lnSpc>
                <a:spcPct val="90000"/>
              </a:lnSpc>
            </a:pPr>
            <a:r>
              <a:rPr lang="en-US" sz="2800" dirty="0">
                <a:latin typeface="Times New Roman" panose="02020603050405020304" pitchFamily="18" charset="0"/>
                <a:cs typeface="Times New Roman" panose="02020603050405020304" pitchFamily="18" charset="0"/>
              </a:rPr>
              <a:t>2888 Voting Membership described in</a:t>
            </a:r>
          </a:p>
          <a:p>
            <a:pPr lvl="1" algn="just">
              <a:lnSpc>
                <a:spcPct val="90000"/>
              </a:lnSpc>
            </a:pPr>
            <a:r>
              <a:rPr lang="en-US" sz="2400" dirty="0">
                <a:latin typeface="Times New Roman" panose="02020603050405020304" pitchFamily="18" charset="0"/>
                <a:cs typeface="Times New Roman" panose="02020603050405020304" pitchFamily="18" charset="0"/>
              </a:rPr>
              <a:t>DCN#: 2888-</a:t>
            </a:r>
            <a:r>
              <a:rPr lang="en-US" altLang="ko-KR" sz="2400" dirty="0">
                <a:latin typeface="Times New Roman" panose="02020603050405020304" pitchFamily="18" charset="0"/>
                <a:cs typeface="Times New Roman" panose="02020603050405020304" pitchFamily="18" charset="0"/>
              </a:rPr>
              <a:t>20</a:t>
            </a:r>
            <a:r>
              <a:rPr lang="en-US" sz="2400" dirty="0">
                <a:latin typeface="Times New Roman" panose="02020603050405020304" pitchFamily="18" charset="0"/>
                <a:cs typeface="Times New Roman" panose="02020603050405020304" pitchFamily="18" charset="0"/>
              </a:rPr>
              <a:t>-00</a:t>
            </a:r>
            <a:r>
              <a:rPr lang="en-US" altLang="ko-KR" sz="2400" dirty="0">
                <a:latin typeface="Times New Roman" panose="02020603050405020304" pitchFamily="18" charset="0"/>
                <a:cs typeface="Times New Roman" panose="02020603050405020304" pitchFamily="18" charset="0"/>
              </a:rPr>
              <a:t>42</a:t>
            </a:r>
            <a:r>
              <a:rPr lang="en-US" sz="2400" dirty="0">
                <a:latin typeface="Times New Roman" panose="02020603050405020304" pitchFamily="18" charset="0"/>
                <a:cs typeface="Times New Roman" panose="02020603050405020304" pitchFamily="18" charset="0"/>
              </a:rPr>
              <a:t>-00-0000</a:t>
            </a: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Missing 3 out of last 4 meetings may result in loss of voting rights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 (ref. 4.3.2 WG P&amp;P)</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a:t>
            </a:r>
            <a:r>
              <a:rPr lang="en-US" altLang="ko-KR" sz="2000" kern="0" dirty="0">
                <a:latin typeface="Times New Roman" panose="02020603050405020304" pitchFamily="18" charset="0"/>
                <a:cs typeface="Times New Roman" panose="02020603050405020304" pitchFamily="18" charset="0"/>
              </a:rPr>
              <a:t> </a:t>
            </a:r>
            <a:r>
              <a:rPr lang="en-US" altLang="ko-KR" sz="2000" kern="0" dirty="0">
                <a:latin typeface="Times New Roman" panose="02020603050405020304" pitchFamily="18" charset="0"/>
                <a:cs typeface="Times New Roman" panose="02020603050405020304" pitchFamily="18" charset="0"/>
                <a:hlinkClick r:id="rId2"/>
              </a:rPr>
              <a:t>https://mentor.ieee.org/2888/documents</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WG Voting Member only: </a:t>
            </a:r>
            <a:r>
              <a:rPr lang="en-US" altLang="ko-KR" sz="2000" kern="0" dirty="0">
                <a:latin typeface="Times New Roman" panose="02020603050405020304" pitchFamily="18" charset="0"/>
                <a:cs typeface="Times New Roman" panose="02020603050405020304" pitchFamily="18" charset="0"/>
                <a:hlinkClick r:id="rId3"/>
              </a:rPr>
              <a:t>https://ieee-sa.imeetcentral.com/2888-wg/</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break: 10:30am – 11:00am</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12:30pm – 1:30pm</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break: 3:00pm – 3:30pm</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Time: 5:00pm –6:30pm</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2888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2888 WG Chair is allowed to give verbal statements/interviews to the media on behalf of the IEEE 2888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6621</TotalTime>
  <Words>2676</Words>
  <Application>Microsoft Office PowerPoint</Application>
  <PresentationFormat>화면 슬라이드 쇼(4:3)</PresentationFormat>
  <Paragraphs>316</Paragraphs>
  <Slides>24</Slides>
  <Notes>3</Notes>
  <HiddenSlides>0</HiddenSlides>
  <MMClips>0</MMClips>
  <ScaleCrop>false</ScaleCrop>
  <HeadingPairs>
    <vt:vector size="6" baseType="variant">
      <vt:variant>
        <vt:lpstr>사용한 글꼴</vt:lpstr>
      </vt:variant>
      <vt:variant>
        <vt:i4>9</vt:i4>
      </vt:variant>
      <vt:variant>
        <vt:lpstr>테마</vt:lpstr>
      </vt:variant>
      <vt:variant>
        <vt:i4>3</vt:i4>
      </vt:variant>
      <vt:variant>
        <vt:lpstr>슬라이드 제목</vt:lpstr>
      </vt:variant>
      <vt:variant>
        <vt:i4>24</vt:i4>
      </vt:variant>
    </vt:vector>
  </HeadingPairs>
  <TitlesOfParts>
    <vt:vector size="36" baseType="lpstr">
      <vt:lpstr>Monotype Sorts</vt:lpstr>
      <vt:lpstr>Montserrat-Bold</vt:lpstr>
      <vt:lpstr>맑은 고딕</vt:lpstr>
      <vt:lpstr>Arial</vt:lpstr>
      <vt:lpstr>Calibri</vt:lpstr>
      <vt:lpstr>Myriad Pro</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2888 Interfacing Cyber and Physical World Working Group Kyoungro Yoon, yoonk@konkuk.ac.kr</vt:lpstr>
      <vt:lpstr>Session Time and Location</vt:lpstr>
      <vt:lpstr>Attendance</vt:lpstr>
      <vt:lpstr>Attendance</vt:lpstr>
      <vt:lpstr>Voting Membership</vt:lpstr>
      <vt:lpstr>Miscellaneous Meeting Logistics</vt:lpstr>
      <vt:lpstr>Registration and Media Recording</vt:lpstr>
      <vt:lpstr>Membership &amp; Anti-Trust</vt:lpstr>
      <vt:lpstr>Instructions for the WG Chair</vt:lpstr>
      <vt:lpstr>Participants have a duty to inform the IEEE</vt:lpstr>
      <vt:lpstr>Ways to inform IEEE</vt:lpstr>
      <vt:lpstr>Other guidelines for IEEE WG meetings</vt:lpstr>
      <vt:lpstr>Patent-related information</vt:lpstr>
      <vt:lpstr>IEEE SA COPYRIGHT POLICY</vt:lpstr>
      <vt:lpstr>IEEE SA COPYRIGHT POLICY</vt:lpstr>
      <vt:lpstr>Copyright</vt:lpstr>
      <vt:lpstr>Work Status</vt:lpstr>
      <vt:lpstr>Objectives for the February Meeting</vt:lpstr>
      <vt:lpstr>Development Timeline for IEEE 2888.1</vt:lpstr>
      <vt:lpstr>Future Sessions – 2021</vt:lpstr>
      <vt:lpstr>Future Sessions – 2022</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279</cp:revision>
  <dcterms:created xsi:type="dcterms:W3CDTF">2014-10-13T13:02:20Z</dcterms:created>
  <dcterms:modified xsi:type="dcterms:W3CDTF">2021-02-01T02:37:58Z</dcterms:modified>
</cp:coreProperties>
</file>