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26" r:id="rId3"/>
    <p:sldMasterId id="2147483912" r:id="rId4"/>
  </p:sldMasterIdLst>
  <p:notesMasterIdLst>
    <p:notesMasterId r:id="rId38"/>
  </p:notesMasterIdLst>
  <p:handoutMasterIdLst>
    <p:handoutMasterId r:id="rId39"/>
  </p:handoutMasterIdLst>
  <p:sldIdLst>
    <p:sldId id="325" r:id="rId5"/>
    <p:sldId id="365" r:id="rId6"/>
    <p:sldId id="366" r:id="rId7"/>
    <p:sldId id="461" r:id="rId8"/>
    <p:sldId id="395" r:id="rId9"/>
    <p:sldId id="414" r:id="rId10"/>
    <p:sldId id="462" r:id="rId11"/>
    <p:sldId id="463" r:id="rId12"/>
    <p:sldId id="464" r:id="rId13"/>
    <p:sldId id="495" r:id="rId14"/>
    <p:sldId id="497" r:id="rId15"/>
    <p:sldId id="496" r:id="rId16"/>
    <p:sldId id="465" r:id="rId17"/>
    <p:sldId id="468" r:id="rId18"/>
    <p:sldId id="469" r:id="rId19"/>
    <p:sldId id="470" r:id="rId20"/>
    <p:sldId id="471" r:id="rId21"/>
    <p:sldId id="472" r:id="rId22"/>
    <p:sldId id="473" r:id="rId23"/>
    <p:sldId id="482" r:id="rId24"/>
    <p:sldId id="483" r:id="rId25"/>
    <p:sldId id="474" r:id="rId26"/>
    <p:sldId id="494" r:id="rId27"/>
    <p:sldId id="466" r:id="rId28"/>
    <p:sldId id="492" r:id="rId29"/>
    <p:sldId id="498" r:id="rId30"/>
    <p:sldId id="460" r:id="rId31"/>
    <p:sldId id="491" r:id="rId32"/>
    <p:sldId id="399" r:id="rId33"/>
    <p:sldId id="489" r:id="rId34"/>
    <p:sldId id="490" r:id="rId35"/>
    <p:sldId id="422" r:id="rId36"/>
    <p:sldId id="356" r:id="rId37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1"/>
    <a:srgbClr val="3333CC"/>
    <a:srgbClr val="FFFFFF"/>
    <a:srgbClr val="E8E8E8"/>
    <a:srgbClr val="FDC82F"/>
    <a:srgbClr val="009FDA"/>
    <a:srgbClr val="001F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5" autoAdjust="0"/>
    <p:restoredTop sz="94660"/>
  </p:normalViewPr>
  <p:slideViewPr>
    <p:cSldViewPr>
      <p:cViewPr varScale="1">
        <p:scale>
          <a:sx n="137" d="100"/>
          <a:sy n="137" d="100"/>
        </p:scale>
        <p:origin x="516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838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838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5700" cy="37258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1.png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2888-20-0059-01-0000-Session-5-WG-Closing-Plenary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5462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2888-20-0059-01-0000-Session-5-WG-Closing-Plenary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826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849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1398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303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2888-20-0059-01-0000-Session-5-WG-Closing-Plenary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4905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2888-20-0059-01-0000-Session-5-WG-Closing-Plenary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7380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0475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7267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0884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62965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4041959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2888-20-0059-01-0000-Session-5-WG-Closing-Plenary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2888-20-0059-01-0000-Session-5-WG-Closing-Plenary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2888-20-0059-01-0000-Session-5-WG-Closing-Plenary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2888-20-0059-01-0000-Session-5-WG-Closing-Plenary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2888-20-0059-01-0000-Session-5-WG-Closing-Plenary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2888-20-0059-01-0000-Session-5-WG-Closing-Plenary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2888-20-0059-01-0000-Session-5-WG-Closing-Plenary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2888-20-0059-01-0000-Session-5-WG-Closing-Plenary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0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CE061156-9F7C-44A3-8C58-D8DF487B97C1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11" y="138954"/>
            <a:ext cx="833789" cy="680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7BE3F38D-9AA0-42D1-A3DB-CC5CB0FF6ABC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040" y="157581"/>
            <a:ext cx="573881" cy="57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962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  <p:sldLayoutId id="2147483938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2888-20-0059-01-0000-Session-5-WG-Closing-Plenary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3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-sa.imeetcentral.com/2888-wg/" TargetMode="External"/><Relationship Id="rId2" Type="http://schemas.openxmlformats.org/officeDocument/2006/relationships/hyperlink" Target="https://mentor.ieee.org/2888/documents" TargetMode="External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[IEEE</a:t>
            </a:r>
            <a:r>
              <a:rPr lang="ko-KR" altLang="en-US" dirty="0"/>
              <a:t> </a:t>
            </a:r>
            <a:r>
              <a:rPr lang="en-US" altLang="ko-KR" dirty="0"/>
              <a:t>2888</a:t>
            </a:r>
            <a:r>
              <a:rPr lang="ko-KR" altLang="en-US" dirty="0"/>
              <a:t> </a:t>
            </a:r>
            <a:r>
              <a:rPr lang="en-US" altLang="ko-KR" dirty="0"/>
              <a:t>Session</a:t>
            </a:r>
            <a:r>
              <a:rPr lang="ko-KR" altLang="en-US" dirty="0"/>
              <a:t> </a:t>
            </a:r>
            <a:r>
              <a:rPr lang="en-US" altLang="ko-KR" dirty="0"/>
              <a:t>#5</a:t>
            </a:r>
            <a:r>
              <a:rPr lang="ko-KR" altLang="en-US" dirty="0"/>
              <a:t> </a:t>
            </a:r>
            <a:r>
              <a:rPr lang="en-US" altLang="ko-KR" dirty="0"/>
              <a:t>WG</a:t>
            </a:r>
            <a:r>
              <a:rPr lang="ko-KR" altLang="en-US" dirty="0"/>
              <a:t> </a:t>
            </a:r>
            <a:r>
              <a:rPr lang="en-US" altLang="ko-KR" dirty="0"/>
              <a:t>Closing</a:t>
            </a:r>
            <a:r>
              <a:rPr lang="ko-KR" altLang="en-US" dirty="0"/>
              <a:t> </a:t>
            </a:r>
            <a:r>
              <a:rPr lang="en-US" altLang="ko-KR" dirty="0"/>
              <a:t>Plenary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dirty="0"/>
              <a:t>[</a:t>
            </a:r>
            <a:r>
              <a:rPr lang="en-US" altLang="ko-KR" dirty="0"/>
              <a:t>Sangkwon</a:t>
            </a:r>
            <a:r>
              <a:rPr lang="ko-KR" altLang="en-US" dirty="0"/>
              <a:t> </a:t>
            </a:r>
            <a:r>
              <a:rPr lang="en-US" altLang="ko-KR" dirty="0"/>
              <a:t>Peter Jeong</a:t>
            </a:r>
            <a:r>
              <a:rPr lang="en-US" dirty="0"/>
              <a:t>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#5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9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7E36E115-681D-4C1E-8D1C-CF9E6160F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‘2888-20-0053-00-0000-External MOU with Digital Virtualization Forum’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 err="1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HyeonWoo</a:t>
            </a:r>
            <a:r>
              <a:rPr lang="en-US" altLang="ko-KR" sz="2000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 Nam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9866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#6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10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7E36E115-681D-4C1E-8D1C-CF9E6160F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‘2888-20-0054-00-0000-External MOU with Multi-dimensional Images Technology Standardization Forum’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 err="1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HyeonWoo</a:t>
            </a:r>
            <a:r>
              <a:rPr lang="en-US" altLang="ko-KR" sz="2000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 Nam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0451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#7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11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7E36E115-681D-4C1E-8D1C-CF9E6160F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‘2888-20-0055-00-0000-External MOU with Immersive Inter-Reality Technology Forum’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 Peter Jeong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Tae-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9162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#8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12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9D905E1-EA5A-4FAC-BA2D-520CF332A6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‘2888-20-0045-01-0001-semantics-correction-of-basic-structures-for-sensor-data’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Jeonghwoan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Choi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Nam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77966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#9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13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C87EFB0-15E2-4BF4-B896-A2BE0FA3A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‘2888-20-0046-00-0001-corrected-semantics-of-basic-structures-for-sensor-data’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Min-Hyuk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Tae-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59025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#10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14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781F8FE-B27B-4BAC-A218-BA617DBA60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‘2888-20-0047-01-0001-semantics-and-examples-correction-of-audio-video-sensor-data’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Hoe-Yong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Jin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Tae-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80319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#11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15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41FEEA4E-B906-4A50-A274-A29C0E804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‘2888-20-0048-01-0001-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semantics-and-examples-correction-of-biosensor-data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Tae-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Nam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61240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#12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16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ACEF5F3-AFF8-4091-8AA9-4F366AA832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‘2888-20-0049-01-0001-semantics-and-examples-correction-of-environmental-sensor-data’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Sang-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Kyun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Kim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Nam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963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#13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17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56DBE88-D0EB-4CA1-B990-7D689B3DEE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‘2888-20-0050-01-0001-semantics-and-examples-correction-of-location-related-sensor-data’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Tae-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Nam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68691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#14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18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33F7476-0A8D-450F-B284-6F6976638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‘2888-20-0051-01-0001-semantics-and-examples-correction-of-common-types-for-sensor-data’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Tae-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 Peter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1135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9B4BF5C-71D1-4D4B-BC16-0136A059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1430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#15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19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DFECC52-3F65-4743-AB03-6A4C4C40A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325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‘2888-20-0056-00-0001-proposal-of-general-description-text-for-common-class-data-types’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Tae-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 Peter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11088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#16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20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8ADE808-D003-4881-AC08-816AA1234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325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‘2888-20-0057-01-0003-proposal-for-defining-relationship-between-digital-twin-objects’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Tae-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 Peter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64968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#17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21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32B0E9C-D453-4587-A20C-0BEA2B3D1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325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‘2888-20-0058-01-0000-Appointed the Chair Group of the TGs’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 Peter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Tae-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67706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#18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22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32B0E9C-D453-4587-A20C-0BEA2B3D1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325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‘2888-20-0059-01-0000-Session-5-WG-Closing-Plenary’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Sang-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Kyun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Kim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 Peter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76658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609599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Others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23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82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4FA5185-7F59-44D3-94F9-BBAE846E8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Schedule of the New PARs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A7F74010-ED85-4441-8025-8F0266D3D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C85DF5B-BB63-46A9-9F02-81A866E13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24</a:t>
            </a:fld>
            <a:endParaRPr lang="en-US">
              <a:latin typeface="Myriad Pro" charset="0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D3048FC2-E208-4D72-A356-6D5AC1ED29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700" y="609600"/>
            <a:ext cx="7086600" cy="5473502"/>
          </a:xfrm>
          <a:prstGeom prst="rect">
            <a:avLst/>
          </a:prstGeom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E9211658-A7E3-4233-88CC-308BD8EC655F}"/>
              </a:ext>
            </a:extLst>
          </p:cNvPr>
          <p:cNvSpPr/>
          <p:nvPr/>
        </p:nvSpPr>
        <p:spPr>
          <a:xfrm>
            <a:off x="2819400" y="3581400"/>
            <a:ext cx="1828800" cy="9906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10447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4FA5185-7F59-44D3-94F9-BBAE846E8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Schedule of the New PARs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A7F74010-ED85-4441-8025-8F0266D3D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C85DF5B-BB63-46A9-9F02-81A866E13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25</a:t>
            </a:fld>
            <a:endParaRPr lang="en-US">
              <a:latin typeface="Myriad Pro" charset="0"/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40F79349-F1F2-441F-B14A-15297124ED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685800"/>
            <a:ext cx="7010400" cy="5401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1542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9681EAB-DE01-45C6-A559-24CDBFA6D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Next Plenary Meeting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6346133-7A6A-43D2-9040-78DA1411B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98922DB-9203-4CB4-8D15-C3AE31085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26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329EB9D6-088E-4780-866B-16DA25C0C841}"/>
              </a:ext>
            </a:extLst>
          </p:cNvPr>
          <p:cNvSpPr/>
          <p:nvPr/>
        </p:nvSpPr>
        <p:spPr>
          <a:xfrm>
            <a:off x="685800" y="1219200"/>
            <a:ext cx="7848600" cy="41975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b="1" kern="0" dirty="0">
                <a:latin typeface="Times New Roman"/>
              </a:rPr>
              <a:t>When: February 15-19, 2021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b="1" kern="0" dirty="0">
                <a:latin typeface="Times New Roman"/>
              </a:rPr>
              <a:t>Where: Virtual</a:t>
            </a:r>
            <a:r>
              <a:rPr lang="ko-KR" altLang="en-US" b="1" kern="0" dirty="0">
                <a:latin typeface="Times New Roman"/>
              </a:rPr>
              <a:t> </a:t>
            </a:r>
            <a:r>
              <a:rPr lang="en-US" altLang="ko-KR" b="1" kern="0" dirty="0">
                <a:latin typeface="Times New Roman"/>
              </a:rPr>
              <a:t>Conference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b="1" kern="0" dirty="0">
                <a:latin typeface="Times New Roman"/>
              </a:rPr>
              <a:t>Issues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b="1" kern="0" dirty="0">
                <a:latin typeface="Times New Roman"/>
              </a:rPr>
              <a:t>Go to standard projects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b="1" kern="0" dirty="0">
                <a:latin typeface="Times New Roman"/>
              </a:rPr>
              <a:t>Review and improvement of IEEE 2888.1 Draft1.3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b="1" kern="0" dirty="0">
                <a:latin typeface="Times New Roman"/>
              </a:rPr>
              <a:t>Development of IEEE 2888.2 Standard document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b="1" kern="0" dirty="0">
                <a:latin typeface="Times New Roman"/>
              </a:rPr>
              <a:t>Development of IEEE 2888.3 Standard document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b="1" kern="0" dirty="0">
                <a:latin typeface="Times New Roman"/>
              </a:rPr>
              <a:t>Development of IEEE 2888.4 Standard document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b="1" kern="0" dirty="0">
                <a:latin typeface="Times New Roman"/>
              </a:rPr>
              <a:t>Review input contributions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altLang="ko-KR" b="1" kern="0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422088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TTA Session Time and Location</a:t>
            </a:r>
            <a:endParaRPr lang="ko-KR" altLang="en-US" dirty="0"/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27</a:t>
            </a:fld>
            <a:endParaRPr lang="en-US">
              <a:latin typeface="Myriad Pro" charset="0"/>
            </a:endParaRPr>
          </a:p>
        </p:txBody>
      </p:sp>
      <p:sp>
        <p:nvSpPr>
          <p:cNvPr id="3" name="Text Box 47">
            <a:extLst>
              <a:ext uri="{FF2B5EF4-FFF2-40B4-BE49-F238E27FC236}">
                <a16:creationId xmlns:a16="http://schemas.microsoft.com/office/drawing/2014/main" id="{FA2B91E1-B63D-4A78-9051-B544F49755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2" y="5334000"/>
            <a:ext cx="87534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Default: </a:t>
            </a:r>
            <a:r>
              <a:rPr lang="en-US" altLang="ko-KR" sz="1400" b="1" kern="0" dirty="0">
                <a:latin typeface="Times New Roman"/>
              </a:rPr>
              <a:t>Virtual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Conference by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GoTo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Meeting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(Operate by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Peter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)</a:t>
            </a:r>
          </a:p>
        </p:txBody>
      </p: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31DD82D8-9B65-4937-B793-647732C181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559994"/>
              </p:ext>
            </p:extLst>
          </p:nvPr>
        </p:nvGraphicFramePr>
        <p:xfrm>
          <a:off x="345281" y="942892"/>
          <a:ext cx="8382000" cy="4387922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Feb.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, 2021)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Feb. 16,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Feb. 17,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Feb. 18,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Feb. 19,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Summary)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2888 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Summary)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minutes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Summary)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2888 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Summary)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84441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AD95C54-EE0A-4E97-AC4C-188F62EC0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Meeting</a:t>
            </a:r>
            <a:r>
              <a:rPr lang="ko-KR" altLang="en-US" dirty="0"/>
              <a:t> </a:t>
            </a:r>
            <a:r>
              <a:rPr lang="en-US" altLang="ko-KR" dirty="0"/>
              <a:t>Location</a:t>
            </a:r>
            <a:endParaRPr lang="ko-KR" altLang="en-US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22F2CFB-E67C-463E-B380-3F8C0C7CB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3B87D1E-906D-4D17-BDD2-D28019A84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28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3D4F2C6-E9C2-45BF-9B8A-1D59BA636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19200"/>
            <a:ext cx="7924800" cy="345889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 b="1" kern="0">
                <a:latin typeface="Times New Roman"/>
              </a:defRPr>
            </a:lvl1pPr>
            <a:lvl2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 b="1" kern="0">
                <a:latin typeface="Times New Roman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Location: </a:t>
            </a:r>
            <a:r>
              <a:rPr lang="en-US" altLang="ko-KR" b="1" kern="0" dirty="0">
                <a:latin typeface="Times New Roman"/>
              </a:rPr>
              <a:t>Virtual</a:t>
            </a:r>
            <a:r>
              <a:rPr lang="ko-KR" altLang="en-US" b="1" kern="0" dirty="0">
                <a:latin typeface="Times New Roman"/>
              </a:rPr>
              <a:t> </a:t>
            </a:r>
            <a:r>
              <a:rPr lang="en-US" altLang="ko-KR" b="1" kern="0" dirty="0">
                <a:latin typeface="Times New Roman"/>
              </a:rPr>
              <a:t>Conference</a:t>
            </a:r>
            <a:r>
              <a:rPr lang="en-US" altLang="ko-KR" dirty="0"/>
              <a:t> </a:t>
            </a:r>
          </a:p>
          <a:p>
            <a:pPr>
              <a:lnSpc>
                <a:spcPct val="150000"/>
              </a:lnSpc>
            </a:pPr>
            <a:r>
              <a:rPr lang="en-US" altLang="ko-KR" dirty="0"/>
              <a:t>WG Documents:</a:t>
            </a:r>
            <a:r>
              <a:rPr lang="en-US" altLang="ko-KR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000" kern="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https://mentor.ieee.org/2888/documents</a:t>
            </a:r>
            <a:endParaRPr lang="en-US" altLang="ko-KR" sz="2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ko-KR" dirty="0"/>
              <a:t>WG Voting Member only: </a:t>
            </a:r>
            <a:r>
              <a:rPr lang="en-US" altLang="ko-KR" sz="2000" kern="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https://ieee-sa.imeetcentral.com/2888-wg/</a:t>
            </a:r>
            <a:endParaRPr lang="en-US" altLang="ko-KR" sz="2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ko-KR" dirty="0"/>
              <a:t>Food and Beverages: (Face-to-Face only)</a:t>
            </a:r>
          </a:p>
          <a:p>
            <a:pPr lvl="1">
              <a:lnSpc>
                <a:spcPct val="150000"/>
              </a:lnSpc>
            </a:pPr>
            <a:r>
              <a:rPr lang="en-US" altLang="ko-KR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Morning break: 10:30am – 11:00am</a:t>
            </a:r>
          </a:p>
          <a:p>
            <a:pPr lvl="1">
              <a:lnSpc>
                <a:spcPct val="150000"/>
              </a:lnSpc>
            </a:pPr>
            <a:r>
              <a:rPr lang="en-US" altLang="ko-KR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Lunch Time: 12:30pm – 1:30pm</a:t>
            </a:r>
          </a:p>
          <a:p>
            <a:pPr lvl="1">
              <a:lnSpc>
                <a:spcPct val="150000"/>
              </a:lnSpc>
            </a:pPr>
            <a:r>
              <a:rPr lang="en-US" altLang="ko-KR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Afternoon break: 3:00pm – 3:30pm</a:t>
            </a:r>
          </a:p>
          <a:p>
            <a:pPr lvl="1">
              <a:lnSpc>
                <a:spcPct val="150000"/>
              </a:lnSpc>
            </a:pPr>
            <a:r>
              <a:rPr lang="en-US" altLang="ko-KR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Dinner Time: 5:00pm –6:30pm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810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76412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IEEE 2888 Session #5 WG Closing Plenary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2020-11-25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Yoon, </a:t>
                      </a: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Kyoungro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Konkuk</a:t>
                      </a:r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  <a:endParaRPr kumimoji="0" lang="ko-KR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+82 10 5177 3768</a:t>
                      </a:r>
                      <a:endParaRPr kumimoji="0" lang="ko-KR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yoonk@konkuk.ac.kr</a:t>
                      </a:r>
                      <a:endParaRPr kumimoji="0" lang="ko-KR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7" name="제목 6">
            <a:extLst>
              <a:ext uri="{FF2B5EF4-FFF2-40B4-BE49-F238E27FC236}">
                <a16:creationId xmlns:a16="http://schemas.microsoft.com/office/drawing/2014/main" id="{B78B3431-B702-46A8-A7BB-7AEBF6FFA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sz="1800" dirty="0">
                <a:solidFill>
                  <a:srgbClr val="44546A"/>
                </a:solidFill>
              </a:rPr>
              <a:t>IEEE 2888</a:t>
            </a:r>
            <a:br>
              <a:rPr lang="en-GB" altLang="ko-KR" sz="1800" dirty="0">
                <a:solidFill>
                  <a:srgbClr val="44546A"/>
                </a:solidFill>
              </a:rPr>
            </a:br>
            <a:r>
              <a:rPr lang="en-US" altLang="ko-KR" sz="1800" dirty="0">
                <a:solidFill>
                  <a:srgbClr val="44546A"/>
                </a:solidFill>
              </a:rPr>
              <a:t>Interfacing Cyber and Physical World Working Group</a:t>
            </a:r>
            <a:br>
              <a:rPr lang="en-US" altLang="ko-KR" sz="1800" dirty="0">
                <a:solidFill>
                  <a:srgbClr val="44546A"/>
                </a:solidFill>
              </a:rPr>
            </a:br>
            <a:r>
              <a:rPr lang="en-US" altLang="ko-KR" sz="1800" dirty="0" err="1">
                <a:solidFill>
                  <a:srgbClr val="44546A"/>
                </a:solidFill>
              </a:rPr>
              <a:t>Kyoungro</a:t>
            </a:r>
            <a:r>
              <a:rPr lang="en-US" altLang="ko-KR" sz="1800" dirty="0">
                <a:solidFill>
                  <a:srgbClr val="44546A"/>
                </a:solidFill>
              </a:rPr>
              <a:t> Yoon, yoonk@konkuk.ac.kr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D1ED674-1241-4F05-88B4-474F1F022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55C87B-0313-4D04-AA96-D1B433966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2E67014-8825-4332-89F2-7EE82C632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29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74B98CC8-A054-4831-819F-BCAEE5D06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  <a:endParaRPr lang="en-US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D5F1D53E-ADB0-4C91-964C-295C9B17BC16}"/>
              </a:ext>
            </a:extLst>
          </p:cNvPr>
          <p:cNvSpPr/>
          <p:nvPr/>
        </p:nvSpPr>
        <p:spPr>
          <a:xfrm>
            <a:off x="304800" y="2779467"/>
            <a:ext cx="8458200" cy="279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February 15 - 19, Virtual</a:t>
            </a:r>
            <a:r>
              <a:rPr lang="ko-KR" altLang="en-US" sz="2400" b="1" kern="0" dirty="0">
                <a:solidFill>
                  <a:srgbClr val="3333CC"/>
                </a:solidFill>
                <a:latin typeface="Times New Roman"/>
              </a:rPr>
              <a:t> 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Conference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June 28 - July 2, IEEE-SA Office, 10662 Los Vaqueros Cir, </a:t>
            </a:r>
            <a:b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</a:b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Los Alamitos, California, USA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October 18-22, Gangnam 2nd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ToZ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meeting room,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Baekam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Bldg. 459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Gangnamdaero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Seocho-gu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, Seoul, Korea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4DD776EF-C3D5-46CD-B2BA-1987BD05BB9A}"/>
              </a:ext>
            </a:extLst>
          </p:cNvPr>
          <p:cNvSpPr/>
          <p:nvPr/>
        </p:nvSpPr>
        <p:spPr>
          <a:xfrm>
            <a:off x="457200" y="840475"/>
            <a:ext cx="838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If the COVID-19 situation does not get better and the travel restrictions are lifted, the following meetings will be changed to on-line meeting only.</a:t>
            </a:r>
          </a:p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For those who have difficulties in traveling due to various reasons, on-line meeting support will be always provided.</a:t>
            </a:r>
          </a:p>
        </p:txBody>
      </p:sp>
    </p:spTree>
    <p:extLst>
      <p:ext uri="{BB962C8B-B14F-4D97-AF65-F5344CB8AC3E}">
        <p14:creationId xmlns:p14="http://schemas.microsoft.com/office/powerpoint/2010/main" val="41755813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55C87B-0313-4D04-AA96-D1B433966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2E67014-8825-4332-89F2-7EE82C632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30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74B98CC8-A054-4831-819F-BCAEE5D06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  <a:endParaRPr lang="en-US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6A1B2D7F-FB49-41D8-AC9F-E3BE32E02304}"/>
              </a:ext>
            </a:extLst>
          </p:cNvPr>
          <p:cNvSpPr/>
          <p:nvPr/>
        </p:nvSpPr>
        <p:spPr>
          <a:xfrm>
            <a:off x="457200" y="838200"/>
            <a:ext cx="838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If the COVID-19 situation does not get better and the travel restrictions are lifted, the following meetings will be changed to on-line meeting only. </a:t>
            </a:r>
          </a:p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For those who have difficulties in traveling due to various reasons, on-line meeting support will be always provided.</a:t>
            </a: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123F86D-E576-4EA3-A7D7-4448610F658F}"/>
              </a:ext>
            </a:extLst>
          </p:cNvPr>
          <p:cNvSpPr/>
          <p:nvPr/>
        </p:nvSpPr>
        <p:spPr>
          <a:xfrm>
            <a:off x="304800" y="2772643"/>
            <a:ext cx="8458200" cy="3349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February 14 - 18, 1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Fusionopolis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Walk #04-07 South Tower, Solaris, (IEEE-SA Office), Singapore, Singapore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June 27 - July 1, IEEE-SA Office, 17th Floor, 3rd Park Ave. New York City, New York 10016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October 17-21, Gangnam 2nd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ToZ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meeting room,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Baekam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Bldg. 459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Gangnamdaero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Seocho-gu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, Seoul, Korea</a:t>
            </a:r>
          </a:p>
        </p:txBody>
      </p:sp>
    </p:spTree>
    <p:extLst>
      <p:ext uri="{BB962C8B-B14F-4D97-AF65-F5344CB8AC3E}">
        <p14:creationId xmlns:p14="http://schemas.microsoft.com/office/powerpoint/2010/main" val="30038143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E5632A-77EB-45DC-ACBE-8DB6EFBD7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Attendees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F7AEEB-8A72-4431-B696-629E7FCCE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8D9966E-82BF-4B1B-B2B1-F4293B1D3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31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E9AB158F-60BA-45E4-A5F6-0FC698B52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104069"/>
              </p:ext>
            </p:extLst>
          </p:nvPr>
        </p:nvGraphicFramePr>
        <p:xfrm>
          <a:off x="952500" y="1219200"/>
          <a:ext cx="7239000" cy="4038600"/>
        </p:xfrm>
        <a:graphic>
          <a:graphicData uri="http://schemas.openxmlformats.org/drawingml/2006/table">
            <a:tbl>
              <a:tblPr firstRow="1" firstCol="1" bandRow="1"/>
              <a:tblGrid>
                <a:gridCol w="2705100">
                  <a:extLst>
                    <a:ext uri="{9D8B030D-6E8A-4147-A177-3AD203B41FA5}">
                      <a16:colId xmlns:a16="http://schemas.microsoft.com/office/drawing/2014/main" val="2913349118"/>
                    </a:ext>
                  </a:extLst>
                </a:gridCol>
                <a:gridCol w="4533900">
                  <a:extLst>
                    <a:ext uri="{9D8B030D-6E8A-4147-A177-3AD203B41FA5}">
                      <a16:colId xmlns:a16="http://schemas.microsoft.com/office/drawing/2014/main" val="2375701150"/>
                    </a:ext>
                  </a:extLst>
                </a:gridCol>
              </a:tblGrid>
              <a:tr h="4038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Name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Affiliation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984852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marL="0" algn="l" defTabSz="685800" rtl="0" eaLnBrk="1" latinLnBrk="1" hangingPunct="1">
                        <a:spcAft>
                          <a:spcPts val="0"/>
                        </a:spcAft>
                      </a:pPr>
                      <a:r>
                        <a:rPr lang="en-US" altLang="ko-KR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Changseok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Yoon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1" hangingPunct="1">
                        <a:spcAft>
                          <a:spcPts val="0"/>
                        </a:spcAft>
                      </a:pP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Korea Electronics Technology Institute (KETI)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4675723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Hoe-Yong </a:t>
                      </a:r>
                      <a:r>
                        <a:rPr lang="en-US" altLang="ko-KR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Jin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Myoungji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2071287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marL="0" algn="l" defTabSz="685800" rtl="0" eaLnBrk="1" latinLnBrk="1" hangingPunct="1"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HyeonWoo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Nam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1" hangingPunct="1"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Dongduk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Women’s University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4700727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Jeonghwoan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Choi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SKONEC ENTERTAINMENT CO LTD.,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3827786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Kyoungro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Yoon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Konkuk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4444390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Min-Hyuk Jeong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Myoungji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6977602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Sangkwon Peter Jeong</a:t>
                      </a:r>
                      <a:endParaRPr lang="ko-KR" altLang="ko-KR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JoyFun Inc.,</a:t>
                      </a:r>
                      <a:endParaRPr lang="ko-KR" altLang="ko-KR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585476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Sang-</a:t>
                      </a:r>
                      <a:r>
                        <a:rPr lang="en-US" altLang="ko-KR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Kyun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Kim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Myoungji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716804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marL="0" algn="l" defTabSz="685800" rtl="0" eaLnBrk="1" latinLnBrk="1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Tae-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Beom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Lim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1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Korea Electronics Technology Institute (KETI)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08242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8066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3" name="Text Box 47">
            <a:extLst>
              <a:ext uri="{FF2B5EF4-FFF2-40B4-BE49-F238E27FC236}">
                <a16:creationId xmlns:a16="http://schemas.microsoft.com/office/drawing/2014/main" id="{FA2B91E1-B63D-4A78-9051-B544F49755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2" y="5334000"/>
            <a:ext cx="87534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Location: Video Conference by </a:t>
            </a:r>
            <a:r>
              <a:rPr lang="en-US" altLang="ko-KR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GoTo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Meeting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35F8FA6E-CBBC-4D2B-A92C-8B80BAFE30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697330"/>
              </p:ext>
            </p:extLst>
          </p:nvPr>
        </p:nvGraphicFramePr>
        <p:xfrm>
          <a:off x="345281" y="942892"/>
          <a:ext cx="8382000" cy="4352680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185289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743419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Nov.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, 2020)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Nov. 24,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Nov. 25,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Nov. 26,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Nov. 27,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minutes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(Introducing participants)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Discuss and Development New Work Item)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887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609599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WG Motions  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591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23229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52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-03-0000-Session-5-Agenda’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Sangkwon Peter Jeong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HyeonWoo</a:t>
            </a:r>
            <a:r>
              <a:rPr lang="en-US" altLang="ko-KR" sz="2000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 Nam</a:t>
            </a:r>
            <a:endParaRPr lang="en-US" altLang="ko-KR" sz="2000" dirty="0">
              <a:solidFill>
                <a:srgbClr val="000000"/>
              </a:solidFill>
              <a:latin typeface="Times New Roman" pitchFamily="18" charset="0"/>
              <a:ea typeface="PMingLiU" charset="-120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0573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EEA48EE7-8FBE-4344-A481-25E0D459A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40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-00-0000-Session-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4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-WG-Meeting minutes’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Sangkwon Peter Jeong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HyeonWoo</a:t>
            </a:r>
            <a:r>
              <a:rPr lang="en-US" altLang="ko-KR" sz="2000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 Nam</a:t>
            </a: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2771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43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-Session-5-WG-Opening-Plenary’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Tae-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Tae-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6271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#4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2888-20-0059-01-0000-Session-5-WG-Closing-Plenary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CB7EB9F-DB64-46DA-B2FD-4BE588170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‘2888-20-0044-00-0000-</a:t>
            </a: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02-Dec_2020 IEEE-SA NesCom Recommendations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Tae-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Lim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HyeonWoo</a:t>
            </a:r>
            <a:r>
              <a:rPr lang="en-US" altLang="ko-KR" sz="2000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 Nam</a:t>
            </a: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5677004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6013</TotalTime>
  <Words>1704</Words>
  <Application>Microsoft Office PowerPoint</Application>
  <PresentationFormat>화면 슬라이드 쇼(4:3)</PresentationFormat>
  <Paragraphs>428</Paragraphs>
  <Slides>33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4</vt:i4>
      </vt:variant>
      <vt:variant>
        <vt:lpstr>슬라이드 제목</vt:lpstr>
      </vt:variant>
      <vt:variant>
        <vt:i4>33</vt:i4>
      </vt:variant>
    </vt:vector>
  </HeadingPairs>
  <TitlesOfParts>
    <vt:vector size="44" baseType="lpstr">
      <vt:lpstr>맑은 고딕</vt:lpstr>
      <vt:lpstr>Arial</vt:lpstr>
      <vt:lpstr>Calibri</vt:lpstr>
      <vt:lpstr>Myriad Pro</vt:lpstr>
      <vt:lpstr>Times New Roman</vt:lpstr>
      <vt:lpstr>Verdana</vt:lpstr>
      <vt:lpstr>Wingdings</vt:lpstr>
      <vt:lpstr>IEEE-SA Powerpoint Template</vt:lpstr>
      <vt:lpstr>Office 테마</vt:lpstr>
      <vt:lpstr>2_Office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Session Time and Location</vt:lpstr>
      <vt:lpstr>WG Motions  </vt:lpstr>
      <vt:lpstr>WG Motion #1</vt:lpstr>
      <vt:lpstr>WG Motion #2</vt:lpstr>
      <vt:lpstr>WG Motion #3</vt:lpstr>
      <vt:lpstr>WG Motion #4</vt:lpstr>
      <vt:lpstr>WG Motion #5</vt:lpstr>
      <vt:lpstr>WG Motion #6</vt:lpstr>
      <vt:lpstr>WG Motion #7</vt:lpstr>
      <vt:lpstr>WG Motion #8</vt:lpstr>
      <vt:lpstr>WG Motion #9</vt:lpstr>
      <vt:lpstr>WG Motion #10</vt:lpstr>
      <vt:lpstr>WG Motion #11</vt:lpstr>
      <vt:lpstr>WG Motion #12</vt:lpstr>
      <vt:lpstr>WG Motion #13</vt:lpstr>
      <vt:lpstr>WG Motion #14</vt:lpstr>
      <vt:lpstr>WG Motion #15</vt:lpstr>
      <vt:lpstr>WG Motion #16</vt:lpstr>
      <vt:lpstr>WG Motion #17</vt:lpstr>
      <vt:lpstr>WG Motion #18</vt:lpstr>
      <vt:lpstr>Others</vt:lpstr>
      <vt:lpstr>Schedule of the New PARs</vt:lpstr>
      <vt:lpstr>Schedule of the New PARs</vt:lpstr>
      <vt:lpstr>Next Plenary Meeting</vt:lpstr>
      <vt:lpstr>TTA Session Time and Location</vt:lpstr>
      <vt:lpstr>Meeting Location</vt:lpstr>
      <vt:lpstr>Future Sessions – 2021</vt:lpstr>
      <vt:lpstr>Future Sessions – 2022</vt:lpstr>
      <vt:lpstr>Attendees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303</cp:revision>
  <cp:lastPrinted>2018-02-28T09:01:45Z</cp:lastPrinted>
  <dcterms:created xsi:type="dcterms:W3CDTF">2014-10-13T13:02:20Z</dcterms:created>
  <dcterms:modified xsi:type="dcterms:W3CDTF">2020-11-26T01:42:24Z</dcterms:modified>
</cp:coreProperties>
</file>