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26" r:id="rId3"/>
    <p:sldMasterId id="2147483912" r:id="rId4"/>
  </p:sldMasterIdLst>
  <p:notesMasterIdLst>
    <p:notesMasterId r:id="rId46"/>
  </p:notesMasterIdLst>
  <p:handoutMasterIdLst>
    <p:handoutMasterId r:id="rId47"/>
  </p:handoutMasterIdLst>
  <p:sldIdLst>
    <p:sldId id="325" r:id="rId5"/>
    <p:sldId id="365" r:id="rId6"/>
    <p:sldId id="366" r:id="rId7"/>
    <p:sldId id="461" r:id="rId8"/>
    <p:sldId id="395" r:id="rId9"/>
    <p:sldId id="414" r:id="rId10"/>
    <p:sldId id="462" r:id="rId11"/>
    <p:sldId id="463" r:id="rId12"/>
    <p:sldId id="464" r:id="rId13"/>
    <p:sldId id="495" r:id="rId14"/>
    <p:sldId id="497" r:id="rId15"/>
    <p:sldId id="496" r:id="rId16"/>
    <p:sldId id="465" r:id="rId17"/>
    <p:sldId id="468" r:id="rId18"/>
    <p:sldId id="469" r:id="rId19"/>
    <p:sldId id="470" r:id="rId20"/>
    <p:sldId id="471" r:id="rId21"/>
    <p:sldId id="472" r:id="rId22"/>
    <p:sldId id="473" r:id="rId23"/>
    <p:sldId id="482" r:id="rId24"/>
    <p:sldId id="483" r:id="rId25"/>
    <p:sldId id="474" r:id="rId26"/>
    <p:sldId id="494" r:id="rId27"/>
    <p:sldId id="484" r:id="rId28"/>
    <p:sldId id="499" r:id="rId29"/>
    <p:sldId id="478" r:id="rId30"/>
    <p:sldId id="501" r:id="rId31"/>
    <p:sldId id="485" r:id="rId32"/>
    <p:sldId id="486" r:id="rId33"/>
    <p:sldId id="498" r:id="rId34"/>
    <p:sldId id="466" r:id="rId35"/>
    <p:sldId id="492" r:id="rId36"/>
    <p:sldId id="458" r:id="rId37"/>
    <p:sldId id="460" r:id="rId38"/>
    <p:sldId id="491" r:id="rId39"/>
    <p:sldId id="399" r:id="rId40"/>
    <p:sldId id="422" r:id="rId41"/>
    <p:sldId id="488" r:id="rId42"/>
    <p:sldId id="489" r:id="rId43"/>
    <p:sldId id="490" r:id="rId44"/>
    <p:sldId id="356" r:id="rId45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3333CC"/>
    <a:srgbClr val="FFFFFF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5" autoAdjust="0"/>
    <p:restoredTop sz="94660"/>
  </p:normalViewPr>
  <p:slideViewPr>
    <p:cSldViewPr>
      <p:cViewPr varScale="1">
        <p:scale>
          <a:sx n="131" d="100"/>
          <a:sy n="131" d="100"/>
        </p:scale>
        <p:origin x="29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1.png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2888-20-0039-01-0000-Session-4-WG-Closing-Plenary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5462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2888-20-0039-01-0000-Session-4-WG-Closing-Plenary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826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849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1398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303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2888-20-0039-01-0000-Session-4-WG-Closing-Plenary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4905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2888-20-0039-01-0000-Session-4-WG-Closing-Plenary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7380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0475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7267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0884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6296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404195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2888-20-0039-01-0000-Session-4-WG-Closing-Plenary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2888-20-0039-01-0000-Session-4-WG-Closing-Plenary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2888-20-0039-01-0000-Session-4-WG-Closing-Plenary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2888-20-0039-01-0000-Session-4-WG-Closing-Plenary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2888-20-0039-01-0000-Session-4-WG-Closing-Plenary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2888-20-0039-01-0000-Session-4-WG-Closing-Plenary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2888-20-0039-01-0000-Session-4-WG-Closing-Plenary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2888-20-0039-01-0000-Session-4-WG-Closing-Plenary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7BE3F38D-9AA0-42D1-A3DB-CC5CB0FF6ABC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40" y="157581"/>
            <a:ext cx="573881" cy="57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962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  <p:sldLayoutId id="2147483938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2888-20-0039-01-0000-Session-4-WG-Closing-Plenary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3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-sa.imeetcentral.com/2888/" TargetMode="External"/><Relationship Id="rId1" Type="http://schemas.openxmlformats.org/officeDocument/2006/relationships/slideLayout" Target="../slideLayouts/slideLayout3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2888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#4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</a:t>
            </a:r>
            <a:r>
              <a:rPr lang="en-US" altLang="ko-KR" dirty="0"/>
              <a:t>Sangkwon</a:t>
            </a:r>
            <a:r>
              <a:rPr lang="ko-KR" altLang="en-US" dirty="0"/>
              <a:t> </a:t>
            </a:r>
            <a:r>
              <a:rPr lang="en-US" altLang="ko-KR" dirty="0"/>
              <a:t>Peter Jeong</a:t>
            </a:r>
            <a:r>
              <a:rPr lang="en-US" dirty="0"/>
              <a:t>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7E36E115-681D-4C1E-8D1C-CF9E6160F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‘2888-20-0020-03-0000-Propose to new PAR of the ‘Large Space Virtual Reality Disaster Response Training System’’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Jeonghwoan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Choi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Dong Soo Choi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9866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7E36E115-681D-4C1E-8D1C-CF9E6160F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‘2888-20-0021-00-0000-Proposal for Structuring Digital Objects of the Digital Twin Framework’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Tae-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Sang-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0451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7E36E115-681D-4C1E-8D1C-CF9E6160F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‘2888-20-0033-01-0000_Proposal of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new_PAR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for the Digital Synchronization Framework’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Kyongro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Yoon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Sang-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9162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9D905E1-EA5A-4FAC-BA2D-520CF332A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‘2888-20-0034-00-0001-Syntax and semantics of basic structures for sensor data’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Min-Hyuk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Nam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7796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C87EFB0-15E2-4BF4-B896-A2BE0FA3A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‘2888-20-0022-00-0001-Syntax and semantics of basic structures for sensor data’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Min-Hyuk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Nam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5902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#10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781F8FE-B27B-4BAC-A218-BA617DBA6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‘2888-20-0035-00-0001-Syntax and semantics of audio-video sensor data’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Min-Hyuk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Nam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80319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1FEEA4E-B906-4A50-A274-A29C0E804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‘2888-20-0023-00-0001-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Syntax and semantics of audio-video sensor data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Min-Hyuk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Nam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61240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ACEF5F3-AFF8-4091-8AA9-4F366AA83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‘2888-20-0036-00-0001-Syntax and semantics of biosensor data’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Min-Hyuk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Nam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963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56DBE88-D0EB-4CA1-B990-7D689B3DE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‘2888-20-0024-00-0001-Syntax and semantics of biosensor data’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Min-Hyuk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Nam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6869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33F7476-0A8D-450F-B284-6F6976638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‘2888-20-0037-00-0001-Syntax and semantics of environmental sensor data’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Min-Hyuk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1135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1430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#15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19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DFECC52-3F65-4743-AB03-6A4C4C40A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325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‘2888-20-0025-00-0001-Syntax and semantics of environmental sensor data’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Min-Hyuk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11088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#16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20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8ADE808-D003-4881-AC08-816AA1234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325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‘2888-20-0038-00-0001-Syntax and semantics of location related sensor data’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Min-Hyuk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64968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#17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21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32B0E9C-D453-4587-A20C-0BEA2B3D1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325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‘2888-20-0026-00-0001-Syntax and semantics of location related sensor data’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Min-Hyuk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67706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#18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22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32B0E9C-D453-4587-A20C-0BEA2B3D1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325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‘2888-20-0032-00-0001-Syntax and semantics of common types for sensor data’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Min-Hyuk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76658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#19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23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ABB1BA2-5E67-4D42-B706-0D67546D0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325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‘2888-20-0028-00-0001-Proposal of common class data types’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Kyoungro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Yoon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31750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#20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24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ABB1BA2-5E67-4D42-B706-0D67546D0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325" y="1066800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‘2888-20-0027-00-0001-Editor’s Input for improving P2888.1_D1 Draft Standard for Specification of Sensor Interface for Cyber and Physical World’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Kyoungro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Yoon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78431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25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1A213E87-5386-49E5-80B7-C3714B38E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8011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latin typeface="Times New Roman" pitchFamily="18" charset="0"/>
                <a:ea typeface="PMingLiU" charset="-120"/>
                <a:cs typeface="+mn-cs"/>
              </a:rPr>
              <a:t>o approve the ‘2888-20-0041-00-0001-IEEESTD-2888.1D1.2’</a:t>
            </a:r>
            <a:endParaRPr lang="en-GB" sz="24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latin typeface="Times New Roman" pitchFamily="18" charset="0"/>
                <a:ea typeface="PMingLiU" charset="-120"/>
              </a:rPr>
              <a:t>Sangkwon Peter Jeong</a:t>
            </a:r>
            <a:endParaRPr lang="en-US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latin typeface="Times New Roman" pitchFamily="18" charset="0"/>
                <a:ea typeface="PMingLiU" charset="-120"/>
              </a:rPr>
              <a:t>Jeonghwoan</a:t>
            </a:r>
            <a:r>
              <a:rPr lang="ko-KR" altLang="en-US" sz="2000" dirty="0"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latin typeface="Times New Roman" pitchFamily="18" charset="0"/>
                <a:ea typeface="PMingLiU" charset="-120"/>
              </a:rPr>
              <a:t>Choi</a:t>
            </a:r>
            <a:endParaRPr lang="en-US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05071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26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1A213E87-5386-49E5-80B7-C3714B38E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8011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latin typeface="Times New Roman" pitchFamily="18" charset="0"/>
                <a:ea typeface="PMingLiU" charset="-120"/>
                <a:cs typeface="+mn-cs"/>
              </a:rPr>
              <a:t>o approve the ‘2888-20-0031-01-0000-Proposal of </a:t>
            </a:r>
            <a:r>
              <a:rPr lang="en-US" sz="2400" dirty="0" err="1">
                <a:latin typeface="Times New Roman" pitchFamily="18" charset="0"/>
                <a:ea typeface="PMingLiU" charset="-120"/>
                <a:cs typeface="+mn-cs"/>
              </a:rPr>
              <a:t>new_PAR</a:t>
            </a:r>
            <a:r>
              <a:rPr lang="en-US" sz="2400" dirty="0">
                <a:latin typeface="Times New Roman" pitchFamily="18" charset="0"/>
                <a:ea typeface="PMingLiU" charset="-120"/>
                <a:cs typeface="+mn-cs"/>
              </a:rPr>
              <a:t> for the Actuator Interface’</a:t>
            </a:r>
            <a:endParaRPr lang="en-GB" sz="24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Kyoungro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Yoon</a:t>
            </a:r>
            <a:endParaRPr lang="en-US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latin typeface="Times New Roman" pitchFamily="18" charset="0"/>
                <a:ea typeface="PMingLiU" charset="-120"/>
              </a:rPr>
              <a:t>Jeonghwoan</a:t>
            </a:r>
            <a:r>
              <a:rPr lang="ko-KR" altLang="en-US" sz="2000" dirty="0"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latin typeface="Times New Roman" pitchFamily="18" charset="0"/>
                <a:ea typeface="PMingLiU" charset="-120"/>
              </a:rPr>
              <a:t>Choi</a:t>
            </a:r>
            <a:endParaRPr lang="en-US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65291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27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0DC1367-F05D-450B-9CDE-68534E22D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38200"/>
            <a:ext cx="8686800" cy="526362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latin typeface="Times New Roman" pitchFamily="18" charset="0"/>
                <a:ea typeface="PMingLiU" charset="-120"/>
                <a:cs typeface="+mn-cs"/>
              </a:rPr>
              <a:t>new PARs</a:t>
            </a:r>
            <a:endParaRPr lang="en-GB" sz="24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1271588" algn="l"/>
              </a:tabLst>
              <a:defRPr/>
            </a:pPr>
            <a:r>
              <a:rPr lang="en-US" altLang="ko-KR" sz="2000" dirty="0">
                <a:latin typeface="Times New Roman" panose="02020603050405020304" pitchFamily="18" charset="0"/>
                <a:ea typeface="맑은 고딕" panose="020B0503020000020004" pitchFamily="50" charset="-127"/>
                <a:cs typeface="DaunPenh" panose="01010101010101010101" pitchFamily="2" charset="0"/>
              </a:rPr>
              <a:t>Specification of Actuator Interface for Cyber and Physical World</a:t>
            </a:r>
            <a:r>
              <a:rPr lang="en-US" altLang="ko-KR" sz="2400" dirty="0">
                <a:latin typeface="Times New Roman" pitchFamily="18" charset="0"/>
                <a:ea typeface="PMingLiU" charset="-120"/>
              </a:rPr>
              <a:t>: P2888.2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1271588" algn="l"/>
              </a:tabLst>
              <a:defRPr/>
            </a:pPr>
            <a:r>
              <a:rPr lang="en-US" altLang="ko-KR" sz="2000" dirty="0">
                <a:latin typeface="Times New Roman" panose="02020603050405020304" pitchFamily="18" charset="0"/>
                <a:ea typeface="맑은 고딕" panose="020B0503020000020004" pitchFamily="50" charset="-127"/>
                <a:cs typeface="DaunPenh" panose="01010101010101010101" pitchFamily="2" charset="0"/>
              </a:rPr>
              <a:t>Specification of Digital Synchronization Framework between Cyber and Physical World</a:t>
            </a:r>
            <a:r>
              <a:rPr lang="en-US" altLang="ko-KR" sz="2400" dirty="0">
                <a:latin typeface="Times New Roman" pitchFamily="18" charset="0"/>
                <a:ea typeface="PMingLiU" charset="-120"/>
              </a:rPr>
              <a:t>: P2888.3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1271588" algn="l"/>
              </a:tabLst>
              <a:defRPr/>
            </a:pPr>
            <a:r>
              <a:rPr lang="en-US" altLang="ko-KR" sz="2000" dirty="0">
                <a:latin typeface="Times New Roman" panose="02020603050405020304" pitchFamily="18" charset="0"/>
                <a:ea typeface="맑은 고딕" panose="020B0503020000020004" pitchFamily="50" charset="-127"/>
              </a:rPr>
              <a:t>Reference Architecture for Virtual Reality Disaster Response Training System in Large Space</a:t>
            </a:r>
            <a:r>
              <a:rPr lang="en-US" altLang="ko-KR" sz="2400" dirty="0">
                <a:latin typeface="Times New Roman" pitchFamily="18" charset="0"/>
                <a:ea typeface="PMingLiU" charset="-120"/>
              </a:rPr>
              <a:t>: P2888.4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latin typeface="Times New Roman" pitchFamily="18" charset="0"/>
                <a:ea typeface="PMingLiU" charset="-120"/>
              </a:rPr>
              <a:t>Sangkwon Peter Jeong</a:t>
            </a:r>
            <a:endParaRPr lang="en-US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latin typeface="Times New Roman" pitchFamily="18" charset="0"/>
                <a:ea typeface="PMingLiU" charset="-120"/>
              </a:rPr>
              <a:t>Jeonghwoan</a:t>
            </a:r>
            <a:r>
              <a:rPr lang="ko-KR" altLang="en-US" sz="2000" dirty="0"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latin typeface="Times New Roman" pitchFamily="18" charset="0"/>
                <a:ea typeface="PMingLiU" charset="-120"/>
              </a:rPr>
              <a:t>Choi</a:t>
            </a:r>
            <a:endParaRPr lang="en-US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30289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28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56F7AB4F-517F-4804-8C9E-4308EC858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89546"/>
            <a:ext cx="8686800" cy="384784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latin typeface="Times New Roman" pitchFamily="18" charset="0"/>
                <a:ea typeface="PMingLiU" charset="-120"/>
                <a:cs typeface="+mn-cs"/>
              </a:rPr>
              <a:t>location for WG 2021, 2022 Sessions</a:t>
            </a:r>
            <a:endParaRPr lang="en-GB" sz="24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1271588" algn="l"/>
              </a:tabLst>
              <a:defRPr/>
            </a:pPr>
            <a:r>
              <a:rPr lang="en-US" altLang="ko-KR" sz="2000" dirty="0">
                <a:latin typeface="Times New Roman" pitchFamily="18" charset="0"/>
                <a:ea typeface="PMingLiU" charset="-120"/>
                <a:cs typeface="+mn-cs"/>
              </a:rPr>
              <a:t>Ref. to slide #30~31 at this document</a:t>
            </a:r>
            <a:endParaRPr lang="en-US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latin typeface="Times New Roman" pitchFamily="18" charset="0"/>
                <a:ea typeface="PMingLiU" charset="-120"/>
              </a:rPr>
              <a:t>Sang-</a:t>
            </a:r>
            <a:r>
              <a:rPr lang="en-US" altLang="ko-KR" sz="2000" dirty="0" err="1">
                <a:latin typeface="Times New Roman" pitchFamily="18" charset="0"/>
                <a:ea typeface="PMingLiU" charset="-120"/>
              </a:rPr>
              <a:t>Kyun</a:t>
            </a:r>
            <a:r>
              <a:rPr lang="en-US" altLang="ko-KR" sz="2000" dirty="0">
                <a:latin typeface="Times New Roman" pitchFamily="18" charset="0"/>
                <a:ea typeface="PMingLiU" charset="-120"/>
              </a:rPr>
              <a:t> Kim</a:t>
            </a:r>
            <a:endParaRPr lang="en-US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latin typeface="Times New Roman" pitchFamily="18" charset="0"/>
                <a:ea typeface="PMingLiU" charset="-120"/>
              </a:rPr>
              <a:t>Tae-</a:t>
            </a:r>
            <a:r>
              <a:rPr lang="en-US" altLang="ko-KR" sz="2000" dirty="0" err="1">
                <a:latin typeface="Times New Roman" pitchFamily="18" charset="0"/>
                <a:ea typeface="PMingLiU" charset="-120"/>
              </a:rPr>
              <a:t>Beom</a:t>
            </a:r>
            <a:r>
              <a:rPr lang="en-US" altLang="ko-KR" sz="2000" dirty="0">
                <a:latin typeface="Times New Roman" pitchFamily="18" charset="0"/>
                <a:ea typeface="PMingLiU" charset="-120"/>
              </a:rPr>
              <a:t> Lim</a:t>
            </a:r>
            <a:endParaRPr lang="en-US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6809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072713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2888 Session #4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2020-07-22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Yoon, 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Kyoungro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Konkuk</a:t>
                      </a:r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+82 10 5177 3768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yoonk@konkuk.ac.kr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" name="제목 6">
            <a:extLst>
              <a:ext uri="{FF2B5EF4-FFF2-40B4-BE49-F238E27FC236}">
                <a16:creationId xmlns:a16="http://schemas.microsoft.com/office/drawing/2014/main" id="{B78B3431-B702-46A8-A7BB-7AEBF6FFA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sz="1800" dirty="0">
                <a:solidFill>
                  <a:srgbClr val="44546A"/>
                </a:solidFill>
              </a:rPr>
              <a:t>IEEE 2888</a:t>
            </a:r>
            <a:br>
              <a:rPr lang="en-GB" altLang="ko-KR" sz="1800" dirty="0">
                <a:solidFill>
                  <a:srgbClr val="44546A"/>
                </a:solidFill>
              </a:rPr>
            </a:br>
            <a:r>
              <a:rPr lang="en-US" altLang="ko-KR" sz="1800" dirty="0">
                <a:solidFill>
                  <a:srgbClr val="44546A"/>
                </a:solidFill>
              </a:rPr>
              <a:t>Interfacing Cyber and Physical World Working Group</a:t>
            </a:r>
            <a:br>
              <a:rPr lang="en-US" altLang="ko-KR" sz="1800" dirty="0">
                <a:solidFill>
                  <a:srgbClr val="44546A"/>
                </a:solidFill>
              </a:rPr>
            </a:br>
            <a:r>
              <a:rPr lang="en-US" altLang="ko-KR" sz="1800" dirty="0" err="1">
                <a:solidFill>
                  <a:srgbClr val="44546A"/>
                </a:solidFill>
              </a:rPr>
              <a:t>Kyoungro</a:t>
            </a:r>
            <a:r>
              <a:rPr lang="en-US" altLang="ko-KR" sz="1800" dirty="0">
                <a:solidFill>
                  <a:srgbClr val="44546A"/>
                </a:solidFill>
              </a:rPr>
              <a:t> Yoon, yoonk@konkuk.ac.kr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#25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29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DD132292-0BD0-4823-9362-C2E7752C7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89546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latin typeface="Times New Roman" pitchFamily="18" charset="0"/>
                <a:ea typeface="PMingLiU" charset="-120"/>
                <a:cs typeface="+mn-cs"/>
              </a:rPr>
              <a:t>‘2888-20-0039-00-0000-Session 4 WG Closing Plenary’</a:t>
            </a:r>
            <a:endParaRPr lang="en-GB" sz="24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latin typeface="Times New Roman" pitchFamily="18" charset="0"/>
                <a:ea typeface="PMingLiU" charset="-120"/>
              </a:rPr>
              <a:t>Sangkwon Peter Jeong</a:t>
            </a:r>
            <a:endParaRPr lang="en-US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latin typeface="Times New Roman" pitchFamily="18" charset="0"/>
                <a:ea typeface="PMingLiU" charset="-120"/>
              </a:rPr>
              <a:t>Sang-</a:t>
            </a:r>
            <a:r>
              <a:rPr lang="en-US" altLang="ko-KR" sz="2000" dirty="0" err="1">
                <a:latin typeface="Times New Roman" pitchFamily="18" charset="0"/>
                <a:ea typeface="PMingLiU" charset="-120"/>
              </a:rPr>
              <a:t>Kyun</a:t>
            </a:r>
            <a:r>
              <a:rPr lang="en-US" altLang="ko-KR" sz="2000" dirty="0">
                <a:latin typeface="Times New Roman" pitchFamily="18" charset="0"/>
                <a:ea typeface="PMingLiU" charset="-120"/>
              </a:rPr>
              <a:t> Kim</a:t>
            </a:r>
            <a:endParaRPr lang="en-US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For Agree:  09</a:t>
            </a:r>
            <a:endParaRPr lang="en-US" altLang="zh-HK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59162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609599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Others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30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82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FA5185-7F59-44D3-94F9-BBAE846E8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Schedule of the New PARs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A7F74010-ED85-4441-8025-8F0266D3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C85DF5B-BB63-46A9-9F02-81A866E13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31</a:t>
            </a:fld>
            <a:endParaRPr lang="en-US">
              <a:latin typeface="Myriad Pro" charset="0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D3048FC2-E208-4D72-A356-6D5AC1ED29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700" y="609600"/>
            <a:ext cx="7086600" cy="5473502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E9211658-A7E3-4233-88CC-308BD8EC655F}"/>
              </a:ext>
            </a:extLst>
          </p:cNvPr>
          <p:cNvSpPr/>
          <p:nvPr/>
        </p:nvSpPr>
        <p:spPr>
          <a:xfrm>
            <a:off x="2819400" y="2057400"/>
            <a:ext cx="1828800" cy="76199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10447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6F025-B953-444E-8336-0CA2CC762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Next</a:t>
            </a:r>
            <a:r>
              <a:rPr lang="ko-KR" altLang="en-US" dirty="0"/>
              <a:t> </a:t>
            </a:r>
            <a:r>
              <a:rPr lang="en-US" altLang="ko-KR" dirty="0"/>
              <a:t>Seoul Interim meeting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3EEE0C6-9144-45C8-9093-C70F2479F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695C99C-F883-4DCC-804A-AC623D1DA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32</a:t>
            </a:fld>
            <a:endParaRPr lang="en-US">
              <a:latin typeface="Myriad Pro" charset="0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46AD0B50-3E6C-4B7F-954D-4D444D91ADBB}"/>
              </a:ext>
            </a:extLst>
          </p:cNvPr>
          <p:cNvSpPr/>
          <p:nvPr/>
        </p:nvSpPr>
        <p:spPr>
          <a:xfrm>
            <a:off x="685800" y="1219200"/>
            <a:ext cx="7924800" cy="873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b="1" kern="0" dirty="0">
                <a:latin typeface="Times New Roman"/>
              </a:rPr>
              <a:t>October 8, 2:00pm~6:00pm at Gangnam 2nd of </a:t>
            </a:r>
            <a:r>
              <a:rPr lang="en-US" altLang="ko-KR" b="1" kern="0" dirty="0" err="1">
                <a:latin typeface="Times New Roman"/>
              </a:rPr>
              <a:t>ToZ</a:t>
            </a:r>
            <a:r>
              <a:rPr lang="en-US" altLang="zh-HK" b="1" kern="0" dirty="0">
                <a:latin typeface="Times New Roman"/>
              </a:rPr>
              <a:t>.</a:t>
            </a:r>
            <a:br>
              <a:rPr lang="en-US" altLang="zh-HK" b="1" kern="0" dirty="0">
                <a:latin typeface="Times New Roman"/>
              </a:rPr>
            </a:br>
            <a:r>
              <a:rPr lang="en-US" altLang="zh-HK" b="1" kern="0" dirty="0">
                <a:latin typeface="Times New Roman"/>
              </a:rPr>
              <a:t>With Video Conference</a:t>
            </a:r>
          </a:p>
        </p:txBody>
      </p:sp>
    </p:spTree>
    <p:extLst>
      <p:ext uri="{BB962C8B-B14F-4D97-AF65-F5344CB8AC3E}">
        <p14:creationId xmlns:p14="http://schemas.microsoft.com/office/powerpoint/2010/main" val="12125703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9681EAB-DE01-45C6-A559-24CDBFA6D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Next TTA Plenary Meeting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6346133-7A6A-43D2-9040-78DA1411B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98922DB-9203-4CB4-8D15-C3AE31085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33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329EB9D6-088E-4780-866B-16DA25C0C841}"/>
              </a:ext>
            </a:extLst>
          </p:cNvPr>
          <p:cNvSpPr/>
          <p:nvPr/>
        </p:nvSpPr>
        <p:spPr>
          <a:xfrm>
            <a:off x="685800" y="1219200"/>
            <a:ext cx="7848600" cy="4613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b="1" kern="0" dirty="0">
                <a:latin typeface="Times New Roman"/>
              </a:rPr>
              <a:t>When: November 24-26, 2020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b="1" kern="0" dirty="0">
                <a:latin typeface="Times New Roman"/>
              </a:rPr>
              <a:t>Where: Meeting room A, 9th Floor, TTA Building, 47, </a:t>
            </a:r>
            <a:r>
              <a:rPr lang="en-US" altLang="ko-KR" b="1" kern="0" dirty="0" err="1">
                <a:latin typeface="Times New Roman"/>
              </a:rPr>
              <a:t>Bundang-ro</a:t>
            </a:r>
            <a:r>
              <a:rPr lang="en-US" altLang="ko-KR" b="1" kern="0" dirty="0">
                <a:latin typeface="Times New Roman"/>
              </a:rPr>
              <a:t>, </a:t>
            </a:r>
            <a:r>
              <a:rPr lang="en-US" altLang="ko-KR" b="1" kern="0" dirty="0" err="1">
                <a:latin typeface="Times New Roman"/>
              </a:rPr>
              <a:t>Seongnam-shi</a:t>
            </a:r>
            <a:r>
              <a:rPr lang="en-US" altLang="ko-KR" b="1" kern="0" dirty="0">
                <a:latin typeface="Times New Roman"/>
              </a:rPr>
              <a:t>, Gyeonggi-do, Korea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b="1" kern="0" dirty="0">
                <a:latin typeface="Times New Roman"/>
              </a:rPr>
              <a:t>Issues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b="1" kern="0" dirty="0">
                <a:latin typeface="Times New Roman"/>
              </a:rPr>
              <a:t>Go to standard projects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b="1" kern="0" dirty="0">
                <a:latin typeface="Times New Roman"/>
              </a:rPr>
              <a:t>Review and improvement of IEEE 2888.1 Draft1.2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b="1" kern="0" dirty="0">
                <a:latin typeface="Times New Roman"/>
              </a:rPr>
              <a:t>Review and improvement of IEEE 2888.2 Draft1.0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b="1" kern="0" dirty="0">
                <a:latin typeface="Times New Roman"/>
              </a:rPr>
              <a:t>Review and improvement of IEEE 2888.3 Draft1.0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b="1" kern="0" dirty="0">
                <a:latin typeface="Times New Roman"/>
              </a:rPr>
              <a:t>Review and improvement of IEEE 2888.4 Draft1.0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b="1" kern="0" dirty="0">
                <a:latin typeface="Times New Roman"/>
              </a:rPr>
              <a:t>Review input contributions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altLang="ko-KR" b="1" kern="0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422088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TTA Session Time and Location</a:t>
            </a:r>
            <a:endParaRPr lang="ko-KR" altLang="en-US" dirty="0"/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34</a:t>
            </a:fld>
            <a:endParaRPr lang="en-US">
              <a:latin typeface="Myriad Pro" charset="0"/>
            </a:endParaRPr>
          </a:p>
        </p:txBody>
      </p:sp>
      <p:sp>
        <p:nvSpPr>
          <p:cNvPr id="3" name="Text Box 47">
            <a:extLst>
              <a:ext uri="{FF2B5EF4-FFF2-40B4-BE49-F238E27FC236}">
                <a16:creationId xmlns:a16="http://schemas.microsoft.com/office/drawing/2014/main" id="{FA2B91E1-B63D-4A78-9051-B544F4975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" y="5334000"/>
            <a:ext cx="875347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Default: </a:t>
            </a:r>
            <a:r>
              <a:rPr lang="en-US" altLang="ko-KR" sz="1400" b="1" kern="0" dirty="0">
                <a:latin typeface="Times New Roman"/>
              </a:rPr>
              <a:t>Meeting room A, 9th Floor, TTA Building, 47, </a:t>
            </a:r>
            <a:r>
              <a:rPr lang="en-US" altLang="ko-KR" sz="1400" b="1" kern="0" dirty="0" err="1">
                <a:latin typeface="Times New Roman"/>
              </a:rPr>
              <a:t>Bundang-ro</a:t>
            </a:r>
            <a:r>
              <a:rPr lang="en-US" altLang="ko-KR" sz="1400" b="1" kern="0" dirty="0">
                <a:latin typeface="Times New Roman"/>
              </a:rPr>
              <a:t>, </a:t>
            </a:r>
            <a:r>
              <a:rPr lang="en-US" altLang="ko-KR" sz="1400" b="1" kern="0" dirty="0" err="1">
                <a:latin typeface="Times New Roman"/>
              </a:rPr>
              <a:t>Seongnam-shi</a:t>
            </a:r>
            <a:r>
              <a:rPr lang="en-US" altLang="ko-KR" sz="1400" b="1" kern="0" dirty="0">
                <a:latin typeface="Times New Roman"/>
              </a:rPr>
              <a:t>, Gyeonggi-do, Korea</a:t>
            </a:r>
            <a:endParaRPr lang="en-US" altLang="ko-KR" sz="14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And 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Video Conference by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GoTo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Meeting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(Operate by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Peter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)</a:t>
            </a:r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31DD82D8-9B65-4937-B793-647732C181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017509"/>
              </p:ext>
            </p:extLst>
          </p:nvPr>
        </p:nvGraphicFramePr>
        <p:xfrm>
          <a:off x="345281" y="942892"/>
          <a:ext cx="8382000" cy="4352680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185289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743419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Nov.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2020)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Nov. 24,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Nov. 25,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Nov. 26,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Nov. 27,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minutes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(Introducing participants)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Development for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Development for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4441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D95C54-EE0A-4E97-AC4C-188F62EC0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Meeting</a:t>
            </a:r>
            <a:r>
              <a:rPr lang="ko-KR" altLang="en-US" dirty="0"/>
              <a:t> </a:t>
            </a:r>
            <a:r>
              <a:rPr lang="en-US" altLang="ko-KR" dirty="0"/>
              <a:t>Location</a:t>
            </a:r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22F2CFB-E67C-463E-B380-3F8C0C7CB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3B87D1E-906D-4D17-BDD2-D28019A84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3D4F2C6-E9C2-45BF-9B8A-1D59BA636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19200"/>
            <a:ext cx="7924800" cy="295106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 b="1" kern="0">
                <a:latin typeface="Times New Roman"/>
              </a:defRPr>
            </a:lvl1pPr>
            <a:lvl2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 b="1" kern="0">
                <a:latin typeface="Times New Roman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Location: </a:t>
            </a:r>
            <a:r>
              <a:rPr lang="en-US" altLang="ko-KR" dirty="0"/>
              <a:t>Meeting room A, 9th Floor, TTA Building, 47, </a:t>
            </a:r>
            <a:r>
              <a:rPr lang="en-US" altLang="ko-KR" dirty="0" err="1"/>
              <a:t>Bundang-ro</a:t>
            </a:r>
            <a:r>
              <a:rPr lang="en-US" altLang="ko-KR" dirty="0"/>
              <a:t>, </a:t>
            </a:r>
            <a:r>
              <a:rPr lang="en-US" altLang="ko-KR" dirty="0" err="1"/>
              <a:t>Seongnam-shi</a:t>
            </a:r>
            <a:r>
              <a:rPr lang="en-US" altLang="ko-KR" dirty="0"/>
              <a:t>, Gyeonggi-do, Korea </a:t>
            </a:r>
          </a:p>
          <a:p>
            <a:r>
              <a:rPr lang="en-US" dirty="0"/>
              <a:t>WG Documents: </a:t>
            </a: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https://ieee-sa.imeetcentral.com/2888-wg/</a:t>
            </a:r>
            <a:endParaRPr lang="en-US" dirty="0"/>
          </a:p>
          <a:p>
            <a:r>
              <a:rPr lang="en-US" dirty="0"/>
              <a:t>Food and Beverages:</a:t>
            </a:r>
          </a:p>
          <a:p>
            <a:pPr lvl="1"/>
            <a:r>
              <a:rPr lang="en-US" dirty="0"/>
              <a:t>Lunch Time: 12:30PM –1:30PM</a:t>
            </a:r>
          </a:p>
          <a:p>
            <a:pPr lvl="1"/>
            <a:r>
              <a:rPr lang="en-US" altLang="ko-KR" dirty="0"/>
              <a:t>Morning coffee break: 10:30AM-11:00AM</a:t>
            </a:r>
            <a:endParaRPr lang="en-US" dirty="0"/>
          </a:p>
          <a:p>
            <a:pPr lvl="1"/>
            <a:r>
              <a:rPr lang="en-US" dirty="0"/>
              <a:t>Afternoon </a:t>
            </a:r>
            <a:r>
              <a:rPr lang="en-US" altLang="ko-KR" dirty="0"/>
              <a:t>c</a:t>
            </a:r>
            <a:r>
              <a:rPr lang="en-US" dirty="0"/>
              <a:t>offee break: 3:00PM-3:30PM</a:t>
            </a:r>
          </a:p>
        </p:txBody>
      </p:sp>
    </p:spTree>
    <p:extLst>
      <p:ext uri="{BB962C8B-B14F-4D97-AF65-F5344CB8AC3E}">
        <p14:creationId xmlns:p14="http://schemas.microsoft.com/office/powerpoint/2010/main" val="7598109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36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90625"/>
              </p:ext>
            </p:extLst>
          </p:nvPr>
        </p:nvGraphicFramePr>
        <p:xfrm>
          <a:off x="952500" y="1219200"/>
          <a:ext cx="7239000" cy="4038600"/>
        </p:xfrm>
        <a:graphic>
          <a:graphicData uri="http://schemas.openxmlformats.org/drawingml/2006/table">
            <a:tbl>
              <a:tblPr firstRow="1" firstCol="1" bandRow="1"/>
              <a:tblGrid>
                <a:gridCol w="27051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45339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4038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Name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Affiliation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984852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Kyoungro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Yoon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4444390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Sang-</a:t>
                      </a: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Kyun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Kim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Myoungji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716804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Sangkwon Peter Jeong</a:t>
                      </a:r>
                      <a:endParaRPr lang="ko-KR" altLang="ko-KR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JoyFun Inc.,</a:t>
                      </a:r>
                      <a:endParaRPr lang="ko-KR" altLang="ko-KR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404497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Min-Hyuk Jeong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Myoungji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053699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Tae-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Beom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Lim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Korea Electronics Technology Institute (KETI)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824222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Dong Soo Choi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Dong-A University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4492838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HyeonWoo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Nam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Dongduk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Women’s University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918807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Jeonghwoan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Choi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SKONEC ENTERTAINMENT CO LTD.,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0445745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Juyoung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Park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20997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55C87B-0313-4D04-AA96-D1B433966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2020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2E67014-8825-4332-89F2-7EE82C63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37</a:t>
            </a:fld>
            <a:endParaRPr lang="en-US">
              <a:latin typeface="Myriad Pro" charset="0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D58E3FCC-A9D8-4C24-B112-B0CD2BDFA8A8}"/>
              </a:ext>
            </a:extLst>
          </p:cNvPr>
          <p:cNvSpPr/>
          <p:nvPr/>
        </p:nvSpPr>
        <p:spPr>
          <a:xfrm>
            <a:off x="266700" y="990600"/>
            <a:ext cx="8458200" cy="113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November 24-26, Meeting room A, 9th Floor, TTA Building, 47, 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Bundang-ro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, 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Seongnam-shi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, Gyeonggi-do, Korea</a:t>
            </a:r>
            <a:endParaRPr lang="en-US" altLang="ko-KR" sz="2400" b="1" kern="0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74B98CC8-A054-4831-819F-BCAEE5D06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1186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55C87B-0313-4D04-AA96-D1B433966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2E67014-8825-4332-89F2-7EE82C63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38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74B98CC8-A054-4831-819F-BCAEE5D06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  <a:endParaRPr 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D5F1D53E-ADB0-4C91-964C-295C9B17BC16}"/>
              </a:ext>
            </a:extLst>
          </p:cNvPr>
          <p:cNvSpPr/>
          <p:nvPr/>
        </p:nvSpPr>
        <p:spPr>
          <a:xfrm>
            <a:off x="304800" y="2779467"/>
            <a:ext cx="8458200" cy="279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15 - 19, IEEE-SA Office, 10662 Los Vaqueros Cir, </a:t>
            </a:r>
            <a:b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</a:b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Los Alamitos, California, USA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June 28 - July 2, Paris, France (TBD)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October 18-22, Gangnam 2nd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ToZ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meeting room,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Baekam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Bldg. 459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Gangnamdaero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Seocho-gu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, Seoul, Korea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4DD776EF-C3D5-46CD-B2BA-1987BD05BB9A}"/>
              </a:ext>
            </a:extLst>
          </p:cNvPr>
          <p:cNvSpPr/>
          <p:nvPr/>
        </p:nvSpPr>
        <p:spPr>
          <a:xfrm>
            <a:off x="457200" y="840475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If the COVID-19 situation does not get better and the travel restrictions are lifted, the following meetings will be changed to on-line meeting only.</a:t>
            </a:r>
          </a:p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For those who have difficulties in traveling due to various reasons, on-line meeting support will be always provided.</a:t>
            </a:r>
          </a:p>
        </p:txBody>
      </p:sp>
    </p:spTree>
    <p:extLst>
      <p:ext uri="{BB962C8B-B14F-4D97-AF65-F5344CB8AC3E}">
        <p14:creationId xmlns:p14="http://schemas.microsoft.com/office/powerpoint/2010/main" val="4175581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3" name="Text Box 47">
            <a:extLst>
              <a:ext uri="{FF2B5EF4-FFF2-40B4-BE49-F238E27FC236}">
                <a16:creationId xmlns:a16="http://schemas.microsoft.com/office/drawing/2014/main" id="{FA2B91E1-B63D-4A78-9051-B544F4975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" y="5334000"/>
            <a:ext cx="875347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Default: Video Conference by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GoTo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Meeting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(Operate by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Peter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)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Wednesday: Gangnam 2</a:t>
            </a:r>
            <a:r>
              <a:rPr lang="en-US" altLang="ko-KR" sz="1400" b="1" baseline="30000" dirty="0">
                <a:solidFill>
                  <a:srgbClr val="000000"/>
                </a:solidFill>
                <a:latin typeface="Times New Roman" pitchFamily="18" charset="0"/>
              </a:rPr>
              <a:t>nd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</a:rPr>
              <a:t>ToZ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 meeting room,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</a:rPr>
              <a:t>Baekam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 Bldg. 459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</a:rPr>
              <a:t>Gangnamdaero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</a:rPr>
              <a:t>Seocho-gu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, Seoul, Korea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31DD82D8-9B65-4937-B793-647732C181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881319"/>
              </p:ext>
            </p:extLst>
          </p:nvPr>
        </p:nvGraphicFramePr>
        <p:xfrm>
          <a:off x="345281" y="942892"/>
          <a:ext cx="8382000" cy="4352680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185289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743419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July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2020)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21,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22,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23,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24,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Future Schedule)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minutes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(Introducing participants)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Development for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Discuss and Development New Work Item)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Development for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8874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55C87B-0313-4D04-AA96-D1B433966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2E67014-8825-4332-89F2-7EE82C63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39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74B98CC8-A054-4831-819F-BCAEE5D06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  <a:endParaRPr 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6A1B2D7F-FB49-41D8-AC9F-E3BE32E02304}"/>
              </a:ext>
            </a:extLst>
          </p:cNvPr>
          <p:cNvSpPr/>
          <p:nvPr/>
        </p:nvSpPr>
        <p:spPr>
          <a:xfrm>
            <a:off x="457200" y="838200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If the COVID-19 situation does not get better and the travel restrictions are lifted, the following meetings will be changed to on-line meeting only. </a:t>
            </a:r>
          </a:p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For those who have difficulties in traveling due to various reasons, on-line meeting support will be always provided.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123F86D-E576-4EA3-A7D7-4448610F658F}"/>
              </a:ext>
            </a:extLst>
          </p:cNvPr>
          <p:cNvSpPr/>
          <p:nvPr/>
        </p:nvSpPr>
        <p:spPr>
          <a:xfrm>
            <a:off x="304800" y="2772643"/>
            <a:ext cx="8458200" cy="334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14 - 18, 1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Fusionopolis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Walk #04-07 South Tower, Solaris, (IEEE-SA Office), Singapore, Singapore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June 27 - July 1, IEEE-SA Office, 17th Floor, 3rd Park Ave. New York City, New York 10016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October 17-21, Gangnam 2nd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ToZ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meeting room,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Baekam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Bldg. 459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Gangnamdaero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Seocho-gu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, Seoul, Korea</a:t>
            </a:r>
          </a:p>
        </p:txBody>
      </p:sp>
    </p:spTree>
    <p:extLst>
      <p:ext uri="{BB962C8B-B14F-4D97-AF65-F5344CB8AC3E}">
        <p14:creationId xmlns:p14="http://schemas.microsoft.com/office/powerpoint/2010/main" val="300381432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609599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29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-01-0000-Session-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4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Tae-</a:t>
            </a:r>
            <a:r>
              <a:rPr lang="en-US" altLang="ko-KR" sz="2000" dirty="0" err="1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Beom</a:t>
            </a:r>
            <a:r>
              <a:rPr lang="en-US" altLang="ko-KR" sz="20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Lim</a:t>
            </a: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EEA48EE7-8FBE-4344-A481-25E0D459A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19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-0000-Session-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-WG-Meeting minutes’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Kyun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2771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18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-Session-04-WG-Opening-Plenary’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Dong Soo Choi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6271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2888-20-0039-01-0000-Session-4-WG-Closing-Plenary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CB7EB9F-DB64-46DA-B2FD-4BE588170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‘2888-20-0030-01-0000-Large Space Virtual Reality Disaster Response Training System’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Jeonghwoan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Choi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Dong Soo Choi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5677004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5928</TotalTime>
  <Words>2166</Words>
  <Application>Microsoft Office PowerPoint</Application>
  <PresentationFormat>화면 슬라이드 쇼(4:3)</PresentationFormat>
  <Paragraphs>523</Paragraphs>
  <Slides>41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41</vt:i4>
      </vt:variant>
    </vt:vector>
  </HeadingPairs>
  <TitlesOfParts>
    <vt:vector size="52" baseType="lpstr">
      <vt:lpstr>맑은 고딕</vt:lpstr>
      <vt:lpstr>Arial</vt:lpstr>
      <vt:lpstr>Calibri</vt:lpstr>
      <vt:lpstr>Myriad Pro</vt:lpstr>
      <vt:lpstr>Times New Roman</vt:lpstr>
      <vt:lpstr>Verdana</vt:lpstr>
      <vt:lpstr>Wingdings</vt:lpstr>
      <vt:lpstr>IEEE-SA Powerpoint Template</vt:lpstr>
      <vt:lpstr>Office 테마</vt:lpstr>
      <vt:lpstr>2_Office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Session Time and Location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WG Motion #10</vt:lpstr>
      <vt:lpstr>WG Motion #11</vt:lpstr>
      <vt:lpstr>WG Motion #12</vt:lpstr>
      <vt:lpstr>WG Motion #13</vt:lpstr>
      <vt:lpstr>WG Motion #14</vt:lpstr>
      <vt:lpstr>WG Motion #15</vt:lpstr>
      <vt:lpstr>WG Motion #16</vt:lpstr>
      <vt:lpstr>WG Motion #17</vt:lpstr>
      <vt:lpstr>WG Motion #18</vt:lpstr>
      <vt:lpstr>WG Motion #19</vt:lpstr>
      <vt:lpstr>WG Motion #20</vt:lpstr>
      <vt:lpstr>WG Motion #21</vt:lpstr>
      <vt:lpstr>WG Motion #22</vt:lpstr>
      <vt:lpstr>WG Motion #23</vt:lpstr>
      <vt:lpstr>WG Motion #24</vt:lpstr>
      <vt:lpstr>WG Motion #25</vt:lpstr>
      <vt:lpstr>Others</vt:lpstr>
      <vt:lpstr>Schedule of the New PARs</vt:lpstr>
      <vt:lpstr>Next Seoul Interim meeting</vt:lpstr>
      <vt:lpstr>Next TTA Plenary Meeting</vt:lpstr>
      <vt:lpstr>TTA Session Time and Location</vt:lpstr>
      <vt:lpstr>Meeting Location</vt:lpstr>
      <vt:lpstr>Attendees</vt:lpstr>
      <vt:lpstr>Future Sessions – 2020</vt:lpstr>
      <vt:lpstr>Future Sessions – 2021</vt:lpstr>
      <vt:lpstr>Future Sessions – 2022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288</cp:revision>
  <cp:lastPrinted>2018-02-28T09:01:45Z</cp:lastPrinted>
  <dcterms:created xsi:type="dcterms:W3CDTF">2014-10-13T13:02:20Z</dcterms:created>
  <dcterms:modified xsi:type="dcterms:W3CDTF">2020-07-28T16:45:12Z</dcterms:modified>
</cp:coreProperties>
</file>