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899" r:id="rId2"/>
    <p:sldMasterId id="2147483912" r:id="rId3"/>
  </p:sldMasterIdLst>
  <p:notesMasterIdLst>
    <p:notesMasterId r:id="rId25"/>
  </p:notesMasterIdLst>
  <p:handoutMasterIdLst>
    <p:handoutMasterId r:id="rId26"/>
  </p:handoutMasterIdLst>
  <p:sldIdLst>
    <p:sldId id="325" r:id="rId4"/>
    <p:sldId id="365" r:id="rId5"/>
    <p:sldId id="366" r:id="rId6"/>
    <p:sldId id="678" r:id="rId7"/>
    <p:sldId id="689" r:id="rId8"/>
    <p:sldId id="690" r:id="rId9"/>
    <p:sldId id="691" r:id="rId10"/>
    <p:sldId id="679" r:id="rId11"/>
    <p:sldId id="680" r:id="rId12"/>
    <p:sldId id="681" r:id="rId13"/>
    <p:sldId id="682" r:id="rId14"/>
    <p:sldId id="684" r:id="rId15"/>
    <p:sldId id="685" r:id="rId16"/>
    <p:sldId id="686" r:id="rId17"/>
    <p:sldId id="687" r:id="rId18"/>
    <p:sldId id="688" r:id="rId19"/>
    <p:sldId id="692" r:id="rId20"/>
    <p:sldId id="693" r:id="rId21"/>
    <p:sldId id="694" r:id="rId22"/>
    <p:sldId id="695" r:id="rId23"/>
    <p:sldId id="356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8"/>
    <a:srgbClr val="FDC82F"/>
    <a:srgbClr val="009FDA"/>
    <a:srgbClr val="001FA1"/>
    <a:srgbClr val="0066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81" autoAdjust="0"/>
    <p:restoredTop sz="94694"/>
  </p:normalViewPr>
  <p:slideViewPr>
    <p:cSldViewPr>
      <p:cViewPr varScale="1">
        <p:scale>
          <a:sx n="133" d="100"/>
          <a:sy n="133" d="100"/>
        </p:scale>
        <p:origin x="144" y="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2888-20-0037-00-0001-Syntax and semantics of environmental sensor data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2888-20-0037-00-0001-Syntax and semantics of environmental sensor data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2888-20-0037-00-0001-Syntax and semantics of environmental sensor data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2888-20-0037-00-0001-Syntax and semantics of environmental sensor data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9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pic>
        <p:nvPicPr>
          <p:cNvPr id="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2888-20-0037-00-0001-Syntax and semantics of environmental sensor data</a:t>
            </a:r>
            <a:endParaRPr lang="en-US" dirty="0"/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25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2888-20-0037-00-0001-Syntax and semantics of environmental sensor data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6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2888-20-0037-00-0001-Syntax and semantics of environmental sensor data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7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2888-20-0037-00-0001-Syntax and semantics of environmental sensor data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62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57150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2888-20-0037-00-0001-Syntax and semantics of environmental sensor data</a:t>
            </a:r>
            <a:endParaRPr lang="en-US" dirty="0"/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72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2888-20-0037-00-0001-Syntax and semantics of environmental sensor data</a:t>
            </a:r>
            <a:endParaRPr lang="en-US" dirty="0"/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2888-20-0037-00-0001-Syntax and semantics of environmental sensor data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2888-20-0037-00-0001-Syntax and semantics of environmental sensor data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2888-20-0037-00-0001-Syntax and semantics of environmental sensor data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88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2888-20-0037-00-0001-Syntax and semantics of environmental sensor data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4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2888-20-0037-00-0001-Syntax and semantics of environmental sensor data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6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203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2888-20-0037-00-0001-Syntax and semantics of environmental sensor data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1543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2888-20-0037-00-0001-Syntax and semantics of environmental sensor data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DE1CE7A8-BA9E-4DCB-BE1F-6785074DEFE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193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2888-20-0037-00-0001-Syntax and semantics of environmental sensor data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1466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2888-20-0037-00-0001-Syntax and semantics of environmental sensor data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786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2888-20-0037-00-0001-Syntax and semantics of environmental sensor data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2888-20-0037-00-0001-Syntax and semantics of environmental sensor data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9538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2888-20-0037-00-0001-Syntax and semantics of environmental sensor data</a:t>
            </a:r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2F1DA4E6-C195-4C7B-B23E-D01A6A5A25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4731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2888-20-0037-00-0001-Syntax and semantics of environmental sensor data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ECA362BF-C9A2-4FB6-8BDC-F051490F3D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3443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2888-20-0037-00-0001-Syntax and semantics of environmental sensor data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714E5D77-DD01-4493-BAD3-ADD6993D131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8974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2888-20-0037-00-0001-Syntax and semantics of environmental sensor data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7540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2888-20-0037-00-0001-Syntax and semantics of environmental sensor data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62990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2888-20-0037-00-0001-Syntax and semantics of environmental sensor data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7349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2888-20-0037-00-0001-Syntax and semantics of environmental sensor data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85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2888-20-0037-00-0001-Syntax and semantics of environmental sensor data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2888-20-0037-00-0001-Syntax and semantics of environmental sensor data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2888-20-0037-00-0001-Syntax and semantics of environmental sensor data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2888-20-0037-00-0001-Syntax and semantics of environmental sensor data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2888-20-0037-00-0001-Syntax and semantics of environmental sensor data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2888-20-0037-00-0001-Syntax and semantics of environmental sensor data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2888-20-0037-00-0001-Syntax and semantics of environmental sensor data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2888-20-0037-00-0001-Syntax and semantics of environmental sensor data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3" descr="IEEE_SA_Bar_Graphic_long_rgb">
            <a:extLst>
              <a:ext uri="{FF2B5EF4-FFF2-40B4-BE49-F238E27FC236}">
                <a16:creationId xmlns:a16="http://schemas.microsoft.com/office/drawing/2014/main" id="{75C9D90F-5989-45BC-97CE-2CCBD1CED4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-23019" y="6154783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4" descr="IEEE_white">
            <a:extLst>
              <a:ext uri="{FF2B5EF4-FFF2-40B4-BE49-F238E27FC236}">
                <a16:creationId xmlns:a16="http://schemas.microsoft.com/office/drawing/2014/main" id="{D017F24A-097C-497D-B202-3F04A05189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977981" y="6230983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7BE3F38D-9AA0-42D1-A3DB-CC5CB0FF6ABC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040" y="157581"/>
            <a:ext cx="573881" cy="572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7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81834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2888-20-0037-00-0001-Syntax and semantics of environmental sensor data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33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" y="1600200"/>
            <a:ext cx="8382000" cy="828674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/>
              <a:t>[Syntax and semantics of environmental sensor data]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85800" y="2606243"/>
            <a:ext cx="5638800" cy="82867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[</a:t>
            </a:r>
            <a:r>
              <a:rPr lang="en-US" altLang="ko-KR" dirty="0"/>
              <a:t>Sang-</a:t>
            </a:r>
            <a:r>
              <a:rPr lang="en-US" altLang="ko-KR" dirty="0" err="1"/>
              <a:t>Kyun</a:t>
            </a:r>
            <a:r>
              <a:rPr lang="en-US" altLang="ko-KR" dirty="0"/>
              <a:t> Kim</a:t>
            </a:r>
            <a:r>
              <a:rPr lang="en-US" dirty="0"/>
              <a:t> / </a:t>
            </a:r>
            <a:r>
              <a:rPr lang="en-US" altLang="ko-KR" dirty="0" err="1"/>
              <a:t>Myongji</a:t>
            </a:r>
            <a:r>
              <a:rPr lang="en-US" altLang="ko-KR" dirty="0"/>
              <a:t> University</a:t>
            </a:r>
            <a:r>
              <a:rPr lang="en-US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88DC1C5A-43C9-426D-8E8A-CED7BE685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Ambient noise sensor instance example</a:t>
            </a: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D0C282AE-63A4-40F8-833D-AE0C4A8E2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3EB55-463A-4140-ADB6-6B05F62D77B2}" type="slidenum">
              <a:rPr lang="ko-KR" altLang="en-US" smtClean="0"/>
              <a:pPr/>
              <a:t>9</a:t>
            </a:fld>
            <a:endParaRPr lang="ko-KR" altLang="en-US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E0EEB0C9-50F1-40BA-8D92-4FE8EC28730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73778" y="1916832"/>
            <a:ext cx="3570303" cy="3304744"/>
          </a:xfrm>
          <a:prstGeom prst="rect">
            <a:avLst/>
          </a:prstGeom>
          <a:ln w="25400">
            <a:solidFill>
              <a:schemeClr val="accent1"/>
            </a:solidFill>
          </a:ln>
        </p:spPr>
      </p:pic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8276EB59-6FA6-4D96-96BC-C9F1057DE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2888-20-0037-00-0001-Syntax and semantics of environmental sensor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1129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88DC1C5A-43C9-426D-8E8A-CED7BE685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Temperature sensor</a:t>
            </a: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D0C282AE-63A4-40F8-833D-AE0C4A8E2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3EB55-463A-4140-ADB6-6B05F62D77B2}" type="slidenum">
              <a:rPr lang="ko-KR" altLang="en-US" smtClean="0"/>
              <a:pPr/>
              <a:t>10</a:t>
            </a:fld>
            <a:endParaRPr lang="ko-KR" altLang="en-US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E66B610B-6AE0-4A0D-BD4B-A3461B3822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7514" y="1874070"/>
            <a:ext cx="3059360" cy="3541909"/>
          </a:xfrm>
          <a:prstGeom prst="rect">
            <a:avLst/>
          </a:prstGeom>
          <a:ln w="25400">
            <a:solidFill>
              <a:schemeClr val="accent1"/>
            </a:solidFill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1DAAB980-0138-47A9-AA3F-9E98841747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40611" y="2447158"/>
            <a:ext cx="5405570" cy="1963685"/>
          </a:xfrm>
          <a:prstGeom prst="rect">
            <a:avLst/>
          </a:prstGeom>
          <a:ln w="25400">
            <a:solidFill>
              <a:schemeClr val="accent3"/>
            </a:solidFill>
          </a:ln>
        </p:spPr>
      </p:pic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8DC07F7-9FF2-405D-9348-66919021F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2888-20-0037-00-0001-Syntax and semantics of environmental sensor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1902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88DC1C5A-43C9-426D-8E8A-CED7BE685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Temperature sensor instance example</a:t>
            </a: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D0C282AE-63A4-40F8-833D-AE0C4A8E2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3EB55-463A-4140-ADB6-6B05F62D77B2}" type="slidenum">
              <a:rPr lang="ko-KR" altLang="en-US" smtClean="0"/>
              <a:pPr/>
              <a:t>11</a:t>
            </a:fld>
            <a:endParaRPr lang="ko-KR" altLang="en-US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E0EEB0C9-50F1-40BA-8D92-4FE8EC28730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27785" y="1966462"/>
            <a:ext cx="3633722" cy="3304744"/>
          </a:xfrm>
          <a:prstGeom prst="rect">
            <a:avLst/>
          </a:prstGeom>
          <a:ln w="25400">
            <a:solidFill>
              <a:schemeClr val="accent1"/>
            </a:solidFill>
          </a:ln>
        </p:spPr>
      </p:pic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B50FB7DB-5BC1-47F6-AB16-36F13E889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2888-20-0037-00-0001-Syntax and semantics of environmental sensor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6095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88DC1C5A-43C9-426D-8E8A-CED7BE685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Humidity sensor</a:t>
            </a: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D0C282AE-63A4-40F8-833D-AE0C4A8E2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3EB55-463A-4140-ADB6-6B05F62D77B2}" type="slidenum">
              <a:rPr lang="ko-KR" altLang="en-US" smtClean="0"/>
              <a:pPr/>
              <a:t>12</a:t>
            </a:fld>
            <a:endParaRPr lang="ko-KR" altLang="en-US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E66B610B-6AE0-4A0D-BD4B-A3461B3822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7514" y="1808820"/>
            <a:ext cx="2978255" cy="3726414"/>
          </a:xfrm>
          <a:prstGeom prst="rect">
            <a:avLst/>
          </a:prstGeom>
          <a:ln w="25400">
            <a:solidFill>
              <a:schemeClr val="accent1"/>
            </a:solidFill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1DAAB980-0138-47A9-AA3F-9E98841747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21850" y="2780928"/>
            <a:ext cx="5763723" cy="1516362"/>
          </a:xfrm>
          <a:prstGeom prst="rect">
            <a:avLst/>
          </a:prstGeom>
          <a:ln w="25400">
            <a:solidFill>
              <a:schemeClr val="accent3"/>
            </a:solidFill>
          </a:ln>
        </p:spPr>
      </p:pic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B4FB77C-0DC8-4FBD-AD12-136CFAF9C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2888-20-0037-00-0001-Syntax and semantics of environmental sensor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7227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88DC1C5A-43C9-426D-8E8A-CED7BE685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Humidity sensor instance example</a:t>
            </a: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D0C282AE-63A4-40F8-833D-AE0C4A8E2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3EB55-463A-4140-ADB6-6B05F62D77B2}" type="slidenum">
              <a:rPr lang="ko-KR" altLang="en-US" smtClean="0"/>
              <a:pPr/>
              <a:t>13</a:t>
            </a:fld>
            <a:endParaRPr lang="ko-KR" altLang="en-US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E0EEB0C9-50F1-40BA-8D92-4FE8EC28730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49742" y="2028932"/>
            <a:ext cx="4303458" cy="3155870"/>
          </a:xfrm>
          <a:prstGeom prst="rect">
            <a:avLst/>
          </a:prstGeom>
          <a:ln w="25400">
            <a:solidFill>
              <a:schemeClr val="accent1"/>
            </a:solidFill>
          </a:ln>
        </p:spPr>
      </p:pic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CB2594EC-6B08-4791-B50E-6DB5375F5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2888-20-0037-00-0001-Syntax and semantics of environmental sensor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3862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88DC1C5A-43C9-426D-8E8A-CED7BE685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Wind sensor</a:t>
            </a: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D0C282AE-63A4-40F8-833D-AE0C4A8E2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3EB55-463A-4140-ADB6-6B05F62D77B2}" type="slidenum">
              <a:rPr lang="ko-KR" altLang="en-US" smtClean="0"/>
              <a:pPr/>
              <a:t>14</a:t>
            </a:fld>
            <a:endParaRPr lang="ko-KR" altLang="en-US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E66B610B-6AE0-4A0D-BD4B-A3461B3822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8215" y="1808820"/>
            <a:ext cx="2885193" cy="3777273"/>
          </a:xfrm>
          <a:prstGeom prst="rect">
            <a:avLst/>
          </a:prstGeom>
          <a:ln w="25400">
            <a:solidFill>
              <a:schemeClr val="accent1"/>
            </a:solidFill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1DAAB980-0138-47A9-AA3F-9E98841747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83868" y="2459300"/>
            <a:ext cx="5626590" cy="2047412"/>
          </a:xfrm>
          <a:prstGeom prst="rect">
            <a:avLst/>
          </a:prstGeom>
          <a:ln w="25400">
            <a:solidFill>
              <a:schemeClr val="accent3"/>
            </a:solidFill>
          </a:ln>
        </p:spPr>
      </p:pic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52419BE-475E-4906-A1C1-C037EDE28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2888-20-0037-00-0001-Syntax and semantics of environmental sensor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7336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88DC1C5A-43C9-426D-8E8A-CED7BE685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Wind sensor instance example</a:t>
            </a: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D0C282AE-63A4-40F8-833D-AE0C4A8E2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3EB55-463A-4140-ADB6-6B05F62D77B2}" type="slidenum">
              <a:rPr lang="ko-KR" altLang="en-US" smtClean="0"/>
              <a:pPr/>
              <a:t>15</a:t>
            </a:fld>
            <a:endParaRPr lang="ko-KR" altLang="en-US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E0EEB0C9-50F1-40BA-8D92-4FE8EC28730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386347" y="1764380"/>
            <a:ext cx="4286513" cy="3761289"/>
          </a:xfrm>
          <a:prstGeom prst="rect">
            <a:avLst/>
          </a:prstGeom>
          <a:ln w="25400">
            <a:solidFill>
              <a:schemeClr val="accent1"/>
            </a:solidFill>
          </a:ln>
        </p:spPr>
      </p:pic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FEEC86A-6AF5-4A92-9B42-CCFE63670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2888-20-0037-00-0001-Syntax and semantics of environmental sensor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4541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88DC1C5A-43C9-426D-8E8A-CED7BE685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Gas sensor</a:t>
            </a: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D0C282AE-63A4-40F8-833D-AE0C4A8E2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3EB55-463A-4140-ADB6-6B05F62D77B2}" type="slidenum">
              <a:rPr lang="ko-KR" altLang="en-US" smtClean="0"/>
              <a:pPr/>
              <a:t>16</a:t>
            </a:fld>
            <a:endParaRPr lang="ko-KR" altLang="en-US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E66B610B-6AE0-4A0D-BD4B-A3461B3822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1984" y="1808820"/>
            <a:ext cx="2737656" cy="3777273"/>
          </a:xfrm>
          <a:prstGeom prst="rect">
            <a:avLst/>
          </a:prstGeom>
          <a:ln w="25400">
            <a:solidFill>
              <a:schemeClr val="accent1"/>
            </a:solidFill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1DAAB980-0138-47A9-AA3F-9E98841747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29862" y="2294874"/>
            <a:ext cx="5577100" cy="2376264"/>
          </a:xfrm>
          <a:prstGeom prst="rect">
            <a:avLst/>
          </a:prstGeom>
          <a:ln w="25400">
            <a:solidFill>
              <a:schemeClr val="accent3"/>
            </a:solidFill>
          </a:ln>
        </p:spPr>
      </p:pic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4429332-7C1F-4964-946D-66763A888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2888-20-0037-00-0001-Syntax and semantics of environmental sensor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6857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88DC1C5A-43C9-426D-8E8A-CED7BE685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Gas sensor instance example</a:t>
            </a: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D0C282AE-63A4-40F8-833D-AE0C4A8E2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3EB55-463A-4140-ADB6-6B05F62D77B2}" type="slidenum">
              <a:rPr lang="ko-KR" altLang="en-US" smtClean="0"/>
              <a:pPr/>
              <a:t>17</a:t>
            </a:fld>
            <a:endParaRPr lang="ko-KR" altLang="en-US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E0EEB0C9-50F1-40BA-8D92-4FE8EC28730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78230" y="1764380"/>
            <a:ext cx="3702746" cy="3761289"/>
          </a:xfrm>
          <a:prstGeom prst="rect">
            <a:avLst/>
          </a:prstGeom>
          <a:ln w="25400">
            <a:solidFill>
              <a:schemeClr val="accent1"/>
            </a:solidFill>
          </a:ln>
        </p:spPr>
      </p:pic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DA1417A6-D08B-41F9-A635-0B0BD8E93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2888-20-0037-00-0001-Syntax and semantics of environmental sensor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934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88DC1C5A-43C9-426D-8E8A-CED7BE685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Dust sensor</a:t>
            </a: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D0C282AE-63A4-40F8-833D-AE0C4A8E2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3EB55-463A-4140-ADB6-6B05F62D77B2}" type="slidenum">
              <a:rPr lang="ko-KR" altLang="en-US" smtClean="0"/>
              <a:pPr/>
              <a:t>18</a:t>
            </a:fld>
            <a:endParaRPr lang="ko-KR" altLang="en-US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E66B610B-6AE0-4A0D-BD4B-A3461B3822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5526" y="1871368"/>
            <a:ext cx="3077382" cy="3501848"/>
          </a:xfrm>
          <a:prstGeom prst="rect">
            <a:avLst/>
          </a:prstGeom>
          <a:ln w="25400">
            <a:solidFill>
              <a:schemeClr val="accent1"/>
            </a:solidFill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1DAAB980-0138-47A9-AA3F-9E98841747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91880" y="2523286"/>
            <a:ext cx="5577100" cy="1811429"/>
          </a:xfrm>
          <a:prstGeom prst="rect">
            <a:avLst/>
          </a:prstGeom>
          <a:ln w="25400">
            <a:solidFill>
              <a:schemeClr val="accent3"/>
            </a:solidFill>
          </a:ln>
        </p:spPr>
      </p:pic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E49A0C78-A849-4392-A6CB-048939D1E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2888-20-0037-00-0001-Syntax and semantics of environmental sensor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248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1</a:t>
            </a:fld>
            <a:endParaRPr lang="en-US" sz="1400">
              <a:latin typeface="Myriad Pro" charset="0"/>
            </a:endParaRP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  <p:sp>
        <p:nvSpPr>
          <p:cNvPr id="2" name="바닥글 개체 틀 1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7010400" cy="247650"/>
          </a:xfrm>
        </p:spPr>
        <p:txBody>
          <a:bodyPr/>
          <a:lstStyle/>
          <a:p>
            <a:pPr>
              <a:defRPr/>
            </a:pPr>
            <a:r>
              <a:rPr lang="en-US"/>
              <a:t>2888-20-0037-00-0001-Syntax and semantics of environmental sensor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88DC1C5A-43C9-426D-8E8A-CED7BE685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Dust sensor instance example</a:t>
            </a: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D0C282AE-63A4-40F8-833D-AE0C4A8E2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3EB55-463A-4140-ADB6-6B05F62D77B2}" type="slidenum">
              <a:rPr lang="ko-KR" altLang="en-US" smtClean="0"/>
              <a:pPr/>
              <a:t>19</a:t>
            </a:fld>
            <a:endParaRPr lang="ko-KR" altLang="en-US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E0EEB0C9-50F1-40BA-8D92-4FE8EC28730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78230" y="2035754"/>
            <a:ext cx="3702746" cy="3218540"/>
          </a:xfrm>
          <a:prstGeom prst="rect">
            <a:avLst/>
          </a:prstGeom>
          <a:ln w="25400">
            <a:solidFill>
              <a:schemeClr val="accent1"/>
            </a:solidFill>
          </a:ln>
        </p:spPr>
      </p:pic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23B53597-6900-4B20-86E9-402974204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2888-20-0037-00-0001-Syntax and semantics of environmental sensor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1435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914399"/>
          </a:xfrm>
        </p:spPr>
        <p:txBody>
          <a:bodyPr/>
          <a:lstStyle/>
          <a:p>
            <a:pPr eaLnBrk="0" hangingPunct="0"/>
            <a:r>
              <a:rPr lang="en-GB" altLang="ko-KR" sz="1800" dirty="0"/>
              <a:t>IEEE 2888</a:t>
            </a:r>
            <a:br>
              <a:rPr lang="en-GB" altLang="ko-KR" sz="1800" dirty="0"/>
            </a:br>
            <a:r>
              <a:rPr lang="en-US" altLang="ko-KR" sz="1800" dirty="0"/>
              <a:t>Interfacing Cyber and Physical World Working Group</a:t>
            </a:r>
            <a:br>
              <a:rPr lang="en-US" altLang="ko-KR" sz="1800" dirty="0"/>
            </a:br>
            <a:r>
              <a:rPr lang="en-US" altLang="ko-KR" sz="1800" dirty="0" err="1"/>
              <a:t>Kyoungro</a:t>
            </a:r>
            <a:r>
              <a:rPr lang="en-US" altLang="ko-KR" sz="1800" dirty="0"/>
              <a:t> Yoon, yoonk@konkuk.ac.kr</a:t>
            </a:r>
            <a:endParaRPr lang="ko-KR" altLang="en-US" sz="18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</a:t>
            </a:fld>
            <a:endParaRPr lang="en-US">
              <a:latin typeface="Myriad Pro" charset="0"/>
            </a:endParaRPr>
          </a:p>
        </p:txBody>
      </p:sp>
      <p:sp>
        <p:nvSpPr>
          <p:cNvPr id="7" name="바닥글 개체 틀 1">
            <a:extLst>
              <a:ext uri="{FF2B5EF4-FFF2-40B4-BE49-F238E27FC236}">
                <a16:creationId xmlns:a16="http://schemas.microsoft.com/office/drawing/2014/main" id="{DA454FB3-4A56-483C-8186-5327C90D9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6705600" cy="247650"/>
          </a:xfrm>
        </p:spPr>
        <p:txBody>
          <a:bodyPr/>
          <a:lstStyle/>
          <a:p>
            <a:pPr>
              <a:defRPr/>
            </a:pPr>
            <a:r>
              <a:rPr lang="en-US" altLang="ko-KR"/>
              <a:t>2888-20-0037-00-0001-Syntax and semantics of environmental sensor data</a:t>
            </a:r>
            <a:endParaRPr lang="en-US" altLang="ko-KR" dirty="0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262E83D4-BBA3-4247-97F8-C407B47D31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0826953"/>
              </p:ext>
            </p:extLst>
          </p:nvPr>
        </p:nvGraphicFramePr>
        <p:xfrm>
          <a:off x="228600" y="1215867"/>
          <a:ext cx="8686800" cy="4467141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9133">
                <a:tc gridSpan="4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Syntax and semantics of environmental sensor data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itchFamily="-8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2020-07-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22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</a:t>
                      </a: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): 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99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Sang-</a:t>
                      </a:r>
                      <a:r>
                        <a:rPr kumimoji="0" lang="en-GB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Kyun</a:t>
                      </a: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Myongji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</a:t>
                      </a:r>
                      <a:r>
                        <a:rPr kumimoji="0" lang="en-GB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Univ</a:t>
                      </a:r>
                      <a:r>
                        <a:rPr kumimoji="0" lang="en-US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ersity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+82 10 6406 8163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goldmunt@gmail.com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8512988"/>
                  </a:ext>
                </a:extLst>
              </a:tr>
              <a:tr h="3199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Min-Hyuk Jeong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Myongji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University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+82 10 3248 4909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jmh8900@gmail.com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4076551"/>
                  </a:ext>
                </a:extLst>
              </a:tr>
              <a:tr h="3199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Kyoungro</a:t>
                      </a: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Yoon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Konkuk</a:t>
                      </a: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</a:t>
                      </a:r>
                      <a:r>
                        <a:rPr kumimoji="0" lang="en-GB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Univ</a:t>
                      </a:r>
                      <a:r>
                        <a:rPr kumimoji="0" lang="en-US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ersity</a:t>
                      </a:r>
                      <a:endParaRPr kumimoji="0" lang="en-GB" altLang="ko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+82 10 5177 3768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yoonk@konkuk.ac.kr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318218"/>
                  </a:ext>
                </a:extLst>
              </a:tr>
              <a:tr h="3199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Sangkwon Peter Jeong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JoyFun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+82 10 8667 7329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ceo@joyfun.kr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5712978"/>
                  </a:ext>
                </a:extLst>
              </a:tr>
              <a:tr h="3199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Dong Soo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Dong-A </a:t>
                      </a:r>
                      <a:r>
                        <a:rPr kumimoji="0" lang="en-GB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Univ</a:t>
                      </a:r>
                      <a:r>
                        <a:rPr kumimoji="0" lang="en-US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ersity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+82 10 9318 4170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soochoi@dau.ac.kr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582311"/>
                  </a:ext>
                </a:extLst>
              </a:tr>
              <a:tr h="3199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HyeonWoo</a:t>
                      </a:r>
                      <a:r>
                        <a:rPr kumimoji="0" lang="ko-K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</a:t>
                      </a:r>
                      <a:endParaRPr kumimoji="0" lang="en-GB" altLang="ko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Dongduck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Women’s Univ.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+82 10 5313 1197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altLang="ko-KR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+mn-ea"/>
                          <a:cs typeface="Times New Roman" pitchFamily="-84" charset="0"/>
                        </a:rPr>
                        <a:t>hwnam@dongduk.ac.kr</a:t>
                      </a:r>
                      <a:endParaRPr kumimoji="0" lang="en-GB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3134399"/>
                  </a:ext>
                </a:extLst>
              </a:tr>
              <a:tr h="3199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Jeonghwoan</a:t>
                      </a: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Skonec</a:t>
                      </a:r>
                      <a:r>
                        <a:rPr kumimoji="0" lang="en-GB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Entertainment Co., Ltd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+82 10 3042 8901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jordhanchoi@skonec.com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48790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6871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88DC1C5A-43C9-426D-8E8A-CED7BE685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Ambient light sensor</a:t>
            </a: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D0C282AE-63A4-40F8-833D-AE0C4A8E2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3EB55-463A-4140-ADB6-6B05F62D77B2}" type="slidenum">
              <a:rPr lang="ko-KR" altLang="en-US" smtClean="0"/>
              <a:pPr/>
              <a:t>3</a:t>
            </a:fld>
            <a:endParaRPr lang="ko-KR" altLang="en-US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E66B610B-6AE0-4A0D-BD4B-A3461B3822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08546" y="1646802"/>
            <a:ext cx="2164291" cy="3989669"/>
          </a:xfrm>
          <a:prstGeom prst="rect">
            <a:avLst/>
          </a:prstGeom>
          <a:ln w="25400">
            <a:solidFill>
              <a:schemeClr val="accent1"/>
            </a:solidFill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1DAAB980-0138-47A9-AA3F-9E98841747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67844" y="1646802"/>
            <a:ext cx="5648726" cy="3834426"/>
          </a:xfrm>
          <a:prstGeom prst="rect">
            <a:avLst/>
          </a:prstGeom>
          <a:ln w="25400">
            <a:solidFill>
              <a:schemeClr val="accent3"/>
            </a:solidFill>
          </a:ln>
        </p:spPr>
      </p:pic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5A927E5-52E5-46C7-AF50-E458CAAC1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2888-20-0037-00-0001-Syntax and semantics of environmental sensor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022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88DC1C5A-43C9-426D-8E8A-CED7BE685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colorWType</a:t>
            </a:r>
            <a:endParaRPr lang="en-US" altLang="ko-KR" dirty="0"/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D0C282AE-63A4-40F8-833D-AE0C4A8E2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3EB55-463A-4140-ADB6-6B05F62D77B2}" type="slidenum">
              <a:rPr lang="ko-KR" altLang="en-US" smtClean="0"/>
              <a:pPr/>
              <a:t>4</a:t>
            </a:fld>
            <a:endParaRPr lang="ko-KR" altLang="en-US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E66B610B-6AE0-4A0D-BD4B-A3461B3822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08546" y="1997608"/>
            <a:ext cx="2164291" cy="3288056"/>
          </a:xfrm>
          <a:prstGeom prst="rect">
            <a:avLst/>
          </a:prstGeom>
          <a:ln w="25400">
            <a:solidFill>
              <a:schemeClr val="accent1"/>
            </a:solidFill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1DAAB980-0138-47A9-AA3F-9E98841747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13838" y="3230263"/>
            <a:ext cx="5648726" cy="397475"/>
          </a:xfrm>
          <a:prstGeom prst="rect">
            <a:avLst/>
          </a:prstGeom>
          <a:ln w="25400">
            <a:solidFill>
              <a:schemeClr val="accent3"/>
            </a:solidFill>
          </a:ln>
        </p:spPr>
      </p:pic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E0BEA5E9-7B50-4C3F-9228-9EC77B4D8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2888-20-0037-00-0001-Syntax and semantics of environmental sensor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005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88DC1C5A-43C9-426D-8E8A-CED7BE685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colorValueType</a:t>
            </a:r>
            <a:endParaRPr lang="en-US" altLang="ko-KR" dirty="0"/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D0C282AE-63A4-40F8-833D-AE0C4A8E2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3EB55-463A-4140-ADB6-6B05F62D77B2}" type="slidenum">
              <a:rPr lang="ko-KR" altLang="en-US" smtClean="0"/>
              <a:pPr/>
              <a:t>5</a:t>
            </a:fld>
            <a:endParaRPr lang="ko-KR" altLang="en-US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E66B610B-6AE0-4A0D-BD4B-A3461B3822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3568" y="1784971"/>
            <a:ext cx="1998222" cy="3768077"/>
          </a:xfrm>
          <a:prstGeom prst="rect">
            <a:avLst/>
          </a:prstGeom>
          <a:ln w="25400">
            <a:solidFill>
              <a:schemeClr val="accent1"/>
            </a:solidFill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1DAAB980-0138-47A9-AA3F-9E98841747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97814" y="2807931"/>
            <a:ext cx="6128427" cy="1242138"/>
          </a:xfrm>
          <a:prstGeom prst="rect">
            <a:avLst/>
          </a:prstGeom>
          <a:ln w="25400">
            <a:solidFill>
              <a:schemeClr val="accent3"/>
            </a:solidFill>
          </a:ln>
        </p:spPr>
      </p:pic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E3D2DE3B-3C52-4448-B75A-A3E475621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2888-20-0037-00-0001-Syntax and semantics of environmental sensor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657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88DC1C5A-43C9-426D-8E8A-CED7BE685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colorSpaceType</a:t>
            </a:r>
            <a:endParaRPr lang="en-US" altLang="ko-KR" dirty="0"/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D0C282AE-63A4-40F8-833D-AE0C4A8E2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3EB55-463A-4140-ADB6-6B05F62D77B2}" type="slidenum">
              <a:rPr lang="ko-KR" altLang="en-US" smtClean="0"/>
              <a:pPr/>
              <a:t>6</a:t>
            </a:fld>
            <a:endParaRPr lang="ko-KR" altLang="en-US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E66B610B-6AE0-4A0D-BD4B-A3461B3822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61300" y="1784971"/>
            <a:ext cx="1642758" cy="3768077"/>
          </a:xfrm>
          <a:prstGeom prst="rect">
            <a:avLst/>
          </a:prstGeom>
          <a:ln w="25400">
            <a:solidFill>
              <a:schemeClr val="accent1"/>
            </a:solidFill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1DAAB980-0138-47A9-AA3F-9E98841747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81790" y="3000636"/>
            <a:ext cx="6109465" cy="644389"/>
          </a:xfrm>
          <a:prstGeom prst="rect">
            <a:avLst/>
          </a:prstGeom>
          <a:ln w="25400">
            <a:solidFill>
              <a:schemeClr val="accent3"/>
            </a:solidFill>
          </a:ln>
        </p:spPr>
      </p:pic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62D531F-A27D-49D3-93CF-F7ECCF3D3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2888-20-0037-00-0001-Syntax and semantics of environmental sensor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166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88DC1C5A-43C9-426D-8E8A-CED7BE685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Ambient light sensor instance example</a:t>
            </a: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D0C282AE-63A4-40F8-833D-AE0C4A8E2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3EB55-463A-4140-ADB6-6B05F62D77B2}" type="slidenum">
              <a:rPr lang="ko-KR" altLang="en-US" smtClean="0"/>
              <a:pPr/>
              <a:t>7</a:t>
            </a:fld>
            <a:endParaRPr lang="ko-KR" altLang="en-US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E0EEB0C9-50F1-40BA-8D92-4FE8EC28730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27785" y="1916832"/>
            <a:ext cx="3156083" cy="3313889"/>
          </a:xfrm>
          <a:prstGeom prst="rect">
            <a:avLst/>
          </a:prstGeom>
          <a:ln w="25400">
            <a:solidFill>
              <a:schemeClr val="accent1"/>
            </a:solidFill>
          </a:ln>
        </p:spPr>
      </p:pic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CAD139D8-CF49-4FA8-9561-8980D15EF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2888-20-0037-00-0001-Syntax and semantics of environmental sensor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167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88DC1C5A-43C9-426D-8E8A-CED7BE685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Ambient noise sensor</a:t>
            </a: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D0C282AE-63A4-40F8-833D-AE0C4A8E2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3EB55-463A-4140-ADB6-6B05F62D77B2}" type="slidenum">
              <a:rPr lang="ko-KR" altLang="en-US" smtClean="0"/>
              <a:pPr/>
              <a:t>8</a:t>
            </a:fld>
            <a:endParaRPr lang="ko-KR" altLang="en-US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E66B610B-6AE0-4A0D-BD4B-A3461B3822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1550" y="1666870"/>
            <a:ext cx="2376264" cy="3960441"/>
          </a:xfrm>
          <a:prstGeom prst="rect">
            <a:avLst/>
          </a:prstGeom>
          <a:ln w="25400">
            <a:solidFill>
              <a:schemeClr val="accent1"/>
            </a:solidFill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1DAAB980-0138-47A9-AA3F-9E98841747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59833" y="2365407"/>
            <a:ext cx="5885216" cy="2127187"/>
          </a:xfrm>
          <a:prstGeom prst="rect">
            <a:avLst/>
          </a:prstGeom>
          <a:ln w="25400">
            <a:solidFill>
              <a:schemeClr val="accent3"/>
            </a:solidFill>
          </a:ln>
        </p:spPr>
      </p:pic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07F7B47-1C39-4E29-8CEB-27DAB8D72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2888-20-0037-00-0001-Syntax and semantics of environmental sensor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353757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7566</TotalTime>
  <Words>569</Words>
  <Application>Microsoft Office PowerPoint</Application>
  <PresentationFormat>화면 슬라이드 쇼(4:3)</PresentationFormat>
  <Paragraphs>102</Paragraphs>
  <Slides>21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21</vt:i4>
      </vt:variant>
    </vt:vector>
  </HeadingPairs>
  <TitlesOfParts>
    <vt:vector size="30" baseType="lpstr">
      <vt:lpstr>맑은 고딕</vt:lpstr>
      <vt:lpstr>Arial</vt:lpstr>
      <vt:lpstr>Calibri</vt:lpstr>
      <vt:lpstr>Myriad Pro</vt:lpstr>
      <vt:lpstr>Times New Roman</vt:lpstr>
      <vt:lpstr>Verdana</vt:lpstr>
      <vt:lpstr>IEEE-SA Powerpoint Template</vt:lpstr>
      <vt:lpstr>Office 테마</vt:lpstr>
      <vt:lpstr>1_Office 테마</vt:lpstr>
      <vt:lpstr>PowerPoint 프레젠테이션</vt:lpstr>
      <vt:lpstr>Compliance with  IEEE Standards Policies and Procedures</vt:lpstr>
      <vt:lpstr>IEEE 2888 Interfacing Cyber and Physical World Working Group Kyoungro Yoon, yoonk@konkuk.ac.kr</vt:lpstr>
      <vt:lpstr>Ambient light sensor</vt:lpstr>
      <vt:lpstr>colorWType</vt:lpstr>
      <vt:lpstr>colorValueType</vt:lpstr>
      <vt:lpstr>colorSpaceType</vt:lpstr>
      <vt:lpstr>Ambient light sensor instance example</vt:lpstr>
      <vt:lpstr>Ambient noise sensor</vt:lpstr>
      <vt:lpstr>Ambient noise sensor instance example</vt:lpstr>
      <vt:lpstr>Temperature sensor</vt:lpstr>
      <vt:lpstr>Temperature sensor instance example</vt:lpstr>
      <vt:lpstr>Humidity sensor</vt:lpstr>
      <vt:lpstr>Humidity sensor instance example</vt:lpstr>
      <vt:lpstr>Wind sensor</vt:lpstr>
      <vt:lpstr>Wind sensor instance example</vt:lpstr>
      <vt:lpstr>Gas sensor</vt:lpstr>
      <vt:lpstr>Gas sensor instance example</vt:lpstr>
      <vt:lpstr>Dust sensor</vt:lpstr>
      <vt:lpstr>Dust sensor instance example</vt:lpstr>
      <vt:lpstr>PowerPoint 프레젠테이션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Jeong Sangkwon</cp:lastModifiedBy>
  <cp:revision>278</cp:revision>
  <dcterms:created xsi:type="dcterms:W3CDTF">2014-10-13T13:02:20Z</dcterms:created>
  <dcterms:modified xsi:type="dcterms:W3CDTF">2020-07-22T16:58:28Z</dcterms:modified>
</cp:coreProperties>
</file>