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13"/>
  </p:notesMasterIdLst>
  <p:handoutMasterIdLst>
    <p:handoutMasterId r:id="rId14"/>
  </p:handoutMasterIdLst>
  <p:sldIdLst>
    <p:sldId id="325" r:id="rId4"/>
    <p:sldId id="365" r:id="rId5"/>
    <p:sldId id="366" r:id="rId6"/>
    <p:sldId id="376" r:id="rId7"/>
    <p:sldId id="377" r:id="rId8"/>
    <p:sldId id="379" r:id="rId9"/>
    <p:sldId id="380" r:id="rId10"/>
    <p:sldId id="378" r:id="rId11"/>
    <p:sldId id="35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1" autoAdjust="0"/>
    <p:restoredTop sz="94694"/>
  </p:normalViewPr>
  <p:slideViewPr>
    <p:cSldViewPr>
      <p:cViewPr varScale="1">
        <p:scale>
          <a:sx n="148" d="100"/>
          <a:sy n="148" d="100"/>
        </p:scale>
        <p:origin x="56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2888-20-0030-01-0000- Large Space Virtual Reality Disaster Response Training System Architecture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2888-20-0030-01-0000- Large Space Virtual Reality Disaster Response Training System Architecture </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2888-20-0030-01-0000- Large Space Virtual Reality Disaster Response Training System Architecture </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2888-20-0030-01-0000- Large Space Virtual Reality Disaster Response Training System Architecture </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2888-20-0030-01-0000- Large Space Virtual Reality Disaster Response Training System Architecture </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2888-20-0030-01-0000- Large Space Virtual Reality Disaster Response Training System Architecture </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5"/>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7BE3F38D-9AA0-42D1-A3DB-CC5CB0FF6AB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040" y="157581"/>
            <a:ext cx="573881" cy="572774"/>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2888-20-0030-01-0000- Large Space Virtual Reality Disaster Response Training System Architecture </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600200"/>
            <a:ext cx="8382000" cy="828674"/>
          </a:xfrm>
        </p:spPr>
        <p:txBody>
          <a:bodyPr>
            <a:normAutofit fontScale="92500"/>
          </a:bodyPr>
          <a:lstStyle/>
          <a:p>
            <a:pPr marL="0" indent="0">
              <a:lnSpc>
                <a:spcPct val="120000"/>
              </a:lnSpc>
              <a:buNone/>
            </a:pPr>
            <a:r>
              <a:rPr lang="en-US" dirty="0"/>
              <a:t>[Large Space Virtual Reality Disaster Response Training System]</a:t>
            </a:r>
          </a:p>
        </p:txBody>
      </p:sp>
      <p:sp>
        <p:nvSpPr>
          <p:cNvPr id="7" name="Text Placeholder 6"/>
          <p:cNvSpPr>
            <a:spLocks noGrp="1"/>
          </p:cNvSpPr>
          <p:nvPr>
            <p:ph type="body" sz="quarter" idx="10"/>
          </p:nvPr>
        </p:nvSpPr>
        <p:spPr>
          <a:xfrm>
            <a:off x="685800" y="2606243"/>
            <a:ext cx="5638800" cy="828675"/>
          </a:xfrm>
        </p:spPr>
        <p:txBody>
          <a:bodyPr/>
          <a:lstStyle/>
          <a:p>
            <a:pPr marL="0" indent="0">
              <a:buNone/>
            </a:pPr>
            <a:r>
              <a:rPr lang="en-US" dirty="0"/>
              <a:t>[</a:t>
            </a:r>
            <a:r>
              <a:rPr lang="en-US" altLang="ko-KR" dirty="0" err="1"/>
              <a:t>Jeonghwoan</a:t>
            </a:r>
            <a:r>
              <a:rPr lang="en-US" altLang="ko-KR" dirty="0"/>
              <a:t> Choi</a:t>
            </a:r>
            <a:r>
              <a:rPr lang="en-US" dirty="0"/>
              <a:t> / </a:t>
            </a:r>
            <a:r>
              <a:rPr lang="en-US" err="1"/>
              <a:t>Skonec</a:t>
            </a:r>
            <a:r>
              <a:rPr lang="en-US"/>
              <a:t> Entertainment</a:t>
            </a:r>
            <a:r>
              <a:rPr lang="en-US" dirty="0"/>
              <a:t>. Co., Ltd. ]</a:t>
            </a:r>
          </a:p>
        </p:txBody>
      </p:sp>
      <p:sp>
        <p:nvSpPr>
          <p:cNvPr id="3" name="직사각형 2">
            <a:extLst>
              <a:ext uri="{FF2B5EF4-FFF2-40B4-BE49-F238E27FC236}">
                <a16:creationId xmlns:a16="http://schemas.microsoft.com/office/drawing/2014/main" id="{3F19B9A5-45FF-8843-A9D1-61161904AE9D}"/>
              </a:ext>
            </a:extLst>
          </p:cNvPr>
          <p:cNvSpPr/>
          <p:nvPr/>
        </p:nvSpPr>
        <p:spPr>
          <a:xfrm>
            <a:off x="6324600" y="5867400"/>
            <a:ext cx="1635384" cy="369332"/>
          </a:xfrm>
          <a:prstGeom prst="rect">
            <a:avLst/>
          </a:prstGeom>
        </p:spPr>
        <p:txBody>
          <a:bodyPr wrap="none">
            <a:spAutoFit/>
          </a:bodyPr>
          <a:lstStyle/>
          <a:p>
            <a:r>
              <a:rPr lang="en-US" altLang="ko-Kore-KR" b="1" dirty="0">
                <a:latin typeface="맑은 고딕" panose="020B0503020000020004" pitchFamily="34" charset="-127"/>
                <a:cs typeface="Times New Roman" panose="02020603050405020304" pitchFamily="18" charset="0"/>
              </a:rPr>
              <a:t>July 22, 2020</a:t>
            </a:r>
            <a:endParaRPr lang="ko-Kore-KR" altLang="en-US" dirty="0"/>
          </a:p>
        </p:txBody>
      </p:sp>
    </p:spTree>
    <p:extLst>
      <p:ext uri="{BB962C8B-B14F-4D97-AF65-F5344CB8AC3E}">
        <p14:creationId xmlns:p14="http://schemas.microsoft.com/office/powerpoint/2010/main" val="427194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a:xfrm>
            <a:off x="457200" y="6610350"/>
            <a:ext cx="7010400" cy="247650"/>
          </a:xfrm>
        </p:spPr>
        <p:txBody>
          <a:bodyPr/>
          <a:lstStyle/>
          <a:p>
            <a:pPr>
              <a:defRPr/>
            </a:pPr>
            <a:r>
              <a:rPr lang="en-US"/>
              <a:t>2888-20-0030-01-0000- Large Space Virtual Reality Disaster Response Training System Architecture </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2888</a:t>
            </a:r>
            <a:br>
              <a:rPr lang="en-GB" altLang="ko-KR" sz="1800" dirty="0"/>
            </a:br>
            <a:r>
              <a:rPr lang="en-US" altLang="ko-KR" sz="1800" dirty="0"/>
              <a:t>Interfacing Cyber and Physical World Working Group</a:t>
            </a:r>
            <a:br>
              <a:rPr lang="en-US" altLang="ko-KR" sz="1800" dirty="0"/>
            </a:br>
            <a:r>
              <a:rPr lang="en-US" altLang="ko-KR" sz="1800" dirty="0" err="1"/>
              <a:t>Kyoungro</a:t>
            </a:r>
            <a:r>
              <a:rPr lang="en-US" altLang="ko-KR" sz="1800" dirty="0"/>
              <a:t> Yoon, yoonk@konkuk.ac.kr</a:t>
            </a:r>
            <a:endParaRPr lang="ko-KR" altLang="en-US" sz="1800"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
        <p:nvSpPr>
          <p:cNvPr id="7" name="바닥글 개체 틀 1">
            <a:extLst>
              <a:ext uri="{FF2B5EF4-FFF2-40B4-BE49-F238E27FC236}">
                <a16:creationId xmlns:a16="http://schemas.microsoft.com/office/drawing/2014/main" id="{DA454FB3-4A56-483C-8186-5327C90D95B9}"/>
              </a:ext>
            </a:extLst>
          </p:cNvPr>
          <p:cNvSpPr>
            <a:spLocks noGrp="1"/>
          </p:cNvSpPr>
          <p:nvPr>
            <p:ph type="ftr" sz="quarter" idx="11"/>
          </p:nvPr>
        </p:nvSpPr>
        <p:spPr>
          <a:xfrm>
            <a:off x="457200" y="6610350"/>
            <a:ext cx="6705600" cy="247650"/>
          </a:xfrm>
        </p:spPr>
        <p:txBody>
          <a:bodyPr/>
          <a:lstStyle/>
          <a:p>
            <a:pPr>
              <a:defRPr/>
            </a:pPr>
            <a:r>
              <a:rPr lang="en-US" altLang="ko-KR"/>
              <a:t>2888-20-0030-01-0000- Large Space Virtual Reality Disaster Response Training System Architecture </a:t>
            </a:r>
            <a:endParaRPr lang="en-US" altLang="ko-KR" dirty="0"/>
          </a:p>
        </p:txBody>
      </p:sp>
      <p:graphicFrame>
        <p:nvGraphicFramePr>
          <p:cNvPr id="3" name="Table 3">
            <a:extLst>
              <a:ext uri="{FF2B5EF4-FFF2-40B4-BE49-F238E27FC236}">
                <a16:creationId xmlns:a16="http://schemas.microsoft.com/office/drawing/2014/main" id="{262E83D4-BBA3-4247-97F8-C407B47D3144}"/>
              </a:ext>
            </a:extLst>
          </p:cNvPr>
          <p:cNvGraphicFramePr>
            <a:graphicFrameLocks noGrp="1"/>
          </p:cNvGraphicFramePr>
          <p:nvPr>
            <p:extLst>
              <p:ext uri="{D42A27DB-BD31-4B8C-83A1-F6EECF244321}">
                <p14:modId xmlns:p14="http://schemas.microsoft.com/office/powerpoint/2010/main" val="1916656344"/>
              </p:ext>
            </p:extLst>
          </p:nvPr>
        </p:nvGraphicFramePr>
        <p:xfrm>
          <a:off x="228600" y="1215867"/>
          <a:ext cx="8686800" cy="4940774"/>
        </p:xfrm>
        <a:graphic>
          <a:graphicData uri="http://schemas.openxmlformats.org/drawingml/2006/table">
            <a:tbl>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Large Space Virtual Reality Disaster Response Training System</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2020-07-</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20</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r>
                        <a:rPr kumimoji="0" lang="en-GB"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 </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Jeonghwoan</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Choi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Skonec</a:t>
                      </a:r>
                      <a:r>
                        <a:rPr kumimoji="0" lang="en-GB" sz="15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Entertainment Co., Ltd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+82 10 3042 8901</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jordhanchoi@skonec.com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Kyoungro</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Yoon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Konkuk</a:t>
                      </a: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Univ</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ersity</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+82 10 5177 3768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yoonk@konkuk.ac.kr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1400576"/>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Sang-Kyun Kim</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Myongji</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Univ</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ersity</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+82 10 6406 8163</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goldmunt@gmail.com</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Sangkwon Peter Jeong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712978"/>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Dong Soo Choi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Dong-A </a:t>
                      </a:r>
                      <a:r>
                        <a:rPr kumimoji="0" lang="en-GB"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Univ</a:t>
                      </a: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ersity</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+82 10 9318 4170</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soochoi@dau.ac.kr</a:t>
                      </a:r>
                      <a:endPar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582311"/>
                  </a:ext>
                </a:extLst>
              </a:tr>
              <a:tr h="3199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HyeonWoo</a:t>
                      </a:r>
                      <a:r>
                        <a:rPr kumimoji="0" lang="ko-KR" altLang="en-US"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US"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a:t>
                      </a:r>
                      <a:endParaRPr kumimoji="0" lang="en-GB" altLang="ko-KR"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Dongduck</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Women’s Univ.</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+82 10 5313 1197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ko-KR" sz="1600" b="0" i="0" u="none" strike="noStrike" kern="1200" cap="none" normalizeH="0" baseline="0" dirty="0">
                          <a:ln>
                            <a:noFill/>
                          </a:ln>
                          <a:solidFill>
                            <a:schemeClr val="tx1"/>
                          </a:solidFill>
                          <a:effectLst/>
                          <a:latin typeface="Times New Roman" pitchFamily="-84" charset="0"/>
                          <a:ea typeface="+mn-ea"/>
                          <a:cs typeface="Times New Roman" pitchFamily="-84" charset="0"/>
                        </a:rPr>
                        <a:t>hwnam@dongduk.ac.kr</a:t>
                      </a:r>
                      <a:endParaRPr kumimoji="0" lang="en-GB" sz="1600" b="0" i="0" u="none" strike="noStrike" kern="1200"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3134399"/>
                  </a:ext>
                </a:extLst>
              </a:tr>
            </a:tbl>
          </a:graphicData>
        </a:graphic>
      </p:graphicFrame>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t>Contents</a:t>
            </a:r>
            <a:endParaRPr lang="ko-KR" altLang="en-US" dirty="0"/>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8" name="바닥글 개체 틀 1">
            <a:extLst>
              <a:ext uri="{FF2B5EF4-FFF2-40B4-BE49-F238E27FC236}">
                <a16:creationId xmlns:a16="http://schemas.microsoft.com/office/drawing/2014/main" id="{6E19BE5C-5A6C-4575-9D4B-CC888E0C5CE4}"/>
              </a:ext>
            </a:extLst>
          </p:cNvPr>
          <p:cNvSpPr>
            <a:spLocks noGrp="1"/>
          </p:cNvSpPr>
          <p:nvPr>
            <p:ph type="ftr" sz="quarter" idx="11"/>
          </p:nvPr>
        </p:nvSpPr>
        <p:spPr>
          <a:xfrm>
            <a:off x="457200" y="6610350"/>
            <a:ext cx="7010400" cy="247650"/>
          </a:xfrm>
        </p:spPr>
        <p:txBody>
          <a:bodyPr/>
          <a:lstStyle/>
          <a:p>
            <a:pPr>
              <a:defRPr/>
            </a:pPr>
            <a:r>
              <a:rPr lang="en-US" altLang="ko-KR"/>
              <a:t>2888-20-0030-01-0000- Large Space Virtual Reality Disaster Response Training System Architecture </a:t>
            </a:r>
            <a:endParaRPr lang="en-US" altLang="ko-KR" dirty="0"/>
          </a:p>
        </p:txBody>
      </p:sp>
      <p:sp>
        <p:nvSpPr>
          <p:cNvPr id="3" name="TextBox 2">
            <a:extLst>
              <a:ext uri="{FF2B5EF4-FFF2-40B4-BE49-F238E27FC236}">
                <a16:creationId xmlns:a16="http://schemas.microsoft.com/office/drawing/2014/main" id="{8881DF0C-4A28-43FF-B567-52B4AC32B0DB}"/>
              </a:ext>
            </a:extLst>
          </p:cNvPr>
          <p:cNvSpPr txBox="1"/>
          <p:nvPr/>
        </p:nvSpPr>
        <p:spPr>
          <a:xfrm>
            <a:off x="762000" y="1371600"/>
            <a:ext cx="7696200" cy="2677656"/>
          </a:xfrm>
          <a:prstGeom prst="rect">
            <a:avLst/>
          </a:prstGeom>
          <a:noFill/>
        </p:spPr>
        <p:txBody>
          <a:bodyPr wrap="square" rtlCol="0">
            <a:spAutoFit/>
          </a:bodyPr>
          <a:lstStyle/>
          <a:p>
            <a:pPr marL="457200" indent="-457200">
              <a:buAutoNum type="arabicParenR"/>
            </a:pPr>
            <a:r>
              <a:rPr lang="en-US" altLang="ko-KR" sz="2400">
                <a:latin typeface="Times New Roman" panose="02020603050405020304" pitchFamily="18" charset="0"/>
                <a:cs typeface="Times New Roman" panose="02020603050405020304" pitchFamily="18" charset="0"/>
              </a:rPr>
              <a:t>Introduction</a:t>
            </a:r>
          </a:p>
          <a:p>
            <a:pPr marL="457200" indent="-457200">
              <a:buAutoNum type="arabicParenR"/>
            </a:pP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r>
              <a:rPr lang="en-US" altLang="ko-KR" sz="2400">
                <a:latin typeface="Times New Roman" panose="02020603050405020304" pitchFamily="18" charset="0"/>
                <a:cs typeface="Times New Roman" panose="02020603050405020304" pitchFamily="18" charset="0"/>
              </a:rPr>
              <a:t>Use case</a:t>
            </a: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r>
              <a:rPr lang="en-US" altLang="ko-KR" sz="2400">
                <a:latin typeface="Times New Roman" panose="02020603050405020304" pitchFamily="18" charset="0"/>
                <a:cs typeface="Times New Roman" panose="02020603050405020304" pitchFamily="18" charset="0"/>
              </a:rPr>
              <a:t>System setup</a:t>
            </a: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endParaRPr lang="en-US" altLang="ko-KR" sz="2400" dirty="0">
              <a:latin typeface="Times New Roman" panose="02020603050405020304" pitchFamily="18" charset="0"/>
              <a:cs typeface="Times New Roman" panose="02020603050405020304" pitchFamily="18" charset="0"/>
            </a:endParaRPr>
          </a:p>
          <a:p>
            <a:pPr marL="457200" indent="-457200">
              <a:buAutoNum type="arabicParenR"/>
            </a:pPr>
            <a:r>
              <a:rPr lang="en-US" altLang="ko-KR" sz="2400">
                <a:latin typeface="Times New Roman" panose="02020603050405020304" pitchFamily="18" charset="0"/>
                <a:cs typeface="Times New Roman" panose="02020603050405020304" pitchFamily="18" charset="0"/>
              </a:rPr>
              <a:t>Conclusions </a:t>
            </a:r>
            <a:endParaRPr lang="en-US" altLang="ko-K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1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a:t>Introduction</a:t>
            </a:r>
            <a:endParaRPr lang="ko-KR" altLang="en-US" dirty="0"/>
          </a:p>
        </p:txBody>
      </p:sp>
      <p:sp>
        <p:nvSpPr>
          <p:cNvPr id="3" name="바닥글 개체 틀 2">
            <a:extLst>
              <a:ext uri="{FF2B5EF4-FFF2-40B4-BE49-F238E27FC236}">
                <a16:creationId xmlns:a16="http://schemas.microsoft.com/office/drawing/2014/main" id="{554B6637-393D-4652-9451-127406E644FE}"/>
              </a:ext>
            </a:extLst>
          </p:cNvPr>
          <p:cNvSpPr>
            <a:spLocks noGrp="1"/>
          </p:cNvSpPr>
          <p:nvPr>
            <p:ph type="ftr" sz="quarter" idx="11"/>
          </p:nvPr>
        </p:nvSpPr>
        <p:spPr>
          <a:xfrm>
            <a:off x="457200" y="6610350"/>
            <a:ext cx="6781800" cy="247650"/>
          </a:xfrm>
        </p:spPr>
        <p:txBody>
          <a:bodyPr/>
          <a:lstStyle/>
          <a:p>
            <a:pPr>
              <a:defRPr/>
            </a:pPr>
            <a:r>
              <a:rPr lang="en-US" altLang="ko-KR"/>
              <a:t>2888-20-0030-01-0000- Large Space Virtual Reality Disaster Response Training System Architecture </a:t>
            </a:r>
            <a:endParaRPr lang="en-US" altLang="ko-KR" dirty="0"/>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5" name="직사각형 4">
            <a:extLst>
              <a:ext uri="{FF2B5EF4-FFF2-40B4-BE49-F238E27FC236}">
                <a16:creationId xmlns:a16="http://schemas.microsoft.com/office/drawing/2014/main" id="{69351953-DECD-4B3F-807E-8D893763286B}"/>
              </a:ext>
            </a:extLst>
          </p:cNvPr>
          <p:cNvSpPr/>
          <p:nvPr/>
        </p:nvSpPr>
        <p:spPr>
          <a:xfrm>
            <a:off x="426868" y="1447800"/>
            <a:ext cx="8229600" cy="1754326"/>
          </a:xfrm>
          <a:prstGeom prst="rect">
            <a:avLst/>
          </a:prstGeom>
        </p:spPr>
        <p:txBody>
          <a:bodyPr wrap="square">
            <a:spAutoFit/>
          </a:bodyPr>
          <a:lstStyle/>
          <a:p>
            <a:pPr marL="285750" indent="-285750">
              <a:buFont typeface="Wingdings" panose="05000000000000000000" pitchFamily="2" charset="2"/>
              <a:buChar char="l"/>
            </a:pPr>
            <a:r>
              <a:rPr lang="en-US" altLang="ko-KR" dirty="0">
                <a:latin typeface="Times New Roman" panose="02020603050405020304" pitchFamily="18" charset="0"/>
                <a:cs typeface="Times New Roman" panose="02020603050405020304" pitchFamily="18" charset="0"/>
              </a:rPr>
              <a:t>This document proposes standardized guidelines that are needed for researchers and industry workers who want to implement a disaster response training system using virtual reality in large spaces that are difficult to reenact in the real world. The scope of this standard may include relevant techniques for building systems that provide effective disaster response training to users</a:t>
            </a:r>
            <a:endParaRPr lang="ko-Kore-KR" altLang="ko-Kore-K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l"/>
            </a:pPr>
            <a:endParaRPr lang="en-US" altLang="ko-KR" dirty="0">
              <a:solidFill>
                <a:srgbClr val="FF0000"/>
              </a:solidFill>
              <a:latin typeface="Times New Roman" panose="02020603050405020304" pitchFamily="18" charset="0"/>
              <a:cs typeface="Times New Roman" panose="02020603050405020304" pitchFamily="18" charset="0"/>
            </a:endParaRPr>
          </a:p>
        </p:txBody>
      </p:sp>
      <p:sp>
        <p:nvSpPr>
          <p:cNvPr id="8" name="직사각형 7">
            <a:extLst>
              <a:ext uri="{FF2B5EF4-FFF2-40B4-BE49-F238E27FC236}">
                <a16:creationId xmlns:a16="http://schemas.microsoft.com/office/drawing/2014/main" id="{A20403ED-1D20-42A6-BFCF-9C8B652B3D9B}"/>
              </a:ext>
            </a:extLst>
          </p:cNvPr>
          <p:cNvSpPr/>
          <p:nvPr/>
        </p:nvSpPr>
        <p:spPr>
          <a:xfrm>
            <a:off x="448322" y="3564760"/>
            <a:ext cx="8229600" cy="923330"/>
          </a:xfrm>
          <a:prstGeom prst="rect">
            <a:avLst/>
          </a:prstGeom>
        </p:spPr>
        <p:txBody>
          <a:bodyPr wrap="square">
            <a:spAutoFit/>
          </a:bodyPr>
          <a:lstStyle/>
          <a:p>
            <a:pPr marL="285750" indent="-285750">
              <a:buFont typeface="Wingdings" panose="05000000000000000000" pitchFamily="2" charset="2"/>
              <a:buChar char="l"/>
            </a:pPr>
            <a:r>
              <a:rPr lang="en-US" altLang="ko-KR" dirty="0">
                <a:latin typeface="Times New Roman" panose="02020603050405020304" pitchFamily="18" charset="0"/>
                <a:cs typeface="Times New Roman" panose="02020603050405020304" pitchFamily="18" charset="0"/>
              </a:rPr>
              <a:t>Cases of acquiring human/object location and movement data through sensors installed in large spaces and developing virtual reality training solutions based on them are increasing</a:t>
            </a:r>
            <a:endParaRPr lang="en-US" altLang="ko-KR"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756A2B4-195F-49DD-86FC-C900D9C9130F}"/>
              </a:ext>
            </a:extLst>
          </p:cNvPr>
          <p:cNvSpPr txBox="1"/>
          <p:nvPr/>
        </p:nvSpPr>
        <p:spPr>
          <a:xfrm>
            <a:off x="688759" y="893992"/>
            <a:ext cx="1063841" cy="400110"/>
          </a:xfrm>
          <a:prstGeom prst="rect">
            <a:avLst/>
          </a:prstGeom>
          <a:noFill/>
          <a:ln>
            <a:solidFill>
              <a:schemeClr val="bg1"/>
            </a:solidFill>
          </a:ln>
        </p:spPr>
        <p:txBody>
          <a:bodyPr wrap="square">
            <a:spAutoFit/>
          </a:bodyPr>
          <a:lstStyle/>
          <a:p>
            <a:r>
              <a:rPr lang="en-US" altLang="ko-KR" sz="2000">
                <a:latin typeface="Times New Roman" panose="02020603050405020304" pitchFamily="18" charset="0"/>
                <a:cs typeface="Times New Roman" panose="02020603050405020304" pitchFamily="18" charset="0"/>
              </a:rPr>
              <a:t>Scope </a:t>
            </a:r>
            <a:endParaRPr lang="ko-KR" altLang="en-US" sz="2000"/>
          </a:p>
        </p:txBody>
      </p:sp>
      <p:sp>
        <p:nvSpPr>
          <p:cNvPr id="11" name="타원 10">
            <a:extLst>
              <a:ext uri="{FF2B5EF4-FFF2-40B4-BE49-F238E27FC236}">
                <a16:creationId xmlns:a16="http://schemas.microsoft.com/office/drawing/2014/main" id="{D2EEDB5A-0E2A-4726-A409-57F7AD767987}"/>
              </a:ext>
            </a:extLst>
          </p:cNvPr>
          <p:cNvSpPr/>
          <p:nvPr/>
        </p:nvSpPr>
        <p:spPr>
          <a:xfrm>
            <a:off x="228600" y="893992"/>
            <a:ext cx="457200" cy="43149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7582CB35-D3F0-4DF7-962E-5EA461B8F6A9}"/>
              </a:ext>
            </a:extLst>
          </p:cNvPr>
          <p:cNvSpPr/>
          <p:nvPr/>
        </p:nvSpPr>
        <p:spPr>
          <a:xfrm>
            <a:off x="395796" y="973712"/>
            <a:ext cx="290004" cy="29125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EF4A4CD-2E52-4F80-B645-9F2A268409BC}"/>
              </a:ext>
            </a:extLst>
          </p:cNvPr>
          <p:cNvSpPr txBox="1"/>
          <p:nvPr/>
        </p:nvSpPr>
        <p:spPr>
          <a:xfrm>
            <a:off x="688759" y="3106425"/>
            <a:ext cx="1063841" cy="400110"/>
          </a:xfrm>
          <a:prstGeom prst="rect">
            <a:avLst/>
          </a:prstGeom>
          <a:noFill/>
          <a:ln>
            <a:solidFill>
              <a:schemeClr val="bg1"/>
            </a:solidFill>
          </a:ln>
        </p:spPr>
        <p:txBody>
          <a:bodyPr wrap="square">
            <a:spAutoFit/>
          </a:bodyPr>
          <a:lstStyle/>
          <a:p>
            <a:r>
              <a:rPr lang="en-US" altLang="ko-KR" sz="2000">
                <a:latin typeface="Times New Roman" panose="02020603050405020304" pitchFamily="18" charset="0"/>
                <a:cs typeface="Times New Roman" panose="02020603050405020304" pitchFamily="18" charset="0"/>
              </a:rPr>
              <a:t>Need </a:t>
            </a:r>
            <a:endParaRPr lang="ko-KR" altLang="en-US" sz="2000"/>
          </a:p>
        </p:txBody>
      </p:sp>
      <p:sp>
        <p:nvSpPr>
          <p:cNvPr id="17" name="타원 16">
            <a:extLst>
              <a:ext uri="{FF2B5EF4-FFF2-40B4-BE49-F238E27FC236}">
                <a16:creationId xmlns:a16="http://schemas.microsoft.com/office/drawing/2014/main" id="{16AE8DD8-86E4-4041-A086-CD8B25AEB06C}"/>
              </a:ext>
            </a:extLst>
          </p:cNvPr>
          <p:cNvSpPr/>
          <p:nvPr/>
        </p:nvSpPr>
        <p:spPr>
          <a:xfrm>
            <a:off x="228600" y="3106425"/>
            <a:ext cx="457200" cy="43149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EA46820E-8C04-4DCC-9AB4-3F830829DDC7}"/>
              </a:ext>
            </a:extLst>
          </p:cNvPr>
          <p:cNvSpPr/>
          <p:nvPr/>
        </p:nvSpPr>
        <p:spPr>
          <a:xfrm>
            <a:off x="395796" y="3186145"/>
            <a:ext cx="290004" cy="29125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64C72659-3019-4D83-8A65-5C841F07E903}"/>
              </a:ext>
            </a:extLst>
          </p:cNvPr>
          <p:cNvSpPr/>
          <p:nvPr/>
        </p:nvSpPr>
        <p:spPr>
          <a:xfrm>
            <a:off x="457200" y="4552941"/>
            <a:ext cx="8229600" cy="1200329"/>
          </a:xfrm>
          <a:prstGeom prst="rect">
            <a:avLst/>
          </a:prstGeom>
        </p:spPr>
        <p:txBody>
          <a:bodyPr wrap="square">
            <a:spAutoFit/>
          </a:bodyPr>
          <a:lstStyle/>
          <a:p>
            <a:pPr marL="285750" indent="-285750">
              <a:buFont typeface="Wingdings" panose="05000000000000000000" pitchFamily="2" charset="2"/>
              <a:buChar char="l"/>
            </a:pPr>
            <a:r>
              <a:rPr lang="en-US" altLang="ko-KR" dirty="0">
                <a:latin typeface="Times New Roman" panose="02020603050405020304" pitchFamily="18" charset="0"/>
                <a:cs typeface="Times New Roman" panose="02020603050405020304" pitchFamily="18" charset="0"/>
              </a:rPr>
              <a:t>A standard for securing accuracy and reliability in the stage of acquiring data of an object is required, and the 'object recognition module in large space for a disaster response training system' is a technology capable of presenting the corresponding standard</a:t>
            </a:r>
            <a:endParaRPr lang="en-US" altLang="ko-K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89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a:t>Use case</a:t>
            </a:r>
            <a:endParaRPr lang="ko-KR" altLang="en-US" dirty="0"/>
          </a:p>
        </p:txBody>
      </p:sp>
      <p:sp>
        <p:nvSpPr>
          <p:cNvPr id="3" name="바닥글 개체 틀 2">
            <a:extLst>
              <a:ext uri="{FF2B5EF4-FFF2-40B4-BE49-F238E27FC236}">
                <a16:creationId xmlns:a16="http://schemas.microsoft.com/office/drawing/2014/main" id="{554B6637-393D-4652-9451-127406E644FE}"/>
              </a:ext>
            </a:extLst>
          </p:cNvPr>
          <p:cNvSpPr>
            <a:spLocks noGrp="1"/>
          </p:cNvSpPr>
          <p:nvPr>
            <p:ph type="ftr" sz="quarter" idx="11"/>
          </p:nvPr>
        </p:nvSpPr>
        <p:spPr>
          <a:xfrm>
            <a:off x="457200" y="6610350"/>
            <a:ext cx="6858000" cy="247650"/>
          </a:xfrm>
        </p:spPr>
        <p:txBody>
          <a:bodyPr/>
          <a:lstStyle/>
          <a:p>
            <a:pPr>
              <a:defRPr/>
            </a:pPr>
            <a:r>
              <a:rPr lang="en-US" altLang="ko-KR"/>
              <a:t>2888-20-0030-01-0000- Large Space Virtual Reality Disaster Response Training System Architecture </a:t>
            </a:r>
            <a:endParaRPr lang="en-US" altLang="ko-KR" dirty="0"/>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7" name="직사각형 6">
            <a:extLst>
              <a:ext uri="{FF2B5EF4-FFF2-40B4-BE49-F238E27FC236}">
                <a16:creationId xmlns:a16="http://schemas.microsoft.com/office/drawing/2014/main" id="{0FE1D8D8-53A1-B543-B2EA-62F5F66F11A3}"/>
              </a:ext>
            </a:extLst>
          </p:cNvPr>
          <p:cNvSpPr/>
          <p:nvPr/>
        </p:nvSpPr>
        <p:spPr>
          <a:xfrm>
            <a:off x="152400" y="762000"/>
            <a:ext cx="8735784" cy="584775"/>
          </a:xfrm>
          <a:prstGeom prst="rect">
            <a:avLst/>
          </a:prstGeom>
        </p:spPr>
        <p:txBody>
          <a:bodyPr wrap="square">
            <a:spAutoFit/>
          </a:bodyPr>
          <a:lstStyle/>
          <a:p>
            <a:pPr marL="285750" indent="-285750" algn="just">
              <a:buFont typeface="Wingdings" panose="05000000000000000000" pitchFamily="2" charset="2"/>
              <a:buChar char="l"/>
            </a:pPr>
            <a:r>
              <a:rPr lang="en-US" altLang="ko-KR" sz="1600" dirty="0">
                <a:latin typeface="Times New Roman" panose="02020603050405020304" pitchFamily="18" charset="0"/>
                <a:cs typeface="Times New Roman" panose="02020603050405020304" pitchFamily="18" charset="0"/>
              </a:rPr>
              <a:t>This standard can contribute to convergence research and development in industries that respond to field demands that require disaster response training and utilize object information in large spaces</a:t>
            </a:r>
          </a:p>
        </p:txBody>
      </p:sp>
      <p:sp>
        <p:nvSpPr>
          <p:cNvPr id="10" name="TextBox 9">
            <a:extLst>
              <a:ext uri="{FF2B5EF4-FFF2-40B4-BE49-F238E27FC236}">
                <a16:creationId xmlns:a16="http://schemas.microsoft.com/office/drawing/2014/main" id="{76117C13-999F-443F-BAA2-C9C47B6FD36C}"/>
              </a:ext>
            </a:extLst>
          </p:cNvPr>
          <p:cNvSpPr txBox="1"/>
          <p:nvPr/>
        </p:nvSpPr>
        <p:spPr>
          <a:xfrm>
            <a:off x="367392" y="1346775"/>
            <a:ext cx="8167008" cy="1600438"/>
          </a:xfrm>
          <a:prstGeom prst="rect">
            <a:avLst/>
          </a:prstGeom>
          <a:noFill/>
        </p:spPr>
        <p:txBody>
          <a:bodyPr wrap="square">
            <a:spAutoFit/>
          </a:bodyPr>
          <a:lstStyle/>
          <a:p>
            <a:pPr marL="285750" indent="-285750">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Example of developing a virtual reality training program capable of responding to chemical accidents and terrorism</a:t>
            </a:r>
          </a:p>
          <a:p>
            <a:r>
              <a:rPr lang="en-US" altLang="ko-KR" sz="1400" dirty="0">
                <a:latin typeface="Times New Roman" panose="02020603050405020304" pitchFamily="18" charset="0"/>
                <a:cs typeface="Times New Roman" panose="02020603050405020304" pitchFamily="18" charset="0"/>
              </a:rPr>
              <a:t>    - Construct a large-scale virtual environment at the actual level based on actual chemical facilities</a:t>
            </a:r>
          </a:p>
          <a:p>
            <a:r>
              <a:rPr lang="en-US" altLang="ko-KR" sz="1400" dirty="0">
                <a:latin typeface="Times New Roman" panose="02020603050405020304" pitchFamily="18" charset="0"/>
                <a:cs typeface="Times New Roman" panose="02020603050405020304" pitchFamily="18" charset="0"/>
              </a:rPr>
              <a:t>    - Application of tangible VR technology based on real-time user location/motion tracking</a:t>
            </a:r>
          </a:p>
          <a:p>
            <a:r>
              <a:rPr lang="en-US" altLang="ko-KR" sz="1400" dirty="0">
                <a:latin typeface="Times New Roman" panose="02020603050405020304" pitchFamily="18" charset="0"/>
                <a:cs typeface="Times New Roman" panose="02020603050405020304" pitchFamily="18" charset="0"/>
              </a:rPr>
              <a:t>    - Development of a training scenario capable of collaborating with 4 to 5 people and design of multi-user tracking</a:t>
            </a:r>
          </a:p>
          <a:p>
            <a:r>
              <a:rPr lang="en-US" altLang="ko-KR" sz="1400" dirty="0">
                <a:latin typeface="Times New Roman" panose="02020603050405020304" pitchFamily="18" charset="0"/>
                <a:cs typeface="Times New Roman" panose="02020603050405020304" pitchFamily="18" charset="0"/>
              </a:rPr>
              <a:t>    - Establish training evaluation system using user's data in large space acquired during training</a:t>
            </a:r>
            <a:endParaRPr lang="ko-KR" altLang="en-US" sz="1400" dirty="0">
              <a:latin typeface="Times New Roman" panose="02020603050405020304" pitchFamily="18" charset="0"/>
              <a:cs typeface="Times New Roman" panose="02020603050405020304" pitchFamily="18" charset="0"/>
            </a:endParaRPr>
          </a:p>
        </p:txBody>
      </p:sp>
      <p:pic>
        <p:nvPicPr>
          <p:cNvPr id="8" name="그림 7" descr="스크린샷이(가) 표시된 사진&#10;&#10;자동 생성된 설명">
            <a:extLst>
              <a:ext uri="{FF2B5EF4-FFF2-40B4-BE49-F238E27FC236}">
                <a16:creationId xmlns:a16="http://schemas.microsoft.com/office/drawing/2014/main" id="{53DFC0E6-C6B3-C341-BCAF-FC6F3BD93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96" y="3196556"/>
            <a:ext cx="7391400" cy="2917424"/>
          </a:xfrm>
          <a:prstGeom prst="rect">
            <a:avLst/>
          </a:prstGeom>
        </p:spPr>
      </p:pic>
    </p:spTree>
    <p:extLst>
      <p:ext uri="{BB962C8B-B14F-4D97-AF65-F5344CB8AC3E}">
        <p14:creationId xmlns:p14="http://schemas.microsoft.com/office/powerpoint/2010/main" val="291106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42B0BF-13C5-4867-BBF1-5DFD81053086}"/>
              </a:ext>
            </a:extLst>
          </p:cNvPr>
          <p:cNvSpPr>
            <a:spLocks noGrp="1"/>
          </p:cNvSpPr>
          <p:nvPr>
            <p:ph type="title"/>
          </p:nvPr>
        </p:nvSpPr>
        <p:spPr/>
        <p:txBody>
          <a:bodyPr/>
          <a:lstStyle/>
          <a:p>
            <a:r>
              <a:rPr lang="en-US" altLang="ko-KR"/>
              <a:t>System setup</a:t>
            </a:r>
            <a:endParaRPr lang="ko-KR" altLang="en-US" dirty="0"/>
          </a:p>
        </p:txBody>
      </p:sp>
      <p:sp>
        <p:nvSpPr>
          <p:cNvPr id="3" name="바닥글 개체 틀 2">
            <a:extLst>
              <a:ext uri="{FF2B5EF4-FFF2-40B4-BE49-F238E27FC236}">
                <a16:creationId xmlns:a16="http://schemas.microsoft.com/office/drawing/2014/main" id="{554B6637-393D-4652-9451-127406E644FE}"/>
              </a:ext>
            </a:extLst>
          </p:cNvPr>
          <p:cNvSpPr>
            <a:spLocks noGrp="1"/>
          </p:cNvSpPr>
          <p:nvPr>
            <p:ph type="ftr" sz="quarter" idx="11"/>
          </p:nvPr>
        </p:nvSpPr>
        <p:spPr>
          <a:xfrm>
            <a:off x="457200" y="6610350"/>
            <a:ext cx="6858000" cy="247650"/>
          </a:xfrm>
        </p:spPr>
        <p:txBody>
          <a:bodyPr/>
          <a:lstStyle/>
          <a:p>
            <a:pPr>
              <a:defRPr/>
            </a:pPr>
            <a:r>
              <a:rPr lang="en-US" altLang="ko-KR"/>
              <a:t>2888-20-0030-01-0000- Large Space Virtual Reality Disaster Response Training System Architecture </a:t>
            </a:r>
            <a:endParaRPr lang="en-US" altLang="ko-KR" dirty="0"/>
          </a:p>
        </p:txBody>
      </p:sp>
      <p:sp>
        <p:nvSpPr>
          <p:cNvPr id="4" name="슬라이드 번호 개체 틀 3">
            <a:extLst>
              <a:ext uri="{FF2B5EF4-FFF2-40B4-BE49-F238E27FC236}">
                <a16:creationId xmlns:a16="http://schemas.microsoft.com/office/drawing/2014/main" id="{7E6B40B5-317A-4C3E-9920-C191C07F06A4}"/>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직사각형 8">
            <a:extLst>
              <a:ext uri="{FF2B5EF4-FFF2-40B4-BE49-F238E27FC236}">
                <a16:creationId xmlns:a16="http://schemas.microsoft.com/office/drawing/2014/main" id="{AED6DB98-687F-E247-B79E-BA1298AFF398}"/>
              </a:ext>
            </a:extLst>
          </p:cNvPr>
          <p:cNvSpPr/>
          <p:nvPr/>
        </p:nvSpPr>
        <p:spPr>
          <a:xfrm>
            <a:off x="798443" y="4886586"/>
            <a:ext cx="7391400" cy="1169551"/>
          </a:xfrm>
          <a:prstGeom prst="rect">
            <a:avLst/>
          </a:prstGeom>
        </p:spPr>
        <p:txBody>
          <a:bodyPr wrap="square">
            <a:spAutoFit/>
          </a:bodyPr>
          <a:lstStyle/>
          <a:p>
            <a:pPr marL="228600" indent="-228600" algn="just">
              <a:buFont typeface="+mj-lt"/>
              <a:buAutoNum type="arabicPeriod"/>
            </a:pPr>
            <a:r>
              <a:rPr lang="en-US" altLang="ko-KR" sz="1400" dirty="0">
                <a:effectLst/>
                <a:latin typeface="Times New Roman" panose="02020603050405020304" pitchFamily="18" charset="0"/>
                <a:cs typeface="Times New Roman" panose="02020603050405020304" pitchFamily="18" charset="0"/>
              </a:rPr>
              <a:t>Acquisition of actual space information </a:t>
            </a:r>
          </a:p>
          <a:p>
            <a:pPr marL="228600" indent="-228600" algn="just">
              <a:buFont typeface="+mj-lt"/>
              <a:buAutoNum type="arabicPeriod"/>
            </a:pPr>
            <a:r>
              <a:rPr lang="en-US" altLang="ko-KR" sz="1400" dirty="0">
                <a:latin typeface="Times New Roman" panose="02020603050405020304" pitchFamily="18" charset="0"/>
                <a:cs typeface="Times New Roman" panose="02020603050405020304" pitchFamily="18" charset="0"/>
              </a:rPr>
              <a:t>Spatial/object data conversion and transmission</a:t>
            </a:r>
          </a:p>
          <a:p>
            <a:pPr marL="228600" indent="-228600" algn="just">
              <a:buFont typeface="+mj-lt"/>
              <a:buAutoNum type="arabicPeriod"/>
            </a:pPr>
            <a:r>
              <a:rPr lang="en-US" altLang="ko-KR" sz="1400" dirty="0">
                <a:effectLst/>
                <a:latin typeface="Times New Roman" panose="02020603050405020304" pitchFamily="18" charset="0"/>
                <a:cs typeface="Times New Roman" panose="02020603050405020304" pitchFamily="18" charset="0"/>
              </a:rPr>
              <a:t>High-speed and precise tracking of users and o</a:t>
            </a:r>
            <a:r>
              <a:rPr lang="en-US" altLang="ko-KR" sz="1400" dirty="0">
                <a:latin typeface="Times New Roman" panose="02020603050405020304" pitchFamily="18" charset="0"/>
                <a:cs typeface="Times New Roman" panose="02020603050405020304" pitchFamily="18" charset="0"/>
              </a:rPr>
              <a:t>bjects</a:t>
            </a:r>
          </a:p>
          <a:p>
            <a:pPr marL="228600" indent="-228600" algn="just">
              <a:buFont typeface="+mj-lt"/>
              <a:buAutoNum type="arabicPeriod"/>
            </a:pPr>
            <a:r>
              <a:rPr lang="en-US" altLang="ko-KR" sz="1400" dirty="0">
                <a:effectLst/>
                <a:latin typeface="Times New Roman" panose="02020603050405020304" pitchFamily="18" charset="0"/>
                <a:cs typeface="Times New Roman" panose="02020603050405020304" pitchFamily="18" charset="0"/>
              </a:rPr>
              <a:t>High</a:t>
            </a:r>
            <a:r>
              <a:rPr lang="en-US" altLang="ko-KR" sz="1400" dirty="0">
                <a:latin typeface="Times New Roman" panose="02020603050405020304" pitchFamily="18" charset="0"/>
                <a:cs typeface="Times New Roman" panose="02020603050405020304" pitchFamily="18" charset="0"/>
              </a:rPr>
              <a:t>-precision convergence between physical space and virtual space</a:t>
            </a:r>
          </a:p>
          <a:p>
            <a:pPr marL="228600" indent="-228600" algn="just">
              <a:buFont typeface="+mj-lt"/>
              <a:buAutoNum type="arabicPeriod"/>
            </a:pPr>
            <a:r>
              <a:rPr lang="en-US" altLang="ko-KR" sz="1400" dirty="0">
                <a:latin typeface="Times New Roman" panose="02020603050405020304" pitchFamily="18" charset="0"/>
                <a:cs typeface="Times New Roman" panose="02020603050405020304" pitchFamily="18" charset="0"/>
              </a:rPr>
              <a:t>Implementation user-to-user and user-to-content interaction </a:t>
            </a:r>
            <a:endParaRPr lang="ko-KR" altLang="en-US" sz="140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FFEC8D-FA0A-495F-8334-FD3EC930B41A}"/>
              </a:ext>
            </a:extLst>
          </p:cNvPr>
          <p:cNvSpPr txBox="1"/>
          <p:nvPr/>
        </p:nvSpPr>
        <p:spPr>
          <a:xfrm>
            <a:off x="304800" y="812162"/>
            <a:ext cx="7848600" cy="584775"/>
          </a:xfrm>
          <a:prstGeom prst="rect">
            <a:avLst/>
          </a:prstGeom>
          <a:noFill/>
        </p:spPr>
        <p:txBody>
          <a:bodyPr wrap="square">
            <a:spAutoFit/>
          </a:bodyPr>
          <a:lstStyle/>
          <a:p>
            <a:pPr marL="285750" indent="-285750">
              <a:buFont typeface="Wingdings" panose="05000000000000000000" pitchFamily="2" charset="2"/>
              <a:buChar char="l"/>
            </a:pPr>
            <a:r>
              <a:rPr lang="en-US" altLang="ko-KR" sz="1600" dirty="0">
                <a:solidFill>
                  <a:prstClr val="black"/>
                </a:solidFill>
                <a:latin typeface="Times New Roman" panose="02020603050405020304" pitchFamily="18" charset="0"/>
                <a:cs typeface="Times New Roman" panose="02020603050405020304" pitchFamily="18" charset="0"/>
              </a:rPr>
              <a:t>To develop the object recognition module in the large space for the disaster response training system, the following detailed development goals are derived</a:t>
            </a:r>
            <a:endParaRPr kumimoji="0" lang="en-US" altLang="ko-KR"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84" charset="-128"/>
              <a:cs typeface="Times New Roman" panose="02020603050405020304" pitchFamily="18" charset="0"/>
            </a:endParaRPr>
          </a:p>
        </p:txBody>
      </p:sp>
      <p:pic>
        <p:nvPicPr>
          <p:cNvPr id="7" name="그림 6" descr="스크린샷이(가) 표시된 사진&#10;&#10;자동 생성된 설명">
            <a:extLst>
              <a:ext uri="{FF2B5EF4-FFF2-40B4-BE49-F238E27FC236}">
                <a16:creationId xmlns:a16="http://schemas.microsoft.com/office/drawing/2014/main" id="{30593C3F-4474-C642-8A14-9EB4BA508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 y="1447099"/>
            <a:ext cx="7048500" cy="3453252"/>
          </a:xfrm>
          <a:prstGeom prst="rect">
            <a:avLst/>
          </a:prstGeom>
        </p:spPr>
      </p:pic>
    </p:spTree>
    <p:extLst>
      <p:ext uri="{BB962C8B-B14F-4D97-AF65-F5344CB8AC3E}">
        <p14:creationId xmlns:p14="http://schemas.microsoft.com/office/powerpoint/2010/main" val="139010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A2F8D67-F084-47DC-BBB8-9CAEA10773F5}"/>
              </a:ext>
            </a:extLst>
          </p:cNvPr>
          <p:cNvSpPr>
            <a:spLocks noGrp="1"/>
          </p:cNvSpPr>
          <p:nvPr>
            <p:ph type="title"/>
          </p:nvPr>
        </p:nvSpPr>
        <p:spPr/>
        <p:txBody>
          <a:bodyPr/>
          <a:lstStyle/>
          <a:p>
            <a:r>
              <a:rPr lang="en-US" altLang="ko-KR"/>
              <a:t>Conclusions</a:t>
            </a:r>
            <a:endParaRPr lang="ko-KR" altLang="en-US" dirty="0"/>
          </a:p>
        </p:txBody>
      </p:sp>
      <p:sp>
        <p:nvSpPr>
          <p:cNvPr id="3" name="바닥글 개체 틀 2">
            <a:extLst>
              <a:ext uri="{FF2B5EF4-FFF2-40B4-BE49-F238E27FC236}">
                <a16:creationId xmlns:a16="http://schemas.microsoft.com/office/drawing/2014/main" id="{D594D3BD-F251-49CA-B94F-5522044142B7}"/>
              </a:ext>
            </a:extLst>
          </p:cNvPr>
          <p:cNvSpPr>
            <a:spLocks noGrp="1"/>
          </p:cNvSpPr>
          <p:nvPr>
            <p:ph type="ftr" sz="quarter" idx="11"/>
          </p:nvPr>
        </p:nvSpPr>
        <p:spPr>
          <a:xfrm>
            <a:off x="457200" y="6610350"/>
            <a:ext cx="6858000" cy="247650"/>
          </a:xfrm>
        </p:spPr>
        <p:txBody>
          <a:bodyPr/>
          <a:lstStyle/>
          <a:p>
            <a:pPr>
              <a:defRPr/>
            </a:pPr>
            <a:r>
              <a:rPr lang="en-US" altLang="ko-KR"/>
              <a:t>2888-20-0030-01-0000- Large Space Virtual Reality Disaster Response Training System Architecture </a:t>
            </a:r>
            <a:endParaRPr lang="en-US" altLang="ko-KR" dirty="0"/>
          </a:p>
        </p:txBody>
      </p:sp>
      <p:sp>
        <p:nvSpPr>
          <p:cNvPr id="4" name="슬라이드 번호 개체 틀 3">
            <a:extLst>
              <a:ext uri="{FF2B5EF4-FFF2-40B4-BE49-F238E27FC236}">
                <a16:creationId xmlns:a16="http://schemas.microsoft.com/office/drawing/2014/main" id="{DFB71D02-D6CD-4A0D-9CF7-1EC90B2ED85A}"/>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a:extLst>
              <a:ext uri="{FF2B5EF4-FFF2-40B4-BE49-F238E27FC236}">
                <a16:creationId xmlns:a16="http://schemas.microsoft.com/office/drawing/2014/main" id="{2EC080E5-D5C9-4927-85F9-E3850E808F6E}"/>
              </a:ext>
            </a:extLst>
          </p:cNvPr>
          <p:cNvSpPr/>
          <p:nvPr/>
        </p:nvSpPr>
        <p:spPr>
          <a:xfrm>
            <a:off x="408216" y="795291"/>
            <a:ext cx="8049984" cy="338554"/>
          </a:xfrm>
          <a:prstGeom prst="rect">
            <a:avLst/>
          </a:prstGeom>
        </p:spPr>
        <p:txBody>
          <a:bodyPr wrap="square">
            <a:spAutoFit/>
          </a:bodyPr>
          <a:lstStyle/>
          <a:p>
            <a:pPr marL="285750" indent="-285750" algn="just">
              <a:buFont typeface="Wingdings" panose="05000000000000000000" pitchFamily="2" charset="2"/>
              <a:buChar char="l"/>
            </a:pPr>
            <a:r>
              <a:rPr lang="en-US" altLang="ko-KR" sz="1600">
                <a:latin typeface="Times New Roman" panose="02020603050405020304" pitchFamily="18" charset="0"/>
                <a:cs typeface="Times New Roman" panose="02020603050405020304" pitchFamily="18" charset="0"/>
              </a:rPr>
              <a:t>Applied to field where diaster response training system using virtual reality in large space</a:t>
            </a:r>
            <a:endParaRPr lang="en-US" altLang="ko-KR" sz="1600" dirty="0">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EB0E9952-9447-46FF-8DCE-2503CFE6B138}"/>
              </a:ext>
            </a:extLst>
          </p:cNvPr>
          <p:cNvSpPr/>
          <p:nvPr/>
        </p:nvSpPr>
        <p:spPr>
          <a:xfrm>
            <a:off x="457200" y="3136612"/>
            <a:ext cx="8049984" cy="338554"/>
          </a:xfrm>
          <a:prstGeom prst="rect">
            <a:avLst/>
          </a:prstGeom>
        </p:spPr>
        <p:txBody>
          <a:bodyPr wrap="square">
            <a:spAutoFit/>
          </a:bodyPr>
          <a:lstStyle/>
          <a:p>
            <a:pPr marL="285750" indent="-285750" algn="just">
              <a:buFont typeface="Wingdings" panose="05000000000000000000" pitchFamily="2" charset="2"/>
              <a:buChar char="l"/>
            </a:pPr>
            <a:r>
              <a:rPr lang="en-US" altLang="ko-KR" sz="1600" dirty="0">
                <a:latin typeface="Times New Roman" panose="02020603050405020304" pitchFamily="18" charset="0"/>
                <a:cs typeface="Times New Roman" panose="02020603050405020304" pitchFamily="18" charset="0"/>
              </a:rPr>
              <a:t>Creating new services by utilizing object information in large space</a:t>
            </a:r>
          </a:p>
        </p:txBody>
      </p:sp>
      <p:sp>
        <p:nvSpPr>
          <p:cNvPr id="11" name="직사각형 10">
            <a:extLst>
              <a:ext uri="{FF2B5EF4-FFF2-40B4-BE49-F238E27FC236}">
                <a16:creationId xmlns:a16="http://schemas.microsoft.com/office/drawing/2014/main" id="{D7A11482-2AFB-4E0E-B8E3-37619B4689E9}"/>
              </a:ext>
            </a:extLst>
          </p:cNvPr>
          <p:cNvSpPr/>
          <p:nvPr/>
        </p:nvSpPr>
        <p:spPr>
          <a:xfrm>
            <a:off x="685800" y="1167136"/>
            <a:ext cx="4332118"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Diasater response and safety training</a:t>
            </a:r>
            <a:endParaRPr lang="en-US" altLang="ko-KR" sz="1400" dirty="0">
              <a:latin typeface="Times New Roman" panose="02020603050405020304" pitchFamily="18" charset="0"/>
              <a:cs typeface="Times New Roman" panose="02020603050405020304" pitchFamily="18" charset="0"/>
            </a:endParaRPr>
          </a:p>
        </p:txBody>
      </p:sp>
      <p:sp>
        <p:nvSpPr>
          <p:cNvPr id="13" name="직사각형 12">
            <a:extLst>
              <a:ext uri="{FF2B5EF4-FFF2-40B4-BE49-F238E27FC236}">
                <a16:creationId xmlns:a16="http://schemas.microsoft.com/office/drawing/2014/main" id="{6C7CAA78-7D80-4105-981A-F9EE73836897}"/>
              </a:ext>
            </a:extLst>
          </p:cNvPr>
          <p:cNvSpPr/>
          <p:nvPr/>
        </p:nvSpPr>
        <p:spPr>
          <a:xfrm>
            <a:off x="685800" y="2025730"/>
            <a:ext cx="3352800"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Military training</a:t>
            </a:r>
            <a:endParaRPr lang="en-US" altLang="ko-KR" sz="1400" dirty="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a16="http://schemas.microsoft.com/office/drawing/2014/main" id="{3FE6C3D4-BB62-4D58-8797-14362B3924BC}"/>
              </a:ext>
            </a:extLst>
          </p:cNvPr>
          <p:cNvSpPr/>
          <p:nvPr/>
        </p:nvSpPr>
        <p:spPr>
          <a:xfrm>
            <a:off x="683581" y="3458524"/>
            <a:ext cx="4332118"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Related industries (digital twin, IOT)</a:t>
            </a:r>
            <a:endParaRPr lang="en-US" altLang="ko-KR" sz="1400" dirty="0">
              <a:latin typeface="Times New Roman" panose="02020603050405020304" pitchFamily="18" charset="0"/>
              <a:cs typeface="Times New Roman" panose="02020603050405020304" pitchFamily="18" charset="0"/>
            </a:endParaRPr>
          </a:p>
        </p:txBody>
      </p:sp>
      <p:sp>
        <p:nvSpPr>
          <p:cNvPr id="17" name="직사각형 16">
            <a:extLst>
              <a:ext uri="{FF2B5EF4-FFF2-40B4-BE49-F238E27FC236}">
                <a16:creationId xmlns:a16="http://schemas.microsoft.com/office/drawing/2014/main" id="{C129F854-6788-4FE2-BE66-E9BA5E1A64ED}"/>
              </a:ext>
            </a:extLst>
          </p:cNvPr>
          <p:cNvSpPr/>
          <p:nvPr/>
        </p:nvSpPr>
        <p:spPr>
          <a:xfrm>
            <a:off x="683581" y="4248054"/>
            <a:ext cx="3812219" cy="307777"/>
          </a:xfrm>
          <a:prstGeom prst="rect">
            <a:avLst/>
          </a:prstGeom>
        </p:spPr>
        <p:txBody>
          <a:bodyPr wrap="square">
            <a:spAutoFit/>
          </a:bodyPr>
          <a:lstStyle/>
          <a:p>
            <a:pPr marL="285750" indent="-285750" algn="just">
              <a:buFont typeface="Wingdings" panose="05000000000000000000" pitchFamily="2" charset="2"/>
              <a:buChar char="Ø"/>
            </a:pPr>
            <a:r>
              <a:rPr lang="en-US" altLang="ko-KR" sz="1400">
                <a:latin typeface="Times New Roman" panose="02020603050405020304" pitchFamily="18" charset="0"/>
                <a:cs typeface="Times New Roman" panose="02020603050405020304" pitchFamily="18" charset="0"/>
              </a:rPr>
              <a:t>Non-face-to-face culture and entertainment</a:t>
            </a:r>
            <a:endParaRPr lang="en-US" altLang="ko-KR" sz="1400" dirty="0">
              <a:latin typeface="Times New Roman" panose="02020603050405020304" pitchFamily="18" charset="0"/>
              <a:cs typeface="Times New Roman" panose="02020603050405020304" pitchFamily="18" charset="0"/>
            </a:endParaRPr>
          </a:p>
        </p:txBody>
      </p:sp>
      <p:sp>
        <p:nvSpPr>
          <p:cNvPr id="19" name="직사각형 18">
            <a:extLst>
              <a:ext uri="{FF2B5EF4-FFF2-40B4-BE49-F238E27FC236}">
                <a16:creationId xmlns:a16="http://schemas.microsoft.com/office/drawing/2014/main" id="{541FC669-4A60-4E9A-B28B-AA2DCA23879F}"/>
              </a:ext>
            </a:extLst>
          </p:cNvPr>
          <p:cNvSpPr/>
          <p:nvPr/>
        </p:nvSpPr>
        <p:spPr>
          <a:xfrm>
            <a:off x="1066800" y="1415132"/>
            <a:ext cx="6248400" cy="646331"/>
          </a:xfrm>
          <a:prstGeom prst="rect">
            <a:avLst/>
          </a:prstGeom>
        </p:spPr>
        <p:txBody>
          <a:bodyPr wrap="square">
            <a:spAutoFit/>
          </a:bodyPr>
          <a:lstStyle/>
          <a:p>
            <a:pPr marL="171450" indent="-171450" algn="just">
              <a:buFontTx/>
              <a:buChar char="-"/>
            </a:pPr>
            <a:r>
              <a:rPr lang="en-US" altLang="ko-KR" sz="1200">
                <a:latin typeface="Times New Roman" panose="02020603050405020304" pitchFamily="18" charset="0"/>
                <a:cs typeface="Times New Roman" panose="02020603050405020304" pitchFamily="18" charset="0"/>
              </a:rPr>
              <a:t>Providing disaster reponse and public safety training services</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Used to improve accident response training and to educate experts</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Purpose of solving safety problems in various situation and raising awareness about safety</a:t>
            </a:r>
            <a:endParaRPr lang="en-US" altLang="ko-KR" sz="1200" dirty="0">
              <a:latin typeface="Times New Roman" panose="02020603050405020304" pitchFamily="18" charset="0"/>
              <a:cs typeface="Times New Roman" panose="02020603050405020304" pitchFamily="18" charset="0"/>
            </a:endParaRPr>
          </a:p>
        </p:txBody>
      </p:sp>
      <p:sp>
        <p:nvSpPr>
          <p:cNvPr id="21" name="직사각형 20">
            <a:extLst>
              <a:ext uri="{FF2B5EF4-FFF2-40B4-BE49-F238E27FC236}">
                <a16:creationId xmlns:a16="http://schemas.microsoft.com/office/drawing/2014/main" id="{AE731F39-1584-4BED-9125-D0C546193A38}"/>
              </a:ext>
            </a:extLst>
          </p:cNvPr>
          <p:cNvSpPr/>
          <p:nvPr/>
        </p:nvSpPr>
        <p:spPr>
          <a:xfrm>
            <a:off x="1066800" y="2247801"/>
            <a:ext cx="6248400" cy="646331"/>
          </a:xfrm>
          <a:prstGeom prst="rect">
            <a:avLst/>
          </a:prstGeom>
        </p:spPr>
        <p:txBody>
          <a:bodyPr wrap="square">
            <a:spAutoFit/>
          </a:bodyPr>
          <a:lstStyle/>
          <a:p>
            <a:pPr marL="171450" indent="-171450" algn="just">
              <a:buFontTx/>
              <a:buChar char="-"/>
            </a:pPr>
            <a:r>
              <a:rPr lang="en-US" altLang="ko-KR" sz="1200">
                <a:latin typeface="Times New Roman" panose="02020603050405020304" pitchFamily="18" charset="0"/>
                <a:cs typeface="Times New Roman" panose="02020603050405020304" pitchFamily="18" charset="0"/>
              </a:rPr>
              <a:t>Used in military training field such as terror response training </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Realization of combat environment in large space and supporting for multi-person tactical training</a:t>
            </a:r>
          </a:p>
        </p:txBody>
      </p:sp>
      <p:sp>
        <p:nvSpPr>
          <p:cNvPr id="23" name="직사각형 22">
            <a:extLst>
              <a:ext uri="{FF2B5EF4-FFF2-40B4-BE49-F238E27FC236}">
                <a16:creationId xmlns:a16="http://schemas.microsoft.com/office/drawing/2014/main" id="{D062B440-346F-43DB-8C2E-8FB0A09E08D8}"/>
              </a:ext>
            </a:extLst>
          </p:cNvPr>
          <p:cNvSpPr/>
          <p:nvPr/>
        </p:nvSpPr>
        <p:spPr>
          <a:xfrm>
            <a:off x="1066800" y="3699813"/>
            <a:ext cx="7620000" cy="461665"/>
          </a:xfrm>
          <a:prstGeom prst="rect">
            <a:avLst/>
          </a:prstGeom>
        </p:spPr>
        <p:txBody>
          <a:bodyPr wrap="square">
            <a:spAutoFit/>
          </a:bodyPr>
          <a:lstStyle/>
          <a:p>
            <a:pPr marL="171450" indent="-171450" algn="just">
              <a:buFontTx/>
              <a:buChar char="-"/>
            </a:pPr>
            <a:r>
              <a:rPr lang="en-US" altLang="ko-KR" sz="1200" dirty="0">
                <a:latin typeface="Times New Roman" panose="02020603050405020304" pitchFamily="18" charset="0"/>
                <a:cs typeface="Times New Roman" panose="02020603050405020304" pitchFamily="18" charset="0"/>
              </a:rPr>
              <a:t>Expansion to industrial safety management field (application for medical, manufacturing, design, engineering, etc.)</a:t>
            </a:r>
          </a:p>
          <a:p>
            <a:pPr marL="171450" indent="-171450" algn="just">
              <a:buFontTx/>
              <a:buChar char="-"/>
            </a:pPr>
            <a:r>
              <a:rPr lang="en-US" altLang="ko-KR" sz="1200" dirty="0">
                <a:latin typeface="Times New Roman" panose="02020603050405020304" pitchFamily="18" charset="0"/>
                <a:cs typeface="Times New Roman" panose="02020603050405020304" pitchFamily="18" charset="0"/>
              </a:rPr>
              <a:t>Practical use as technology to raise awareness of accident prevention and minimize the risk of industrial accidents</a:t>
            </a:r>
          </a:p>
        </p:txBody>
      </p:sp>
      <p:sp>
        <p:nvSpPr>
          <p:cNvPr id="25" name="직사각형 24">
            <a:extLst>
              <a:ext uri="{FF2B5EF4-FFF2-40B4-BE49-F238E27FC236}">
                <a16:creationId xmlns:a16="http://schemas.microsoft.com/office/drawing/2014/main" id="{274EC526-22F0-4807-9D1C-B893F0F42DD4}"/>
              </a:ext>
            </a:extLst>
          </p:cNvPr>
          <p:cNvSpPr/>
          <p:nvPr/>
        </p:nvSpPr>
        <p:spPr>
          <a:xfrm>
            <a:off x="1066800" y="4514749"/>
            <a:ext cx="7620000" cy="646331"/>
          </a:xfrm>
          <a:prstGeom prst="rect">
            <a:avLst/>
          </a:prstGeom>
        </p:spPr>
        <p:txBody>
          <a:bodyPr wrap="square">
            <a:spAutoFit/>
          </a:bodyPr>
          <a:lstStyle/>
          <a:p>
            <a:pPr marL="171450" indent="-171450" algn="just">
              <a:buFontTx/>
              <a:buChar char="-"/>
            </a:pPr>
            <a:r>
              <a:rPr lang="en-US" altLang="ko-KR" sz="1200">
                <a:latin typeface="Times New Roman" panose="02020603050405020304" pitchFamily="18" charset="0"/>
                <a:cs typeface="Times New Roman" panose="02020603050405020304" pitchFamily="18" charset="0"/>
              </a:rPr>
              <a:t>Development of entertainment contents using large space</a:t>
            </a:r>
          </a:p>
          <a:p>
            <a:pPr marL="171450" indent="-171450" algn="just">
              <a:buFontTx/>
              <a:buChar char="-"/>
            </a:pPr>
            <a:r>
              <a:rPr lang="en-US" altLang="ko-KR" sz="1200">
                <a:latin typeface="Times New Roman" panose="02020603050405020304" pitchFamily="18" charset="0"/>
                <a:cs typeface="Times New Roman" panose="02020603050405020304" pitchFamily="18" charset="0"/>
              </a:rPr>
              <a:t>Creation of new services by convergence object recognition technology in large space with current culture</a:t>
            </a:r>
          </a:p>
          <a:p>
            <a:pPr algn="just"/>
            <a:r>
              <a:rPr lang="en-US" altLang="ko-KR" sz="1200">
                <a:latin typeface="Times New Roman" panose="02020603050405020304" pitchFamily="18" charset="0"/>
                <a:cs typeface="Times New Roman" panose="02020603050405020304" pitchFamily="18" charset="0"/>
              </a:rPr>
              <a:t>    : Virtual exhibition, concert, virtual reality meeting, virtual reality education, virtual market, etc. </a:t>
            </a:r>
          </a:p>
        </p:txBody>
      </p:sp>
      <p:sp>
        <p:nvSpPr>
          <p:cNvPr id="16" name="직사각형 15">
            <a:extLst>
              <a:ext uri="{FF2B5EF4-FFF2-40B4-BE49-F238E27FC236}">
                <a16:creationId xmlns:a16="http://schemas.microsoft.com/office/drawing/2014/main" id="{EB0E9952-9447-46FF-8DCE-2503CFE6B138}"/>
              </a:ext>
            </a:extLst>
          </p:cNvPr>
          <p:cNvSpPr/>
          <p:nvPr/>
        </p:nvSpPr>
        <p:spPr>
          <a:xfrm>
            <a:off x="484598" y="5393295"/>
            <a:ext cx="8049984" cy="584775"/>
          </a:xfrm>
          <a:prstGeom prst="rect">
            <a:avLst/>
          </a:prstGeom>
        </p:spPr>
        <p:txBody>
          <a:bodyPr wrap="square">
            <a:spAutoFit/>
          </a:bodyPr>
          <a:lstStyle/>
          <a:p>
            <a:pPr marL="285750" indent="-285750" algn="just">
              <a:buFont typeface="Wingdings" panose="05000000000000000000" pitchFamily="2" charset="2"/>
              <a:buChar char="l"/>
            </a:pPr>
            <a:r>
              <a:rPr lang="en-US" altLang="ko-KR" sz="1600" dirty="0">
                <a:latin typeface="Times New Roman" panose="02020603050405020304" pitchFamily="18" charset="0"/>
                <a:cs typeface="Times New Roman" panose="02020603050405020304" pitchFamily="18" charset="0"/>
              </a:rPr>
              <a:t>We propose starting a new PAR in IEEE 2888 for covering all the necessary requirements and specification for the proposed virtual reality training system in large space</a:t>
            </a:r>
          </a:p>
        </p:txBody>
      </p:sp>
    </p:spTree>
    <p:extLst>
      <p:ext uri="{BB962C8B-B14F-4D97-AF65-F5344CB8AC3E}">
        <p14:creationId xmlns:p14="http://schemas.microsoft.com/office/powerpoint/2010/main" val="236063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7548</TotalTime>
  <Words>954</Words>
  <Application>Microsoft Office PowerPoint</Application>
  <PresentationFormat>화면 슬라이드 쇼(4:3)</PresentationFormat>
  <Paragraphs>104</Paragraphs>
  <Slides>9</Slides>
  <Notes>1</Notes>
  <HiddenSlides>0</HiddenSlides>
  <MMClips>0</MMClips>
  <ScaleCrop>false</ScaleCrop>
  <HeadingPairs>
    <vt:vector size="6" baseType="variant">
      <vt:variant>
        <vt:lpstr>사용한 글꼴</vt:lpstr>
      </vt:variant>
      <vt:variant>
        <vt:i4>7</vt:i4>
      </vt:variant>
      <vt:variant>
        <vt:lpstr>테마</vt:lpstr>
      </vt:variant>
      <vt:variant>
        <vt:i4>3</vt:i4>
      </vt:variant>
      <vt:variant>
        <vt:lpstr>슬라이드 제목</vt:lpstr>
      </vt:variant>
      <vt:variant>
        <vt:i4>9</vt:i4>
      </vt:variant>
    </vt:vector>
  </HeadingPairs>
  <TitlesOfParts>
    <vt:vector size="19" baseType="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2888 Interfacing Cyber and Physical World Working Group Kyoungro Yoon, yoonk@konkuk.ac.kr</vt:lpstr>
      <vt:lpstr>Contents</vt:lpstr>
      <vt:lpstr>Introduction</vt:lpstr>
      <vt:lpstr>Use case</vt:lpstr>
      <vt:lpstr>System setup</vt:lpstr>
      <vt:lpstr>Conclusions</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270</cp:revision>
  <dcterms:created xsi:type="dcterms:W3CDTF">2014-10-13T13:02:20Z</dcterms:created>
  <dcterms:modified xsi:type="dcterms:W3CDTF">2020-07-21T07:26:48Z</dcterms:modified>
</cp:coreProperties>
</file>