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390" r:id="rId8"/>
    <p:sldId id="358" r:id="rId9"/>
    <p:sldId id="401" r:id="rId10"/>
    <p:sldId id="380" r:id="rId11"/>
    <p:sldId id="373" r:id="rId12"/>
    <p:sldId id="374" r:id="rId13"/>
    <p:sldId id="378" r:id="rId14"/>
    <p:sldId id="381" r:id="rId15"/>
    <p:sldId id="385" r:id="rId16"/>
    <p:sldId id="382" r:id="rId17"/>
    <p:sldId id="384" r:id="rId18"/>
    <p:sldId id="388" r:id="rId19"/>
    <p:sldId id="383" r:id="rId20"/>
    <p:sldId id="386" r:id="rId21"/>
    <p:sldId id="394" r:id="rId22"/>
    <p:sldId id="402" r:id="rId23"/>
    <p:sldId id="403"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9" d="100"/>
          <a:sy n="119" d="100"/>
        </p:scale>
        <p:origin x="129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7FCCA5F2-1146-D048-AEE3-411CEBD21B49}" type="slidenum">
              <a:rPr lang="en-US" smtClean="0"/>
              <a:pPr>
                <a:defRPr/>
              </a:pPr>
              <a:t>5</a:t>
            </a:fld>
            <a:endParaRPr lang="en-US"/>
          </a:p>
        </p:txBody>
      </p:sp>
    </p:spTree>
    <p:extLst>
      <p:ext uri="{BB962C8B-B14F-4D97-AF65-F5344CB8AC3E}">
        <p14:creationId xmlns:p14="http://schemas.microsoft.com/office/powerpoint/2010/main" val="654806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7FCCA5F2-1146-D048-AEE3-411CEBD21B49}" type="slidenum">
              <a:rPr lang="en-US" smtClean="0"/>
              <a:pPr>
                <a:defRPr/>
              </a:pPr>
              <a:t>13</a:t>
            </a:fld>
            <a:endParaRPr lang="en-US"/>
          </a:p>
        </p:txBody>
      </p:sp>
    </p:spTree>
    <p:extLst>
      <p:ext uri="{BB962C8B-B14F-4D97-AF65-F5344CB8AC3E}">
        <p14:creationId xmlns:p14="http://schemas.microsoft.com/office/powerpoint/2010/main" val="40985499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2888-20-0005-01-0000-Session #2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2888-20-0005-01-0000-Session #2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2888-20-0005-01-0000-Session #2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2888-20-0005-01-0000-Session #2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2888-20-0005-01-0000-Session #2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2888-20-0005-01-0000-Session #2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2888-20-0005-01-0000-Session #2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2888-20-0005-01-0000-Session #2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2888-20-0005-01-0000-Session #2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2888-20-0005-01-0000-Session #2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2888-20-0005-01-0000-Session #2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2888-20-0005-01-0000-Session #2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2888-20-0005-01-0000-Session #2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2888-20-0005-01-0000-Session #2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2888-20-0005-01-0000-Session #2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2888-20-0005-01-0000-Session #2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2888-20-0005-01-0000-Session #2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2888-20-0005-01-0000-Session #2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2888-20-0005-01-0000-Session #2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2888-20-0005-01-0000-Session #2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2888-20-0005-01-0000-Session #2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2888-20-0005-01-0000-Session #2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2888-20-0005-01-0000-Session #2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2888-20-0005-01-0000-Session #2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2888-20-0005-01-0000-Session #2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2888-20-0005-01-0000-Session #2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2888-20-0005-01-0000-Session #2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5"/>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7BE3F38D-9AA0-42D1-A3DB-CC5CB0FF6ABC}"/>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321040" y="157581"/>
            <a:ext cx="573881" cy="572774"/>
          </a:xfrm>
          <a:prstGeom prst="rect">
            <a:avLst/>
          </a:prstGeom>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2888-20-0005-01-0000-Session #2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hyperlink" Target="https://standards.ieee.org/develop/policies/bylaws/sb_bylaws.pdf%20section%205.2.1.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hyperlink" Target="https://ieee-sa.imeetcentral.com/2888/"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2888</a:t>
            </a:r>
            <a:r>
              <a:rPr lang="ko-KR" altLang="en-US" dirty="0"/>
              <a:t> </a:t>
            </a:r>
            <a:r>
              <a:rPr lang="en-US" altLang="ko-KR" dirty="0"/>
              <a:t>Session</a:t>
            </a:r>
            <a:r>
              <a:rPr lang="ko-KR" altLang="en-US" dirty="0"/>
              <a:t> </a:t>
            </a:r>
            <a:r>
              <a:rPr lang="en-US" altLang="ko-KR" dirty="0"/>
              <a:t>#2</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[Sangkwon</a:t>
            </a:r>
            <a:r>
              <a:rPr lang="ko-KR" altLang="en-US" dirty="0"/>
              <a:t> </a:t>
            </a:r>
            <a:r>
              <a:rPr lang="en-US" altLang="ko-KR" dirty="0"/>
              <a:t>Peter</a:t>
            </a:r>
            <a:r>
              <a:rPr lang="ko-KR" altLang="en-US" dirty="0"/>
              <a:t> </a:t>
            </a:r>
            <a:r>
              <a:rPr lang="en-US" altLang="ko-KR" dirty="0"/>
              <a:t>Jeong</a:t>
            </a:r>
            <a:r>
              <a:rPr lang="en-US" dirty="0"/>
              <a:t>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
        <p:nvSpPr>
          <p:cNvPr id="5" name="바닥글 개체 틀 1">
            <a:extLst>
              <a:ext uri="{FF2B5EF4-FFF2-40B4-BE49-F238E27FC236}">
                <a16:creationId xmlns:a16="http://schemas.microsoft.com/office/drawing/2014/main" id="{AC29C859-ECFE-4A66-9F95-473E2926D5B8}"/>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340885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
        <p:nvSpPr>
          <p:cNvPr id="7" name="바닥글 개체 틀 1">
            <a:extLst>
              <a:ext uri="{FF2B5EF4-FFF2-40B4-BE49-F238E27FC236}">
                <a16:creationId xmlns:a16="http://schemas.microsoft.com/office/drawing/2014/main" id="{B81F1042-F9D9-41D6-8CBD-B343D3A3BF8D}"/>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2489473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
        <p:nvSpPr>
          <p:cNvPr id="7" name="바닥글 개체 틀 1">
            <a:extLst>
              <a:ext uri="{FF2B5EF4-FFF2-40B4-BE49-F238E27FC236}">
                <a16:creationId xmlns:a16="http://schemas.microsoft.com/office/drawing/2014/main" id="{BBBFB510-4F67-4E61-87EC-A25CA6DDF846}"/>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348833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2888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2888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3"/>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2888 Working Group membership is by individual; “Working Group members shall participate in the consensus process in a manner consistent with their professional expert opinion as individuals, and not as organizational representatives”. (subclause 4.2.1 “Establishment”, of the IEEE 2888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a:t>
            </a:r>
            <a:r>
              <a:rPr lang="en-GB" altLang="en-US" sz="1400" b="1" dirty="0">
                <a:ea typeface="MS Gothic" panose="020B0609070205080204" pitchFamily="49" charset="-128"/>
              </a:rPr>
              <a:t>2888</a:t>
            </a:r>
            <a:r>
              <a:rPr lang="en-GB" altLang="en-US" sz="1400" b="1" dirty="0">
                <a:ea typeface="MS Gothic" panose="020B0609070205080204" pitchFamily="49" charset="-128"/>
                <a:cs typeface="+mn-cs"/>
              </a:rPr>
              <a:t> Working Group or retaliate against any other member for their actions or votes within IEEE </a:t>
            </a:r>
            <a:r>
              <a:rPr lang="en-GB" altLang="en-US" sz="1400" b="1" dirty="0">
                <a:ea typeface="MS Gothic" panose="020B0609070205080204" pitchFamily="49" charset="-128"/>
              </a:rPr>
              <a:t>2888 </a:t>
            </a:r>
            <a:r>
              <a:rPr lang="en-GB" altLang="en-US" sz="1400" b="1" dirty="0">
                <a:ea typeface="MS Gothic" panose="020B0609070205080204" pitchFamily="49" charset="-128"/>
                <a:cs typeface="+mn-cs"/>
              </a:rPr>
              <a:t>Working Group meetings, see </a:t>
            </a:r>
            <a:r>
              <a:rPr lang="en-GB" altLang="en-US" sz="1400" b="1" u="sng" dirty="0">
                <a:solidFill>
                  <a:srgbClr val="CCCCFF"/>
                </a:solidFill>
                <a:ea typeface="MS Gothic" panose="020B0609070205080204" pitchFamily="49" charset="-128"/>
                <a:cs typeface="+mn-cs"/>
                <a:hlinkClick r:id="rId4"/>
              </a:rPr>
              <a:t>https://standards.ieee.org/develop/policies/bylaws/sb_bylaws.pdf </a:t>
            </a:r>
            <a:r>
              <a:rPr lang="en-GB" altLang="en-US" sz="1400" b="1" dirty="0">
                <a:ea typeface="MS Gothic" panose="020B0609070205080204" pitchFamily="49" charset="-128"/>
                <a:cs typeface="+mn-cs"/>
              </a:rPr>
              <a:t> section 5.2.1.3 and the IEEE </a:t>
            </a:r>
            <a:r>
              <a:rPr lang="en-GB" altLang="en-US" sz="1400" b="1" dirty="0">
                <a:ea typeface="MS Gothic" panose="020B0609070205080204" pitchFamily="49" charset="-128"/>
              </a:rPr>
              <a:t>2888</a:t>
            </a:r>
            <a:r>
              <a:rPr lang="en-GB" altLang="en-US" sz="1400" b="1" dirty="0">
                <a:ea typeface="MS Gothic" panose="020B0609070205080204" pitchFamily="49" charset="-128"/>
                <a:cs typeface="+mn-cs"/>
              </a:rPr>
              <a:t>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a:t>
            </a:r>
            <a:r>
              <a:rPr lang="en-GB" altLang="en-US" sz="1600" b="1" dirty="0">
                <a:ea typeface="MS Gothic" panose="020B0609070205080204" pitchFamily="49" charset="-128"/>
              </a:rPr>
              <a:t>2888</a:t>
            </a:r>
            <a:r>
              <a:rPr lang="en-GB" altLang="en-US" sz="1600" b="1" dirty="0">
                <a:ea typeface="MS Gothic" panose="020B0609070205080204" pitchFamily="49" charset="-128"/>
                <a:cs typeface="+mn-cs"/>
              </a:rPr>
              <a:t>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
        <p:nvSpPr>
          <p:cNvPr id="7" name="바닥글 개체 틀 1">
            <a:extLst>
              <a:ext uri="{FF2B5EF4-FFF2-40B4-BE49-F238E27FC236}">
                <a16:creationId xmlns:a16="http://schemas.microsoft.com/office/drawing/2014/main" id="{FC8696CE-C3B2-43F4-BACC-4444B06F7232}"/>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315691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Decision of the Scope for P2888.1 Draft Document</a:t>
            </a:r>
          </a:p>
          <a:p>
            <a:pPr lvl="1">
              <a:lnSpc>
                <a:spcPct val="150000"/>
              </a:lnSpc>
            </a:pPr>
            <a:r>
              <a:rPr lang="en-US" altLang="ko-KR" sz="2400" kern="0" dirty="0">
                <a:latin typeface="Times New Roman" panose="02020603050405020304" pitchFamily="18" charset="0"/>
                <a:cs typeface="Times New Roman" panose="02020603050405020304" pitchFamily="18" charset="0"/>
              </a:rPr>
              <a:t>Decision of the Context for P2888.1 Draft Document</a:t>
            </a:r>
            <a:endParaRPr lang="en-US" sz="24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on the P2888.1 Terms and Definitions</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187505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February Meeting</a:t>
            </a:r>
            <a:endParaRPr lang="ko-KR" altLang="en-US" dirty="0"/>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647700" y="990600"/>
            <a:ext cx="7848600" cy="434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Times New Roman" panose="02020603050405020304" pitchFamily="18" charset="0"/>
                <a:cs typeface="Times New Roman" panose="02020603050405020304" pitchFamily="18" charset="0"/>
              </a:rPr>
              <a:t>Work and Discuss</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 and decide the future Face-to-Face meeting schedule for 2020 and 2021</a:t>
            </a:r>
            <a:endParaRPr lang="en-US" sz="24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Discuss the next action plan</a:t>
            </a:r>
          </a:p>
        </p:txBody>
      </p:sp>
      <p:sp>
        <p:nvSpPr>
          <p:cNvPr id="7" name="바닥글 개체 틀 1">
            <a:extLst>
              <a:ext uri="{FF2B5EF4-FFF2-40B4-BE49-F238E27FC236}">
                <a16:creationId xmlns:a16="http://schemas.microsoft.com/office/drawing/2014/main" id="{3694B663-74BD-4188-8ED8-39A0E0DE5849}"/>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208817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09/2019</a:t>
            </a:r>
          </a:p>
          <a:p>
            <a:pPr marL="730250" indent="-285750">
              <a:lnSpc>
                <a:spcPct val="150000"/>
              </a:lnSpc>
              <a:buFont typeface="Wingdings" panose="05000000000000000000" pitchFamily="2" charset="2"/>
              <a:buChar char="l"/>
            </a:pPr>
            <a:r>
              <a:rPr lang="en-US" altLang="ko-KR" sz="1400" dirty="0"/>
              <a:t>Working Group 1st Letter Ballot: 06/2021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09/2021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10/2021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11/2021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02/2022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05/2022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07/2022</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01/2023</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
        <p:nvSpPr>
          <p:cNvPr id="11" name="TextBox 10">
            <a:extLst>
              <a:ext uri="{FF2B5EF4-FFF2-40B4-BE49-F238E27FC236}">
                <a16:creationId xmlns:a16="http://schemas.microsoft.com/office/drawing/2014/main" id="{4D90D92E-5825-49AF-9E2C-D6657462CCFD}"/>
              </a:ext>
            </a:extLst>
          </p:cNvPr>
          <p:cNvSpPr txBox="1"/>
          <p:nvPr/>
        </p:nvSpPr>
        <p:spPr>
          <a:xfrm>
            <a:off x="8300475" y="5632172"/>
            <a:ext cx="732894" cy="246221"/>
          </a:xfrm>
          <a:prstGeom prst="rect">
            <a:avLst/>
          </a:prstGeom>
          <a:noFill/>
        </p:spPr>
        <p:txBody>
          <a:bodyPr wrap="none" rtlCol="0">
            <a:spAutoFit/>
          </a:bodyPr>
          <a:lstStyle/>
          <a:p>
            <a:pPr algn="ctr"/>
            <a:r>
              <a:rPr lang="en-US" altLang="ko-KR" sz="1000" dirty="0"/>
              <a:t>01/2023</a:t>
            </a:r>
            <a:endParaRPr lang="ko-KR" altLang="en-US" sz="1000" dirty="0"/>
          </a:p>
        </p:txBody>
      </p:sp>
      <p:sp>
        <p:nvSpPr>
          <p:cNvPr id="14" name="TextBox 13">
            <a:extLst>
              <a:ext uri="{FF2B5EF4-FFF2-40B4-BE49-F238E27FC236}">
                <a16:creationId xmlns:a16="http://schemas.microsoft.com/office/drawing/2014/main" id="{824ADE5B-A6CF-4EBD-AA20-9AB46C846D6E}"/>
              </a:ext>
            </a:extLst>
          </p:cNvPr>
          <p:cNvSpPr txBox="1"/>
          <p:nvPr/>
        </p:nvSpPr>
        <p:spPr>
          <a:xfrm>
            <a:off x="7344365" y="5632172"/>
            <a:ext cx="732894" cy="246221"/>
          </a:xfrm>
          <a:prstGeom prst="rect">
            <a:avLst/>
          </a:prstGeom>
          <a:noFill/>
        </p:spPr>
        <p:txBody>
          <a:bodyPr wrap="none" rtlCol="0">
            <a:spAutoFit/>
          </a:bodyPr>
          <a:lstStyle/>
          <a:p>
            <a:pPr algn="ctr"/>
            <a:r>
              <a:rPr lang="en-US" altLang="ko-KR" sz="1000" dirty="0"/>
              <a:t>09/2022</a:t>
            </a:r>
            <a:endParaRPr lang="ko-KR" altLang="en-US" sz="1000" dirty="0"/>
          </a:p>
        </p:txBody>
      </p:sp>
      <p:sp>
        <p:nvSpPr>
          <p:cNvPr id="17" name="TextBox 16">
            <a:extLst>
              <a:ext uri="{FF2B5EF4-FFF2-40B4-BE49-F238E27FC236}">
                <a16:creationId xmlns:a16="http://schemas.microsoft.com/office/drawing/2014/main" id="{2763AE1D-F911-4B82-8C17-FE16B7B7CCA9}"/>
              </a:ext>
            </a:extLst>
          </p:cNvPr>
          <p:cNvSpPr txBox="1"/>
          <p:nvPr/>
        </p:nvSpPr>
        <p:spPr>
          <a:xfrm>
            <a:off x="6819219" y="5889878"/>
            <a:ext cx="732894" cy="246221"/>
          </a:xfrm>
          <a:prstGeom prst="rect">
            <a:avLst/>
          </a:prstGeom>
          <a:noFill/>
        </p:spPr>
        <p:txBody>
          <a:bodyPr wrap="none" rtlCol="0">
            <a:spAutoFit/>
          </a:bodyPr>
          <a:lstStyle/>
          <a:p>
            <a:pPr algn="ctr"/>
            <a:r>
              <a:rPr lang="en-US" altLang="ko-KR" sz="1000" dirty="0">
                <a:solidFill>
                  <a:schemeClr val="accent6">
                    <a:lumMod val="75000"/>
                  </a:schemeClr>
                </a:solidFill>
              </a:rPr>
              <a:t>08/2022</a:t>
            </a:r>
            <a:endParaRPr lang="ko-KR" altLang="en-US" sz="1000" dirty="0">
              <a:solidFill>
                <a:schemeClr val="accent6">
                  <a:lumMod val="75000"/>
                </a:schemeClr>
              </a:solidFill>
            </a:endParaRPr>
          </a:p>
        </p:txBody>
      </p:sp>
      <p:sp>
        <p:nvSpPr>
          <p:cNvPr id="22" name="TextBox 21">
            <a:extLst>
              <a:ext uri="{FF2B5EF4-FFF2-40B4-BE49-F238E27FC236}">
                <a16:creationId xmlns:a16="http://schemas.microsoft.com/office/drawing/2014/main" id="{52B141D9-DFC6-4FC2-8B94-3BE9C9C57323}"/>
              </a:ext>
            </a:extLst>
          </p:cNvPr>
          <p:cNvSpPr txBox="1"/>
          <p:nvPr/>
        </p:nvSpPr>
        <p:spPr>
          <a:xfrm>
            <a:off x="6281311" y="5627654"/>
            <a:ext cx="732894" cy="246221"/>
          </a:xfrm>
          <a:prstGeom prst="rect">
            <a:avLst/>
          </a:prstGeom>
          <a:noFill/>
        </p:spPr>
        <p:txBody>
          <a:bodyPr wrap="none" rtlCol="0">
            <a:spAutoFit/>
          </a:bodyPr>
          <a:lstStyle/>
          <a:p>
            <a:pPr algn="ctr"/>
            <a:r>
              <a:rPr lang="en-US" altLang="ko-KR" sz="1000" dirty="0">
                <a:solidFill>
                  <a:srgbClr val="FF0000"/>
                </a:solidFill>
              </a:rPr>
              <a:t>07/2022</a:t>
            </a:r>
            <a:endParaRPr lang="ko-KR" altLang="en-US" sz="1000" dirty="0">
              <a:solidFill>
                <a:srgbClr val="FF0000"/>
              </a:solidFill>
            </a:endParaRPr>
          </a:p>
        </p:txBody>
      </p:sp>
      <p:sp>
        <p:nvSpPr>
          <p:cNvPr id="25" name="TextBox 24">
            <a:extLst>
              <a:ext uri="{FF2B5EF4-FFF2-40B4-BE49-F238E27FC236}">
                <a16:creationId xmlns:a16="http://schemas.microsoft.com/office/drawing/2014/main" id="{1DFA738F-513A-4C60-8379-31FA4D0CECA5}"/>
              </a:ext>
            </a:extLst>
          </p:cNvPr>
          <p:cNvSpPr txBox="1"/>
          <p:nvPr/>
        </p:nvSpPr>
        <p:spPr>
          <a:xfrm>
            <a:off x="5843989" y="5889878"/>
            <a:ext cx="732894" cy="246221"/>
          </a:xfrm>
          <a:prstGeom prst="rect">
            <a:avLst/>
          </a:prstGeom>
          <a:noFill/>
        </p:spPr>
        <p:txBody>
          <a:bodyPr wrap="none" rtlCol="0">
            <a:spAutoFit/>
          </a:bodyPr>
          <a:lstStyle/>
          <a:p>
            <a:pPr algn="ctr"/>
            <a:r>
              <a:rPr lang="en-US" altLang="ko-KR" sz="1000" dirty="0">
                <a:solidFill>
                  <a:srgbClr val="0070C0"/>
                </a:solidFill>
              </a:rPr>
              <a:t>06/2022</a:t>
            </a:r>
            <a:endParaRPr lang="ko-KR" altLang="en-US" sz="1000" dirty="0">
              <a:solidFill>
                <a:srgbClr val="0070C0"/>
              </a:solidFill>
            </a:endParaRPr>
          </a:p>
        </p:txBody>
      </p:sp>
      <p:cxnSp>
        <p:nvCxnSpPr>
          <p:cNvPr id="26" name="직선 연결선 25">
            <a:extLst>
              <a:ext uri="{FF2B5EF4-FFF2-40B4-BE49-F238E27FC236}">
                <a16:creationId xmlns:a16="http://schemas.microsoft.com/office/drawing/2014/main" id="{40FA043A-C29F-45F6-B7F2-CD7E1362473B}"/>
              </a:ext>
            </a:extLst>
          </p:cNvPr>
          <p:cNvCxnSpPr>
            <a:cxnSpLocks/>
            <a:endCxn id="25" idx="0"/>
          </p:cNvCxnSpPr>
          <p:nvPr/>
        </p:nvCxnSpPr>
        <p:spPr>
          <a:xfrm>
            <a:off x="6210435" y="5627654"/>
            <a:ext cx="1" cy="262224"/>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89862ABE-F6D3-4A72-A84F-46A1F70398B9}"/>
              </a:ext>
            </a:extLst>
          </p:cNvPr>
          <p:cNvSpPr txBox="1"/>
          <p:nvPr/>
        </p:nvSpPr>
        <p:spPr>
          <a:xfrm>
            <a:off x="5426546" y="5635656"/>
            <a:ext cx="732894" cy="246221"/>
          </a:xfrm>
          <a:prstGeom prst="rect">
            <a:avLst/>
          </a:prstGeom>
          <a:noFill/>
        </p:spPr>
        <p:txBody>
          <a:bodyPr wrap="none" rtlCol="0">
            <a:spAutoFit/>
          </a:bodyPr>
          <a:lstStyle/>
          <a:p>
            <a:pPr algn="ctr"/>
            <a:r>
              <a:rPr lang="en-US" altLang="ko-KR" sz="1000" dirty="0">
                <a:solidFill>
                  <a:srgbClr val="FF0000"/>
                </a:solidFill>
              </a:rPr>
              <a:t>05/2022</a:t>
            </a:r>
            <a:endParaRPr lang="ko-KR" altLang="en-US" sz="1000" dirty="0">
              <a:solidFill>
                <a:srgbClr val="FF0000"/>
              </a:solidFill>
            </a:endParaRPr>
          </a:p>
        </p:txBody>
      </p:sp>
      <p:sp>
        <p:nvSpPr>
          <p:cNvPr id="40" name="TextBox 39">
            <a:extLst>
              <a:ext uri="{FF2B5EF4-FFF2-40B4-BE49-F238E27FC236}">
                <a16:creationId xmlns:a16="http://schemas.microsoft.com/office/drawing/2014/main" id="{3991122A-B24B-46E1-9E74-B1ABC5C5B50B}"/>
              </a:ext>
            </a:extLst>
          </p:cNvPr>
          <p:cNvSpPr txBox="1"/>
          <p:nvPr/>
        </p:nvSpPr>
        <p:spPr>
          <a:xfrm>
            <a:off x="5026796" y="5889877"/>
            <a:ext cx="732894" cy="246221"/>
          </a:xfrm>
          <a:prstGeom prst="rect">
            <a:avLst/>
          </a:prstGeom>
          <a:noFill/>
        </p:spPr>
        <p:txBody>
          <a:bodyPr wrap="none" rtlCol="0">
            <a:spAutoFit/>
          </a:bodyPr>
          <a:lstStyle>
            <a:defPPr>
              <a:defRPr lang="en-US"/>
            </a:defPPr>
            <a:lvl1pPr algn="ctr">
              <a:defRPr sz="1000">
                <a:solidFill>
                  <a:schemeClr val="accent6">
                    <a:lumMod val="75000"/>
                  </a:schemeClr>
                </a:solidFill>
              </a:defRPr>
            </a:lvl1pPr>
          </a:lstStyle>
          <a:p>
            <a:r>
              <a:rPr lang="en-US" altLang="ko-KR" dirty="0"/>
              <a:t>04/2022</a:t>
            </a:r>
            <a:endParaRPr lang="ko-KR" altLang="en-US" dirty="0"/>
          </a:p>
        </p:txBody>
      </p:sp>
      <p:sp>
        <p:nvSpPr>
          <p:cNvPr id="41" name="TextBox 40">
            <a:extLst>
              <a:ext uri="{FF2B5EF4-FFF2-40B4-BE49-F238E27FC236}">
                <a16:creationId xmlns:a16="http://schemas.microsoft.com/office/drawing/2014/main" id="{8661A214-0EA6-4749-8E7F-6B788E3DEDAE}"/>
              </a:ext>
            </a:extLst>
          </p:cNvPr>
          <p:cNvSpPr txBox="1"/>
          <p:nvPr/>
        </p:nvSpPr>
        <p:spPr>
          <a:xfrm>
            <a:off x="4596203" y="5635656"/>
            <a:ext cx="732894" cy="246221"/>
          </a:xfrm>
          <a:prstGeom prst="rect">
            <a:avLst/>
          </a:prstGeom>
          <a:noFill/>
        </p:spPr>
        <p:txBody>
          <a:bodyPr wrap="none" rtlCol="0">
            <a:spAutoFit/>
          </a:bodyPr>
          <a:lstStyle/>
          <a:p>
            <a:pPr algn="ctr"/>
            <a:r>
              <a:rPr lang="en-US" altLang="ko-KR" sz="1000" dirty="0"/>
              <a:t>03/2022</a:t>
            </a:r>
            <a:endParaRPr lang="ko-KR" altLang="en-US" sz="1000" dirty="0"/>
          </a:p>
        </p:txBody>
      </p:sp>
      <p:sp>
        <p:nvSpPr>
          <p:cNvPr id="42" name="TextBox 41">
            <a:extLst>
              <a:ext uri="{FF2B5EF4-FFF2-40B4-BE49-F238E27FC236}">
                <a16:creationId xmlns:a16="http://schemas.microsoft.com/office/drawing/2014/main" id="{9CAB41BC-8BB6-4AAC-B6CE-E324A94A77E9}"/>
              </a:ext>
            </a:extLst>
          </p:cNvPr>
          <p:cNvSpPr txBox="1"/>
          <p:nvPr/>
        </p:nvSpPr>
        <p:spPr>
          <a:xfrm>
            <a:off x="4151025" y="5889877"/>
            <a:ext cx="732894" cy="246221"/>
          </a:xfrm>
          <a:prstGeom prst="rect">
            <a:avLst/>
          </a:prstGeom>
          <a:noFill/>
        </p:spPr>
        <p:txBody>
          <a:bodyPr wrap="none" rtlCol="0">
            <a:spAutoFit/>
          </a:bodyPr>
          <a:lstStyle/>
          <a:p>
            <a:pPr algn="ctr"/>
            <a:r>
              <a:rPr lang="en-US" altLang="ko-KR" sz="1000" dirty="0"/>
              <a:t>02/2022</a:t>
            </a:r>
            <a:endParaRPr lang="ko-KR" altLang="en-US" sz="1000" dirty="0"/>
          </a:p>
        </p:txBody>
      </p:sp>
      <p:sp>
        <p:nvSpPr>
          <p:cNvPr id="43" name="TextBox 42">
            <a:extLst>
              <a:ext uri="{FF2B5EF4-FFF2-40B4-BE49-F238E27FC236}">
                <a16:creationId xmlns:a16="http://schemas.microsoft.com/office/drawing/2014/main" id="{3FF4ACD7-D7FD-4B70-AD42-ECE266071F88}"/>
              </a:ext>
            </a:extLst>
          </p:cNvPr>
          <p:cNvSpPr txBox="1"/>
          <p:nvPr/>
        </p:nvSpPr>
        <p:spPr>
          <a:xfrm>
            <a:off x="3728717" y="5635656"/>
            <a:ext cx="732894" cy="246221"/>
          </a:xfrm>
          <a:prstGeom prst="rect">
            <a:avLst/>
          </a:prstGeom>
          <a:noFill/>
        </p:spPr>
        <p:txBody>
          <a:bodyPr wrap="none" rtlCol="0">
            <a:spAutoFit/>
          </a:bodyPr>
          <a:lstStyle/>
          <a:p>
            <a:pPr algn="ctr"/>
            <a:r>
              <a:rPr lang="en-US" altLang="ko-KR" sz="1000" dirty="0"/>
              <a:t>01/2022</a:t>
            </a:r>
            <a:endParaRPr lang="ko-KR" altLang="en-US" sz="1000" dirty="0"/>
          </a:p>
        </p:txBody>
      </p:sp>
      <p:sp>
        <p:nvSpPr>
          <p:cNvPr id="44" name="TextBox 43">
            <a:extLst>
              <a:ext uri="{FF2B5EF4-FFF2-40B4-BE49-F238E27FC236}">
                <a16:creationId xmlns:a16="http://schemas.microsoft.com/office/drawing/2014/main" id="{70F00C66-E84C-4E9B-B0CD-6AA9F181164B}"/>
              </a:ext>
            </a:extLst>
          </p:cNvPr>
          <p:cNvSpPr txBox="1"/>
          <p:nvPr/>
        </p:nvSpPr>
        <p:spPr>
          <a:xfrm>
            <a:off x="3269755" y="5889877"/>
            <a:ext cx="732894" cy="246221"/>
          </a:xfrm>
          <a:prstGeom prst="rect">
            <a:avLst/>
          </a:prstGeom>
          <a:noFill/>
        </p:spPr>
        <p:txBody>
          <a:bodyPr wrap="none" rtlCol="0">
            <a:spAutoFit/>
          </a:bodyPr>
          <a:lstStyle/>
          <a:p>
            <a:pPr algn="ctr"/>
            <a:r>
              <a:rPr lang="en-US" altLang="ko-KR" sz="1000" dirty="0"/>
              <a:t>12/2021</a:t>
            </a:r>
            <a:endParaRPr lang="ko-KR" altLang="en-US" sz="1000" dirty="0"/>
          </a:p>
        </p:txBody>
      </p:sp>
      <p:sp>
        <p:nvSpPr>
          <p:cNvPr id="45" name="TextBox 44">
            <a:extLst>
              <a:ext uri="{FF2B5EF4-FFF2-40B4-BE49-F238E27FC236}">
                <a16:creationId xmlns:a16="http://schemas.microsoft.com/office/drawing/2014/main" id="{3C7E283B-BE0D-4911-8CC4-1FD96EBD8F32}"/>
              </a:ext>
            </a:extLst>
          </p:cNvPr>
          <p:cNvSpPr txBox="1"/>
          <p:nvPr/>
        </p:nvSpPr>
        <p:spPr>
          <a:xfrm>
            <a:off x="2792677" y="5644333"/>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11/2021</a:t>
            </a:r>
            <a:endParaRPr lang="ko-KR" altLang="en-US" dirty="0"/>
          </a:p>
        </p:txBody>
      </p:sp>
      <p:sp>
        <p:nvSpPr>
          <p:cNvPr id="46" name="TextBox 45">
            <a:extLst>
              <a:ext uri="{FF2B5EF4-FFF2-40B4-BE49-F238E27FC236}">
                <a16:creationId xmlns:a16="http://schemas.microsoft.com/office/drawing/2014/main" id="{BB240EE3-F08D-4A04-AFC2-5F0DBCD9ADDA}"/>
              </a:ext>
            </a:extLst>
          </p:cNvPr>
          <p:cNvSpPr txBox="1"/>
          <p:nvPr/>
        </p:nvSpPr>
        <p:spPr>
          <a:xfrm>
            <a:off x="2348729" y="5889876"/>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10/2021</a:t>
            </a:r>
            <a:endParaRPr lang="ko-KR" altLang="en-US" dirty="0"/>
          </a:p>
        </p:txBody>
      </p:sp>
      <p:sp>
        <p:nvSpPr>
          <p:cNvPr id="48" name="TextBox 47">
            <a:extLst>
              <a:ext uri="{FF2B5EF4-FFF2-40B4-BE49-F238E27FC236}">
                <a16:creationId xmlns:a16="http://schemas.microsoft.com/office/drawing/2014/main" id="{1D0066AF-0DEA-49AF-BF05-0926D745419B}"/>
              </a:ext>
            </a:extLst>
          </p:cNvPr>
          <p:cNvSpPr txBox="1"/>
          <p:nvPr/>
        </p:nvSpPr>
        <p:spPr>
          <a:xfrm>
            <a:off x="1918034" y="5644332"/>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09/2021</a:t>
            </a:r>
            <a:endParaRPr lang="ko-KR" altLang="en-US" dirty="0"/>
          </a:p>
        </p:txBody>
      </p:sp>
      <p:sp>
        <p:nvSpPr>
          <p:cNvPr id="50" name="TextBox 49">
            <a:extLst>
              <a:ext uri="{FF2B5EF4-FFF2-40B4-BE49-F238E27FC236}">
                <a16:creationId xmlns:a16="http://schemas.microsoft.com/office/drawing/2014/main" id="{226739B2-A8E0-4A81-9F72-1E4656286E11}"/>
              </a:ext>
            </a:extLst>
          </p:cNvPr>
          <p:cNvSpPr txBox="1"/>
          <p:nvPr/>
        </p:nvSpPr>
        <p:spPr>
          <a:xfrm>
            <a:off x="1306590" y="5644332"/>
            <a:ext cx="732894" cy="246221"/>
          </a:xfrm>
          <a:prstGeom prst="rect">
            <a:avLst/>
          </a:prstGeom>
          <a:noFill/>
        </p:spPr>
        <p:txBody>
          <a:bodyPr wrap="none" rtlCol="0">
            <a:spAutoFit/>
          </a:bodyPr>
          <a:lstStyle/>
          <a:p>
            <a:pPr algn="ctr"/>
            <a:r>
              <a:rPr lang="en-US" altLang="ko-KR" sz="1000" dirty="0"/>
              <a:t>06/2021</a:t>
            </a:r>
            <a:endParaRPr lang="ko-KR" altLang="en-US" sz="1000" dirty="0"/>
          </a:p>
        </p:txBody>
      </p:sp>
      <p:cxnSp>
        <p:nvCxnSpPr>
          <p:cNvPr id="63" name="직선 연결선 62">
            <a:extLst>
              <a:ext uri="{FF2B5EF4-FFF2-40B4-BE49-F238E27FC236}">
                <a16:creationId xmlns:a16="http://schemas.microsoft.com/office/drawing/2014/main" id="{79208200-101B-4289-A656-2EF5E39032FB}"/>
              </a:ext>
            </a:extLst>
          </p:cNvPr>
          <p:cNvCxnSpPr>
            <a:cxnSpLocks/>
            <a:endCxn id="44" idx="0"/>
          </p:cNvCxnSpPr>
          <p:nvPr/>
        </p:nvCxnSpPr>
        <p:spPr>
          <a:xfrm flipH="1">
            <a:off x="3636202" y="5592966"/>
            <a:ext cx="6556" cy="29691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72" name="타원 71">
            <a:extLst>
              <a:ext uri="{FF2B5EF4-FFF2-40B4-BE49-F238E27FC236}">
                <a16:creationId xmlns:a16="http://schemas.microsoft.com/office/drawing/2014/main" id="{E8430D41-2003-48E2-8B45-9467DF16BCD7}"/>
              </a:ext>
            </a:extLst>
          </p:cNvPr>
          <p:cNvSpPr/>
          <p:nvPr/>
        </p:nvSpPr>
        <p:spPr>
          <a:xfrm>
            <a:off x="528471" y="5453814"/>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3" name="TextBox 72">
            <a:extLst>
              <a:ext uri="{FF2B5EF4-FFF2-40B4-BE49-F238E27FC236}">
                <a16:creationId xmlns:a16="http://schemas.microsoft.com/office/drawing/2014/main" id="{B0AA973A-16FA-4202-B544-3EE2D3730D17}"/>
              </a:ext>
            </a:extLst>
          </p:cNvPr>
          <p:cNvSpPr txBox="1"/>
          <p:nvPr/>
        </p:nvSpPr>
        <p:spPr>
          <a:xfrm>
            <a:off x="262657" y="5037813"/>
            <a:ext cx="676787" cy="400110"/>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PAR</a:t>
            </a:r>
          </a:p>
          <a:p>
            <a:pPr algn="ctr"/>
            <a:r>
              <a:rPr lang="en-US" altLang="ko-KR" sz="1000" dirty="0">
                <a:latin typeface="맑은 고딕" panose="020B0503020000020004" pitchFamily="50" charset="-127"/>
                <a:ea typeface="맑은 고딕" panose="020B0503020000020004" pitchFamily="50" charset="-127"/>
              </a:rPr>
              <a:t>Approve</a:t>
            </a:r>
            <a:endParaRPr lang="ko-KR" altLang="en-US" sz="1000" dirty="0">
              <a:latin typeface="맑은 고딕" panose="020B0503020000020004" pitchFamily="50" charset="-127"/>
              <a:ea typeface="맑은 고딕" panose="020B0503020000020004" pitchFamily="50" charset="-127"/>
            </a:endParaRPr>
          </a:p>
        </p:txBody>
      </p:sp>
      <p:sp>
        <p:nvSpPr>
          <p:cNvPr id="74" name="TextBox 73">
            <a:extLst>
              <a:ext uri="{FF2B5EF4-FFF2-40B4-BE49-F238E27FC236}">
                <a16:creationId xmlns:a16="http://schemas.microsoft.com/office/drawing/2014/main" id="{B3E99A45-CDF2-42A8-B3BD-F4A8711987CC}"/>
              </a:ext>
            </a:extLst>
          </p:cNvPr>
          <p:cNvSpPr txBox="1"/>
          <p:nvPr/>
        </p:nvSpPr>
        <p:spPr>
          <a:xfrm>
            <a:off x="228600" y="5643655"/>
            <a:ext cx="732894" cy="246221"/>
          </a:xfrm>
          <a:prstGeom prst="rect">
            <a:avLst/>
          </a:prstGeom>
          <a:noFill/>
        </p:spPr>
        <p:txBody>
          <a:bodyPr wrap="none" rtlCol="0">
            <a:spAutoFit/>
          </a:bodyPr>
          <a:lstStyle/>
          <a:p>
            <a:pPr algn="ctr"/>
            <a:r>
              <a:rPr lang="en-US" altLang="ko-KR" sz="1000" dirty="0"/>
              <a:t>09/2019</a:t>
            </a:r>
            <a:endParaRPr lang="ko-KR" altLang="en-US" sz="1000" dirty="0"/>
          </a:p>
        </p:txBody>
      </p:sp>
      <p:cxnSp>
        <p:nvCxnSpPr>
          <p:cNvPr id="75" name="직선 화살표 연결선 74">
            <a:extLst>
              <a:ext uri="{FF2B5EF4-FFF2-40B4-BE49-F238E27FC236}">
                <a16:creationId xmlns:a16="http://schemas.microsoft.com/office/drawing/2014/main" id="{5EF0C7F0-1BE4-4A74-AB6D-BAD0A6854FD4}"/>
              </a:ext>
            </a:extLst>
          </p:cNvPr>
          <p:cNvCxnSpPr/>
          <p:nvPr/>
        </p:nvCxnSpPr>
        <p:spPr>
          <a:xfrm>
            <a:off x="677112" y="5548345"/>
            <a:ext cx="790492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6" name="타원 75">
            <a:extLst>
              <a:ext uri="{FF2B5EF4-FFF2-40B4-BE49-F238E27FC236}">
                <a16:creationId xmlns:a16="http://schemas.microsoft.com/office/drawing/2014/main" id="{0A2CF240-9003-4C0B-9564-709D761C7153}"/>
              </a:ext>
            </a:extLst>
          </p:cNvPr>
          <p:cNvSpPr/>
          <p:nvPr/>
        </p:nvSpPr>
        <p:spPr>
          <a:xfrm>
            <a:off x="8582034" y="5462206"/>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7" name="TextBox 76">
            <a:extLst>
              <a:ext uri="{FF2B5EF4-FFF2-40B4-BE49-F238E27FC236}">
                <a16:creationId xmlns:a16="http://schemas.microsoft.com/office/drawing/2014/main" id="{5B9A7D6E-EE52-43D9-A140-FB8FB8509BA7}"/>
              </a:ext>
            </a:extLst>
          </p:cNvPr>
          <p:cNvSpPr txBox="1"/>
          <p:nvPr/>
        </p:nvSpPr>
        <p:spPr>
          <a:xfrm>
            <a:off x="8275276" y="5207589"/>
            <a:ext cx="785793" cy="246221"/>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Publishing</a:t>
            </a:r>
            <a:endParaRPr lang="ko-KR" altLang="en-US" sz="1000" dirty="0">
              <a:latin typeface="맑은 고딕" panose="020B0503020000020004" pitchFamily="50" charset="-127"/>
              <a:ea typeface="맑은 고딕" panose="020B0503020000020004" pitchFamily="50" charset="-127"/>
            </a:endParaRPr>
          </a:p>
        </p:txBody>
      </p:sp>
      <p:cxnSp>
        <p:nvCxnSpPr>
          <p:cNvPr id="78" name="직선 연결선 77">
            <a:extLst>
              <a:ext uri="{FF2B5EF4-FFF2-40B4-BE49-F238E27FC236}">
                <a16:creationId xmlns:a16="http://schemas.microsoft.com/office/drawing/2014/main" id="{AF12FA96-4BA3-4D74-B5A1-A809C8227FAF}"/>
              </a:ext>
            </a:extLst>
          </p:cNvPr>
          <p:cNvCxnSpPr/>
          <p:nvPr/>
        </p:nvCxnSpPr>
        <p:spPr>
          <a:xfrm>
            <a:off x="7712063"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D8BDF65D-6C17-4826-87DD-3F6BF45AAB13}"/>
              </a:ext>
            </a:extLst>
          </p:cNvPr>
          <p:cNvSpPr txBox="1"/>
          <p:nvPr/>
        </p:nvSpPr>
        <p:spPr>
          <a:xfrm>
            <a:off x="7186917" y="5207682"/>
            <a:ext cx="1050289" cy="246221"/>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SASB Approval</a:t>
            </a:r>
            <a:endParaRPr lang="ko-KR" altLang="en-US" sz="1000" dirty="0">
              <a:latin typeface="맑은 고딕" panose="020B0503020000020004" pitchFamily="50" charset="-127"/>
              <a:ea typeface="맑은 고딕" panose="020B0503020000020004" pitchFamily="50" charset="-127"/>
            </a:endParaRPr>
          </a:p>
        </p:txBody>
      </p:sp>
      <p:cxnSp>
        <p:nvCxnSpPr>
          <p:cNvPr id="80" name="직선 연결선 79">
            <a:extLst>
              <a:ext uri="{FF2B5EF4-FFF2-40B4-BE49-F238E27FC236}">
                <a16:creationId xmlns:a16="http://schemas.microsoft.com/office/drawing/2014/main" id="{26C82F9A-B107-46F2-80E6-301883A5B37A}"/>
              </a:ext>
            </a:extLst>
          </p:cNvPr>
          <p:cNvCxnSpPr/>
          <p:nvPr/>
        </p:nvCxnSpPr>
        <p:spPr>
          <a:xfrm>
            <a:off x="7186917"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8E8CD379-B5FC-4578-A31A-4531B7B98AFA}"/>
              </a:ext>
            </a:extLst>
          </p:cNvPr>
          <p:cNvSpPr txBox="1"/>
          <p:nvPr/>
        </p:nvSpPr>
        <p:spPr>
          <a:xfrm>
            <a:off x="6337846" y="4977674"/>
            <a:ext cx="1677062" cy="246221"/>
          </a:xfrm>
          <a:prstGeom prst="rect">
            <a:avLst/>
          </a:prstGeom>
          <a:noFill/>
        </p:spPr>
        <p:txBody>
          <a:bodyPr wrap="none" rtlCol="0">
            <a:spAutoFit/>
          </a:bodyPr>
          <a:lstStyle/>
          <a:p>
            <a:pPr algn="ctr"/>
            <a:r>
              <a:rPr lang="en-US" altLang="ko-KR" sz="1000" dirty="0" err="1">
                <a:solidFill>
                  <a:schemeClr val="accent6">
                    <a:lumMod val="75000"/>
                  </a:schemeClr>
                </a:solidFill>
                <a:latin typeface="맑은 고딕" panose="020B0503020000020004" pitchFamily="50" charset="-127"/>
                <a:ea typeface="맑은 고딕" panose="020B0503020000020004" pitchFamily="50" charset="-127"/>
              </a:rPr>
              <a:t>RevCom</a:t>
            </a:r>
            <a:r>
              <a:rPr lang="en-US" altLang="ko-KR" sz="1000" dirty="0">
                <a:solidFill>
                  <a:schemeClr val="accent6">
                    <a:lumMod val="75000"/>
                  </a:schemeClr>
                </a:solidFill>
                <a:latin typeface="맑은 고딕" panose="020B0503020000020004" pitchFamily="50" charset="-127"/>
                <a:ea typeface="맑은 고딕" panose="020B0503020000020004" pitchFamily="50" charset="-127"/>
              </a:rPr>
              <a:t> comment review</a:t>
            </a:r>
            <a:endParaRPr lang="ko-KR" altLang="en-US" sz="1000" dirty="0">
              <a:solidFill>
                <a:schemeClr val="accent6">
                  <a:lumMod val="75000"/>
                </a:schemeClr>
              </a:solidFill>
              <a:latin typeface="맑은 고딕" panose="020B0503020000020004" pitchFamily="50" charset="-127"/>
              <a:ea typeface="맑은 고딕" panose="020B0503020000020004" pitchFamily="50" charset="-127"/>
            </a:endParaRPr>
          </a:p>
        </p:txBody>
      </p:sp>
      <p:cxnSp>
        <p:nvCxnSpPr>
          <p:cNvPr id="82" name="직선 연결선 81">
            <a:extLst>
              <a:ext uri="{FF2B5EF4-FFF2-40B4-BE49-F238E27FC236}">
                <a16:creationId xmlns:a16="http://schemas.microsoft.com/office/drawing/2014/main" id="{368EF313-354F-454C-A56A-607F274C2996}"/>
              </a:ext>
            </a:extLst>
          </p:cNvPr>
          <p:cNvCxnSpPr>
            <a:cxnSpLocks/>
            <a:stCxn id="81" idx="2"/>
          </p:cNvCxnSpPr>
          <p:nvPr/>
        </p:nvCxnSpPr>
        <p:spPr>
          <a:xfrm>
            <a:off x="7176377" y="5223895"/>
            <a:ext cx="8584" cy="266058"/>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83" name="직선 연결선 82">
            <a:extLst>
              <a:ext uri="{FF2B5EF4-FFF2-40B4-BE49-F238E27FC236}">
                <a16:creationId xmlns:a16="http://schemas.microsoft.com/office/drawing/2014/main" id="{B26D7F0E-37AB-4FEE-8BB0-9E1544F2852C}"/>
              </a:ext>
            </a:extLst>
          </p:cNvPr>
          <p:cNvCxnSpPr/>
          <p:nvPr/>
        </p:nvCxnSpPr>
        <p:spPr>
          <a:xfrm>
            <a:off x="6649009" y="544895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2C3E4D32-8D1C-4FF9-9B3A-A9D41893041F}"/>
              </a:ext>
            </a:extLst>
          </p:cNvPr>
          <p:cNvSpPr txBox="1"/>
          <p:nvPr/>
        </p:nvSpPr>
        <p:spPr>
          <a:xfrm>
            <a:off x="5977993" y="5203825"/>
            <a:ext cx="1342034" cy="246221"/>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Submit to </a:t>
            </a:r>
            <a:r>
              <a:rPr lang="en-US" altLang="ko-KR" sz="1000" b="1" dirty="0" err="1">
                <a:solidFill>
                  <a:srgbClr val="FF0000"/>
                </a:solidFill>
                <a:latin typeface="맑은 고딕" panose="020B0503020000020004" pitchFamily="50" charset="-127"/>
                <a:ea typeface="맑은 고딕" panose="020B0503020000020004" pitchFamily="50" charset="-127"/>
              </a:rPr>
              <a:t>RevCom</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85" name="직선 연결선 84">
            <a:extLst>
              <a:ext uri="{FF2B5EF4-FFF2-40B4-BE49-F238E27FC236}">
                <a16:creationId xmlns:a16="http://schemas.microsoft.com/office/drawing/2014/main" id="{F128F4D5-2015-45C5-BF92-A56641E4C6DC}"/>
              </a:ext>
            </a:extLst>
          </p:cNvPr>
          <p:cNvCxnSpPr/>
          <p:nvPr/>
        </p:nvCxnSpPr>
        <p:spPr>
          <a:xfrm>
            <a:off x="6211687"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0FB87F18-A77B-41F6-8A35-A12E635FA404}"/>
              </a:ext>
            </a:extLst>
          </p:cNvPr>
          <p:cNvSpPr txBox="1"/>
          <p:nvPr/>
        </p:nvSpPr>
        <p:spPr>
          <a:xfrm>
            <a:off x="5342701" y="4613760"/>
            <a:ext cx="1737976" cy="400110"/>
          </a:xfrm>
          <a:prstGeom prst="rect">
            <a:avLst/>
          </a:prstGeom>
          <a:noFill/>
        </p:spPr>
        <p:txBody>
          <a:bodyPr wrap="none" rtlCol="0">
            <a:spAutoFit/>
          </a:bodyPr>
          <a:lstStyle/>
          <a:p>
            <a:pPr algn="ctr"/>
            <a:r>
              <a:rPr lang="en-US" altLang="ko-KR" sz="1000" dirty="0">
                <a:solidFill>
                  <a:srgbClr val="0070C0"/>
                </a:solidFill>
                <a:latin typeface="맑은 고딕" panose="020B0503020000020004" pitchFamily="50" charset="-127"/>
                <a:ea typeface="맑은 고딕" panose="020B0503020000020004" pitchFamily="50" charset="-127"/>
              </a:rPr>
              <a:t>Sent comment to the WG</a:t>
            </a:r>
          </a:p>
          <a:p>
            <a:pPr algn="ctr"/>
            <a:r>
              <a:rPr lang="en-US" altLang="ko-KR" sz="1000" dirty="0">
                <a:solidFill>
                  <a:srgbClr val="0070C0"/>
                </a:solidFill>
                <a:latin typeface="맑은 고딕" panose="020B0503020000020004" pitchFamily="50" charset="-127"/>
                <a:ea typeface="맑은 고딕" panose="020B0503020000020004" pitchFamily="50" charset="-127"/>
              </a:rPr>
              <a:t>Ballot Resolution Telecon1</a:t>
            </a:r>
            <a:endParaRPr lang="ko-KR" altLang="en-US" sz="1000" dirty="0">
              <a:solidFill>
                <a:srgbClr val="0070C0"/>
              </a:solidFill>
              <a:latin typeface="맑은 고딕" panose="020B0503020000020004" pitchFamily="50" charset="-127"/>
              <a:ea typeface="맑은 고딕" panose="020B0503020000020004" pitchFamily="50" charset="-127"/>
            </a:endParaRPr>
          </a:p>
        </p:txBody>
      </p:sp>
      <p:cxnSp>
        <p:nvCxnSpPr>
          <p:cNvPr id="87" name="직선 연결선 86">
            <a:extLst>
              <a:ext uri="{FF2B5EF4-FFF2-40B4-BE49-F238E27FC236}">
                <a16:creationId xmlns:a16="http://schemas.microsoft.com/office/drawing/2014/main" id="{81D847A8-ED95-4BFB-8880-41E2A461EC63}"/>
              </a:ext>
            </a:extLst>
          </p:cNvPr>
          <p:cNvCxnSpPr>
            <a:cxnSpLocks/>
            <a:stCxn id="86" idx="2"/>
          </p:cNvCxnSpPr>
          <p:nvPr/>
        </p:nvCxnSpPr>
        <p:spPr>
          <a:xfrm flipH="1">
            <a:off x="6211685" y="5013870"/>
            <a:ext cx="4" cy="553869"/>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cxnSp>
        <p:nvCxnSpPr>
          <p:cNvPr id="88" name="직선 연결선 87">
            <a:extLst>
              <a:ext uri="{FF2B5EF4-FFF2-40B4-BE49-F238E27FC236}">
                <a16:creationId xmlns:a16="http://schemas.microsoft.com/office/drawing/2014/main" id="{78838D1C-31B6-426A-8AD8-32459AF348C2}"/>
              </a:ext>
            </a:extLst>
          </p:cNvPr>
          <p:cNvCxnSpPr/>
          <p:nvPr/>
        </p:nvCxnSpPr>
        <p:spPr>
          <a:xfrm>
            <a:off x="5794244"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ABD64D07-F769-44EE-8551-AC595E4CC617}"/>
              </a:ext>
            </a:extLst>
          </p:cNvPr>
          <p:cNvSpPr txBox="1"/>
          <p:nvPr/>
        </p:nvSpPr>
        <p:spPr>
          <a:xfrm>
            <a:off x="5139258" y="4993677"/>
            <a:ext cx="1309974"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Recirculation</a:t>
            </a:r>
          </a:p>
          <a:p>
            <a:pPr algn="ctr"/>
            <a:r>
              <a:rPr lang="en-US" altLang="ko-KR" sz="1000" b="1" dirty="0">
                <a:solidFill>
                  <a:srgbClr val="FF0000"/>
                </a:solidFill>
                <a:latin typeface="맑은 고딕" panose="020B0503020000020004" pitchFamily="50" charset="-127"/>
                <a:ea typeface="맑은 고딕" panose="020B0503020000020004" pitchFamily="50" charset="-127"/>
              </a:rPr>
              <a:t>2</a:t>
            </a:r>
            <a:r>
              <a:rPr lang="en-US" altLang="ko-KR" sz="1000" b="1" baseline="30000" dirty="0">
                <a:solidFill>
                  <a:srgbClr val="FF0000"/>
                </a:solidFill>
                <a:latin typeface="맑은 고딕" panose="020B0503020000020004" pitchFamily="50" charset="-127"/>
                <a:ea typeface="맑은 고딕" panose="020B0503020000020004" pitchFamily="50" charset="-127"/>
              </a:rPr>
              <a:t>nd</a:t>
            </a:r>
            <a:r>
              <a:rPr lang="en-US" altLang="ko-KR" sz="1000" b="1" dirty="0">
                <a:solidFill>
                  <a:srgbClr val="FF0000"/>
                </a:solidFill>
                <a:latin typeface="맑은 고딕" panose="020B0503020000020004" pitchFamily="50" charset="-127"/>
                <a:ea typeface="맑은 고딕" panose="020B0503020000020004" pitchFamily="50" charset="-127"/>
              </a:rPr>
              <a:t>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90" name="직선 연결선 89">
            <a:extLst>
              <a:ext uri="{FF2B5EF4-FFF2-40B4-BE49-F238E27FC236}">
                <a16:creationId xmlns:a16="http://schemas.microsoft.com/office/drawing/2014/main" id="{9BD7A02C-09E6-4147-AC7A-D13DDBAF28BD}"/>
              </a:ext>
            </a:extLst>
          </p:cNvPr>
          <p:cNvCxnSpPr>
            <a:cxnSpLocks/>
            <a:stCxn id="89" idx="2"/>
          </p:cNvCxnSpPr>
          <p:nvPr/>
        </p:nvCxnSpPr>
        <p:spPr>
          <a:xfrm flipH="1">
            <a:off x="5794243" y="5393787"/>
            <a:ext cx="2" cy="154558"/>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91" name="직선 연결선 90">
            <a:extLst>
              <a:ext uri="{FF2B5EF4-FFF2-40B4-BE49-F238E27FC236}">
                <a16:creationId xmlns:a16="http://schemas.microsoft.com/office/drawing/2014/main" id="{D1A1A6C3-E442-451E-A38D-31B90188387A}"/>
              </a:ext>
            </a:extLst>
          </p:cNvPr>
          <p:cNvCxnSpPr/>
          <p:nvPr/>
        </p:nvCxnSpPr>
        <p:spPr>
          <a:xfrm>
            <a:off x="5391779" y="5465690"/>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2" name="직선 연결선 91">
            <a:extLst>
              <a:ext uri="{FF2B5EF4-FFF2-40B4-BE49-F238E27FC236}">
                <a16:creationId xmlns:a16="http://schemas.microsoft.com/office/drawing/2014/main" id="{B018375C-2FDD-490D-B39C-FC0ABDAE7330}"/>
              </a:ext>
            </a:extLst>
          </p:cNvPr>
          <p:cNvCxnSpPr/>
          <p:nvPr/>
        </p:nvCxnSpPr>
        <p:spPr>
          <a:xfrm>
            <a:off x="4965370" y="5468348"/>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직선 연결선 92">
            <a:extLst>
              <a:ext uri="{FF2B5EF4-FFF2-40B4-BE49-F238E27FC236}">
                <a16:creationId xmlns:a16="http://schemas.microsoft.com/office/drawing/2014/main" id="{F030E841-6B7B-4388-8881-6B979D2B4760}"/>
              </a:ext>
            </a:extLst>
          </p:cNvPr>
          <p:cNvCxnSpPr/>
          <p:nvPr/>
        </p:nvCxnSpPr>
        <p:spPr>
          <a:xfrm>
            <a:off x="4518723"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직선 연결선 93">
            <a:extLst>
              <a:ext uri="{FF2B5EF4-FFF2-40B4-BE49-F238E27FC236}">
                <a16:creationId xmlns:a16="http://schemas.microsoft.com/office/drawing/2014/main" id="{F11BEED8-7142-44DA-A048-1E0BEC26DC31}"/>
              </a:ext>
            </a:extLst>
          </p:cNvPr>
          <p:cNvCxnSpPr/>
          <p:nvPr/>
        </p:nvCxnSpPr>
        <p:spPr>
          <a:xfrm>
            <a:off x="4094654"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5" name="직선 연결선 94">
            <a:extLst>
              <a:ext uri="{FF2B5EF4-FFF2-40B4-BE49-F238E27FC236}">
                <a16:creationId xmlns:a16="http://schemas.microsoft.com/office/drawing/2014/main" id="{8FE9BC9D-B190-4DF4-8DEF-B7F02B3E6465}"/>
              </a:ext>
            </a:extLst>
          </p:cNvPr>
          <p:cNvCxnSpPr/>
          <p:nvPr/>
        </p:nvCxnSpPr>
        <p:spPr>
          <a:xfrm>
            <a:off x="3637453" y="545809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직선 연결선 95">
            <a:extLst>
              <a:ext uri="{FF2B5EF4-FFF2-40B4-BE49-F238E27FC236}">
                <a16:creationId xmlns:a16="http://schemas.microsoft.com/office/drawing/2014/main" id="{FBB25C8B-ACAC-4364-B221-4B2481B3E419}"/>
              </a:ext>
            </a:extLst>
          </p:cNvPr>
          <p:cNvCxnSpPr/>
          <p:nvPr/>
        </p:nvCxnSpPr>
        <p:spPr>
          <a:xfrm>
            <a:off x="3160375"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직선 연결선 96">
            <a:extLst>
              <a:ext uri="{FF2B5EF4-FFF2-40B4-BE49-F238E27FC236}">
                <a16:creationId xmlns:a16="http://schemas.microsoft.com/office/drawing/2014/main" id="{ECF55E40-704F-4FF8-AC74-4FE36CDF85C2}"/>
              </a:ext>
            </a:extLst>
          </p:cNvPr>
          <p:cNvCxnSpPr/>
          <p:nvPr/>
        </p:nvCxnSpPr>
        <p:spPr>
          <a:xfrm>
            <a:off x="2716427" y="547497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직선 연결선 97">
            <a:extLst>
              <a:ext uri="{FF2B5EF4-FFF2-40B4-BE49-F238E27FC236}">
                <a16:creationId xmlns:a16="http://schemas.microsoft.com/office/drawing/2014/main" id="{5110F0B3-28FB-498D-A7C6-CC0863F8E7FF}"/>
              </a:ext>
            </a:extLst>
          </p:cNvPr>
          <p:cNvCxnSpPr/>
          <p:nvPr/>
        </p:nvCxnSpPr>
        <p:spPr>
          <a:xfrm>
            <a:off x="2285732" y="546786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직선 연결선 98">
            <a:extLst>
              <a:ext uri="{FF2B5EF4-FFF2-40B4-BE49-F238E27FC236}">
                <a16:creationId xmlns:a16="http://schemas.microsoft.com/office/drawing/2014/main" id="{7BE22DDD-E472-432B-81CD-FF081F5B9640}"/>
              </a:ext>
            </a:extLst>
          </p:cNvPr>
          <p:cNvCxnSpPr/>
          <p:nvPr/>
        </p:nvCxnSpPr>
        <p:spPr>
          <a:xfrm>
            <a:off x="1684534" y="545094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BA0094A7-792A-4F54-B430-ED828F810820}"/>
              </a:ext>
            </a:extLst>
          </p:cNvPr>
          <p:cNvSpPr txBox="1"/>
          <p:nvPr/>
        </p:nvSpPr>
        <p:spPr>
          <a:xfrm>
            <a:off x="3862732" y="4980421"/>
            <a:ext cx="1309974"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Recirculation</a:t>
            </a:r>
          </a:p>
          <a:p>
            <a:pPr algn="ctr"/>
            <a:r>
              <a:rPr lang="en-US" altLang="ko-KR" sz="1000" b="1" dirty="0">
                <a:solidFill>
                  <a:srgbClr val="FF0000"/>
                </a:solidFill>
                <a:latin typeface="맑은 고딕" panose="020B0503020000020004" pitchFamily="50" charset="-127"/>
                <a:ea typeface="맑은 고딕" panose="020B0503020000020004" pitchFamily="50" charset="-127"/>
              </a:rPr>
              <a:t>1</a:t>
            </a:r>
            <a:r>
              <a:rPr lang="en-US" altLang="ko-KR" sz="1000" b="1" baseline="30000" dirty="0">
                <a:solidFill>
                  <a:srgbClr val="FF0000"/>
                </a:solidFill>
                <a:latin typeface="맑은 고딕" panose="020B0503020000020004" pitchFamily="50" charset="-127"/>
                <a:ea typeface="맑은 고딕" panose="020B0503020000020004" pitchFamily="50" charset="-127"/>
              </a:rPr>
              <a:t>st</a:t>
            </a:r>
            <a:r>
              <a:rPr lang="en-US" altLang="ko-KR" sz="1000" b="1" dirty="0">
                <a:solidFill>
                  <a:srgbClr val="FF0000"/>
                </a:solidFill>
                <a:latin typeface="맑은 고딕" panose="020B0503020000020004" pitchFamily="50" charset="-127"/>
                <a:ea typeface="맑은 고딕" panose="020B0503020000020004" pitchFamily="50" charset="-127"/>
              </a:rPr>
              <a:t>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1" name="직사각형 100">
            <a:extLst>
              <a:ext uri="{FF2B5EF4-FFF2-40B4-BE49-F238E27FC236}">
                <a16:creationId xmlns:a16="http://schemas.microsoft.com/office/drawing/2014/main" id="{79ACDD7B-2C86-425F-8082-D19D4FD752DD}"/>
              </a:ext>
            </a:extLst>
          </p:cNvPr>
          <p:cNvSpPr/>
          <p:nvPr/>
        </p:nvSpPr>
        <p:spPr>
          <a:xfrm>
            <a:off x="4503899" y="4376430"/>
            <a:ext cx="1782860" cy="246221"/>
          </a:xfrm>
          <a:prstGeom prst="rect">
            <a:avLst/>
          </a:prstGeom>
          <a:noFill/>
        </p:spPr>
        <p:txBody>
          <a:bodyPr wrap="none" rtlCol="0">
            <a:spAutoFit/>
          </a:bodyPr>
          <a:lstStyle/>
          <a:p>
            <a:pPr algn="ct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Ballot</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a:t>
            </a: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Resolution</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a:t>
            </a: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Telecon</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1</a:t>
            </a:r>
          </a:p>
        </p:txBody>
      </p:sp>
      <p:cxnSp>
        <p:nvCxnSpPr>
          <p:cNvPr id="102" name="직선 연결선 101">
            <a:extLst>
              <a:ext uri="{FF2B5EF4-FFF2-40B4-BE49-F238E27FC236}">
                <a16:creationId xmlns:a16="http://schemas.microsoft.com/office/drawing/2014/main" id="{D087F7AC-31F0-4D63-9C5F-40D18C8A0C69}"/>
              </a:ext>
            </a:extLst>
          </p:cNvPr>
          <p:cNvCxnSpPr>
            <a:cxnSpLocks/>
            <a:stCxn id="101" idx="2"/>
          </p:cNvCxnSpPr>
          <p:nvPr/>
        </p:nvCxnSpPr>
        <p:spPr>
          <a:xfrm>
            <a:off x="5395329" y="4622651"/>
            <a:ext cx="0" cy="925694"/>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B1C69CA3-A719-4610-A2F5-963B5EC71F44}"/>
              </a:ext>
            </a:extLst>
          </p:cNvPr>
          <p:cNvSpPr txBox="1"/>
          <p:nvPr/>
        </p:nvSpPr>
        <p:spPr>
          <a:xfrm>
            <a:off x="2648509" y="4984054"/>
            <a:ext cx="1019831"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Sponsor</a:t>
            </a:r>
          </a:p>
          <a:p>
            <a:pPr algn="ctr"/>
            <a:r>
              <a:rPr lang="en-US" altLang="ko-KR" sz="1000" b="1" dirty="0">
                <a:solidFill>
                  <a:srgbClr val="FF0000"/>
                </a:solidFill>
                <a:latin typeface="맑은 고딕" panose="020B0503020000020004" pitchFamily="50" charset="-127"/>
                <a:ea typeface="맑은 고딕" panose="020B0503020000020004" pitchFamily="50" charset="-127"/>
              </a:rPr>
              <a:t>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4" name="TextBox 103">
            <a:extLst>
              <a:ext uri="{FF2B5EF4-FFF2-40B4-BE49-F238E27FC236}">
                <a16:creationId xmlns:a16="http://schemas.microsoft.com/office/drawing/2014/main" id="{D6C57097-9908-43DB-8AF1-2221F55A47E7}"/>
              </a:ext>
            </a:extLst>
          </p:cNvPr>
          <p:cNvSpPr txBox="1"/>
          <p:nvPr/>
        </p:nvSpPr>
        <p:spPr>
          <a:xfrm>
            <a:off x="1302418" y="3639027"/>
            <a:ext cx="2828018"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Open Sponsor Ballot Invitation</a:t>
            </a:r>
          </a:p>
          <a:p>
            <a:pPr algn="ctr"/>
            <a:r>
              <a:rPr lang="en-US" altLang="ko-KR" sz="1000" dirty="0">
                <a:latin typeface="맑은 고딕" panose="020B0503020000020004" pitchFamily="50" charset="-127"/>
                <a:ea typeface="맑은 고딕" panose="020B0503020000020004" pitchFamily="50" charset="-127"/>
              </a:rPr>
              <a:t>Mandatory Editorial Coordination submission</a:t>
            </a:r>
            <a:endParaRPr lang="ko-KR" altLang="en-US" sz="1000" dirty="0">
              <a:latin typeface="맑은 고딕" panose="020B0503020000020004" pitchFamily="50" charset="-127"/>
              <a:ea typeface="맑은 고딕" panose="020B0503020000020004" pitchFamily="50" charset="-127"/>
            </a:endParaRPr>
          </a:p>
        </p:txBody>
      </p:sp>
      <p:cxnSp>
        <p:nvCxnSpPr>
          <p:cNvPr id="105" name="직선 연결선 104">
            <a:extLst>
              <a:ext uri="{FF2B5EF4-FFF2-40B4-BE49-F238E27FC236}">
                <a16:creationId xmlns:a16="http://schemas.microsoft.com/office/drawing/2014/main" id="{E4CFA94C-D251-47A7-810C-262E7B6BC2A8}"/>
              </a:ext>
            </a:extLst>
          </p:cNvPr>
          <p:cNvCxnSpPr>
            <a:cxnSpLocks/>
            <a:stCxn id="104" idx="2"/>
          </p:cNvCxnSpPr>
          <p:nvPr/>
        </p:nvCxnSpPr>
        <p:spPr>
          <a:xfrm>
            <a:off x="2716427" y="4039137"/>
            <a:ext cx="0" cy="145929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106" name="직선 연결선 105">
            <a:extLst>
              <a:ext uri="{FF2B5EF4-FFF2-40B4-BE49-F238E27FC236}">
                <a16:creationId xmlns:a16="http://schemas.microsoft.com/office/drawing/2014/main" id="{516BFA38-4350-41E8-B3F0-7A9D0E7B1FB8}"/>
              </a:ext>
            </a:extLst>
          </p:cNvPr>
          <p:cNvCxnSpPr>
            <a:cxnSpLocks/>
            <a:stCxn id="103" idx="2"/>
          </p:cNvCxnSpPr>
          <p:nvPr/>
        </p:nvCxnSpPr>
        <p:spPr>
          <a:xfrm>
            <a:off x="3158425" y="5384164"/>
            <a:ext cx="9426" cy="20243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F65B8B2A-6617-4559-9F64-034C0573EE0F}"/>
              </a:ext>
            </a:extLst>
          </p:cNvPr>
          <p:cNvSpPr txBox="1"/>
          <p:nvPr/>
        </p:nvSpPr>
        <p:spPr>
          <a:xfrm>
            <a:off x="1227583" y="4990484"/>
            <a:ext cx="906017"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WG 1</a:t>
            </a:r>
            <a:r>
              <a:rPr lang="en-US" altLang="ko-KR" sz="1000" b="1" baseline="30000" dirty="0">
                <a:solidFill>
                  <a:srgbClr val="FF0000"/>
                </a:solidFill>
                <a:latin typeface="맑은 고딕" panose="020B0503020000020004" pitchFamily="50" charset="-127"/>
                <a:ea typeface="맑은 고딕" panose="020B0503020000020004" pitchFamily="50" charset="-127"/>
              </a:rPr>
              <a:t>st</a:t>
            </a:r>
          </a:p>
          <a:p>
            <a:pPr algn="ctr"/>
            <a:r>
              <a:rPr lang="en-US" altLang="ko-KR" sz="1000" b="1" dirty="0">
                <a:solidFill>
                  <a:srgbClr val="FF0000"/>
                </a:solidFill>
                <a:latin typeface="맑은 고딕" panose="020B0503020000020004" pitchFamily="50" charset="-127"/>
                <a:ea typeface="맑은 고딕" panose="020B0503020000020004" pitchFamily="50" charset="-127"/>
              </a:rPr>
              <a:t>letter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8" name="TextBox 107">
            <a:extLst>
              <a:ext uri="{FF2B5EF4-FFF2-40B4-BE49-F238E27FC236}">
                <a16:creationId xmlns:a16="http://schemas.microsoft.com/office/drawing/2014/main" id="{3AE43B40-179E-41EB-9047-755F94AE210A}"/>
              </a:ext>
            </a:extLst>
          </p:cNvPr>
          <p:cNvSpPr txBox="1"/>
          <p:nvPr/>
        </p:nvSpPr>
        <p:spPr>
          <a:xfrm>
            <a:off x="1832722" y="4170044"/>
            <a:ext cx="906017"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WG 2</a:t>
            </a:r>
            <a:r>
              <a:rPr lang="en-US" altLang="ko-KR" sz="1000" b="1" baseline="30000" dirty="0">
                <a:solidFill>
                  <a:srgbClr val="FF0000"/>
                </a:solidFill>
                <a:latin typeface="맑은 고딕" panose="020B0503020000020004" pitchFamily="50" charset="-127"/>
                <a:ea typeface="맑은 고딕" panose="020B0503020000020004" pitchFamily="50" charset="-127"/>
              </a:rPr>
              <a:t>nd</a:t>
            </a:r>
            <a:r>
              <a:rPr lang="en-US" altLang="ko-KR" sz="1000" b="1" dirty="0">
                <a:solidFill>
                  <a:srgbClr val="FF0000"/>
                </a:solidFill>
                <a:latin typeface="맑은 고딕" panose="020B0503020000020004" pitchFamily="50" charset="-127"/>
                <a:ea typeface="맑은 고딕" panose="020B0503020000020004" pitchFamily="50" charset="-127"/>
              </a:rPr>
              <a:t> </a:t>
            </a:r>
            <a:endParaRPr lang="en-US" altLang="ko-KR" sz="1000" b="1" baseline="30000" dirty="0">
              <a:solidFill>
                <a:srgbClr val="FF0000"/>
              </a:solidFill>
              <a:latin typeface="맑은 고딕" panose="020B0503020000020004" pitchFamily="50" charset="-127"/>
              <a:ea typeface="맑은 고딕" panose="020B0503020000020004" pitchFamily="50" charset="-127"/>
            </a:endParaRPr>
          </a:p>
          <a:p>
            <a:pPr algn="ctr"/>
            <a:r>
              <a:rPr lang="en-US" altLang="ko-KR" sz="1000" b="1" dirty="0">
                <a:solidFill>
                  <a:srgbClr val="FF0000"/>
                </a:solidFill>
                <a:latin typeface="맑은 고딕" panose="020B0503020000020004" pitchFamily="50" charset="-127"/>
                <a:ea typeface="맑은 고딕" panose="020B0503020000020004" pitchFamily="50" charset="-127"/>
              </a:rPr>
              <a:t>letter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109" name="직선 연결선 108">
            <a:extLst>
              <a:ext uri="{FF2B5EF4-FFF2-40B4-BE49-F238E27FC236}">
                <a16:creationId xmlns:a16="http://schemas.microsoft.com/office/drawing/2014/main" id="{56294DAE-55CB-40AF-BB2F-7A16B5A61018}"/>
              </a:ext>
            </a:extLst>
          </p:cNvPr>
          <p:cNvCxnSpPr>
            <a:cxnSpLocks/>
            <a:stCxn id="108" idx="2"/>
          </p:cNvCxnSpPr>
          <p:nvPr/>
        </p:nvCxnSpPr>
        <p:spPr>
          <a:xfrm>
            <a:off x="2285731" y="4570154"/>
            <a:ext cx="0" cy="939942"/>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10" name="직사각형 109">
            <a:extLst>
              <a:ext uri="{FF2B5EF4-FFF2-40B4-BE49-F238E27FC236}">
                <a16:creationId xmlns:a16="http://schemas.microsoft.com/office/drawing/2014/main" id="{9CC963F8-1942-442A-8C5F-B02E6C9C987E}"/>
              </a:ext>
            </a:extLst>
          </p:cNvPr>
          <p:cNvSpPr/>
          <p:nvPr/>
        </p:nvSpPr>
        <p:spPr>
          <a:xfrm>
            <a:off x="2766332" y="4650361"/>
            <a:ext cx="1747594" cy="246221"/>
          </a:xfrm>
          <a:prstGeom prst="rect">
            <a:avLst/>
          </a:prstGeom>
          <a:noFill/>
        </p:spPr>
        <p:txBody>
          <a:bodyPr wrap="none" rtlCol="0">
            <a:spAutoFit/>
          </a:bodyPr>
          <a:lstStyle/>
          <a:p>
            <a:pPr algn="ctr"/>
            <a:r>
              <a:rPr lang="ko-KR" altLang="en-US" sz="1000" dirty="0" err="1">
                <a:latin typeface="맑은 고딕" panose="020B0503020000020004" pitchFamily="50" charset="-127"/>
                <a:ea typeface="맑은 고딕" panose="020B0503020000020004" pitchFamily="50" charset="-127"/>
              </a:rPr>
              <a:t>Sent</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comments</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to</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the</a:t>
            </a:r>
            <a:r>
              <a:rPr lang="ko-KR" altLang="en-US" sz="1000" dirty="0">
                <a:latin typeface="맑은 고딕" panose="020B0503020000020004" pitchFamily="50" charset="-127"/>
                <a:ea typeface="맑은 고딕" panose="020B0503020000020004" pitchFamily="50" charset="-127"/>
              </a:rPr>
              <a:t> WG</a:t>
            </a:r>
          </a:p>
        </p:txBody>
      </p:sp>
      <p:cxnSp>
        <p:nvCxnSpPr>
          <p:cNvPr id="111" name="직선 연결선 110">
            <a:extLst>
              <a:ext uri="{FF2B5EF4-FFF2-40B4-BE49-F238E27FC236}">
                <a16:creationId xmlns:a16="http://schemas.microsoft.com/office/drawing/2014/main" id="{08254E76-DD7C-4CC5-8B3C-758322830999}"/>
              </a:ext>
            </a:extLst>
          </p:cNvPr>
          <p:cNvCxnSpPr>
            <a:cxnSpLocks/>
            <a:stCxn id="110" idx="2"/>
          </p:cNvCxnSpPr>
          <p:nvPr/>
        </p:nvCxnSpPr>
        <p:spPr>
          <a:xfrm>
            <a:off x="3640129" y="4896582"/>
            <a:ext cx="0" cy="611224"/>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12" name="직사각형 111">
            <a:extLst>
              <a:ext uri="{FF2B5EF4-FFF2-40B4-BE49-F238E27FC236}">
                <a16:creationId xmlns:a16="http://schemas.microsoft.com/office/drawing/2014/main" id="{CA203553-9C1B-4D35-A6F9-EF4F0FCF0EBA}"/>
              </a:ext>
            </a:extLst>
          </p:cNvPr>
          <p:cNvSpPr/>
          <p:nvPr/>
        </p:nvSpPr>
        <p:spPr>
          <a:xfrm>
            <a:off x="2985332" y="4140617"/>
            <a:ext cx="2233304" cy="246221"/>
          </a:xfrm>
          <a:prstGeom prst="rect">
            <a:avLst/>
          </a:prstGeom>
          <a:noFill/>
        </p:spPr>
        <p:txBody>
          <a:bodyPr wrap="none" rtlCol="0">
            <a:spAutoFit/>
          </a:bodyPr>
          <a:lstStyle/>
          <a:p>
            <a:pPr algn="ctr"/>
            <a:r>
              <a:rPr lang="ko-KR" altLang="en-US" sz="1000" dirty="0">
                <a:solidFill>
                  <a:srgbClr val="0070C0"/>
                </a:solidFill>
                <a:latin typeface="맑은 고딕" panose="020B0503020000020004" pitchFamily="50" charset="-127"/>
                <a:ea typeface="맑은 고딕" panose="020B0503020000020004" pitchFamily="50" charset="-127"/>
              </a:rPr>
              <a:t>WG </a:t>
            </a:r>
            <a:r>
              <a:rPr lang="ko-KR" altLang="en-US" sz="1000" dirty="0" err="1">
                <a:solidFill>
                  <a:srgbClr val="0070C0"/>
                </a:solidFill>
                <a:latin typeface="맑은 고딕" panose="020B0503020000020004" pitchFamily="50" charset="-127"/>
                <a:ea typeface="맑은 고딕" panose="020B0503020000020004" pitchFamily="50" charset="-127"/>
              </a:rPr>
              <a:t>Meeting</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to</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address</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comments</a:t>
            </a:r>
            <a:endParaRPr lang="ko-KR" altLang="en-US" sz="1000" dirty="0">
              <a:solidFill>
                <a:srgbClr val="0070C0"/>
              </a:solidFill>
              <a:latin typeface="맑은 고딕" panose="020B0503020000020004" pitchFamily="50" charset="-127"/>
              <a:ea typeface="맑은 고딕" panose="020B0503020000020004" pitchFamily="50" charset="-127"/>
            </a:endParaRPr>
          </a:p>
        </p:txBody>
      </p:sp>
      <p:cxnSp>
        <p:nvCxnSpPr>
          <p:cNvPr id="113" name="직선 연결선 112">
            <a:extLst>
              <a:ext uri="{FF2B5EF4-FFF2-40B4-BE49-F238E27FC236}">
                <a16:creationId xmlns:a16="http://schemas.microsoft.com/office/drawing/2014/main" id="{4435A7A7-4A33-49DF-94B7-D30DD959617B}"/>
              </a:ext>
            </a:extLst>
          </p:cNvPr>
          <p:cNvCxnSpPr>
            <a:cxnSpLocks/>
            <a:stCxn id="112" idx="2"/>
          </p:cNvCxnSpPr>
          <p:nvPr/>
        </p:nvCxnSpPr>
        <p:spPr>
          <a:xfrm>
            <a:off x="4101984" y="4386838"/>
            <a:ext cx="0" cy="1161507"/>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436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2020</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6" name="직사각형 5">
            <a:extLst>
              <a:ext uri="{FF2B5EF4-FFF2-40B4-BE49-F238E27FC236}">
                <a16:creationId xmlns:a16="http://schemas.microsoft.com/office/drawing/2014/main" id="{D58E3FCC-A9D8-4C24-B112-B0CD2BDFA8A8}"/>
              </a:ext>
            </a:extLst>
          </p:cNvPr>
          <p:cNvSpPr/>
          <p:nvPr/>
        </p:nvSpPr>
        <p:spPr>
          <a:xfrm>
            <a:off x="266700" y="990600"/>
            <a:ext cx="8458200" cy="2241960"/>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July 13-17, 1 </a:t>
            </a:r>
            <a:r>
              <a:rPr lang="en-US" altLang="ko-KR" sz="2400" b="1" kern="0" dirty="0" err="1">
                <a:solidFill>
                  <a:srgbClr val="FF0000"/>
                </a:solidFill>
                <a:latin typeface="Times New Roman"/>
              </a:rPr>
              <a:t>Fusionopolis</a:t>
            </a:r>
            <a:r>
              <a:rPr lang="en-US" altLang="ko-KR" sz="2400" b="1" kern="0" dirty="0">
                <a:solidFill>
                  <a:srgbClr val="FF0000"/>
                </a:solidFill>
                <a:latin typeface="Times New Roman"/>
              </a:rPr>
              <a:t> Walk #04-07 South Tower, Solaris, IEEE-SA Office, Singapore, Singapore</a:t>
            </a:r>
          </a:p>
          <a:p>
            <a:pPr marL="342900" lvl="0" indent="-342900">
              <a:lnSpc>
                <a:spcPct val="150000"/>
              </a:lnSpc>
              <a:buFont typeface="Arial" panose="020B0604020202020204" pitchFamily="34" charset="0"/>
              <a:buChar char="•"/>
            </a:pPr>
            <a:r>
              <a:rPr lang="en-US" altLang="ko-KR" sz="2400" b="1" kern="0" dirty="0">
                <a:solidFill>
                  <a:srgbClr val="0000FF"/>
                </a:solidFill>
                <a:latin typeface="Times New Roman"/>
              </a:rPr>
              <a:t>November 26-28, Meeting room A, 9th Floor, TTA Building, 47, </a:t>
            </a:r>
            <a:r>
              <a:rPr lang="en-US" altLang="ko-KR" sz="2400" b="1" kern="0" dirty="0" err="1">
                <a:solidFill>
                  <a:srgbClr val="0000FF"/>
                </a:solidFill>
                <a:latin typeface="Times New Roman"/>
              </a:rPr>
              <a:t>Bundang-ro</a:t>
            </a:r>
            <a:r>
              <a:rPr lang="en-US" altLang="ko-KR" sz="2400" b="1" kern="0" dirty="0">
                <a:solidFill>
                  <a:srgbClr val="0000FF"/>
                </a:solidFill>
                <a:latin typeface="Times New Roman"/>
              </a:rPr>
              <a:t>, </a:t>
            </a:r>
            <a:r>
              <a:rPr lang="en-US" altLang="ko-KR" sz="2400" b="1" kern="0" dirty="0" err="1">
                <a:solidFill>
                  <a:srgbClr val="0000FF"/>
                </a:solidFill>
                <a:latin typeface="Times New Roman"/>
              </a:rPr>
              <a:t>Seongnam-shi</a:t>
            </a:r>
            <a:r>
              <a:rPr lang="en-US" altLang="ko-KR" sz="2400" b="1" kern="0" dirty="0">
                <a:solidFill>
                  <a:srgbClr val="0000FF"/>
                </a:solidFill>
                <a:latin typeface="Times New Roman"/>
              </a:rPr>
              <a:t>, Gyeonggi-do, Korea</a:t>
            </a:r>
            <a:endParaRPr lang="en-US" altLang="ko-KR" sz="2400" b="1" kern="0" dirty="0">
              <a:solidFill>
                <a:srgbClr val="FF0000"/>
              </a:solidFill>
              <a:latin typeface="Times New Roman"/>
            </a:endParaRP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3793132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2021</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6" name="직사각형 5">
            <a:extLst>
              <a:ext uri="{FF2B5EF4-FFF2-40B4-BE49-F238E27FC236}">
                <a16:creationId xmlns:a16="http://schemas.microsoft.com/office/drawing/2014/main" id="{D58E3FCC-A9D8-4C24-B112-B0CD2BDFA8A8}"/>
              </a:ext>
            </a:extLst>
          </p:cNvPr>
          <p:cNvSpPr/>
          <p:nvPr/>
        </p:nvSpPr>
        <p:spPr>
          <a:xfrm>
            <a:off x="266700" y="990600"/>
            <a:ext cx="8458200" cy="2241960"/>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15 - 19, IEEE-SA Office, 10662 Los Vaqueros Cir, </a:t>
            </a:r>
            <a:br>
              <a:rPr lang="en-US" altLang="ko-KR" sz="2400" b="1" kern="0" dirty="0">
                <a:solidFill>
                  <a:srgbClr val="3333CC"/>
                </a:solidFill>
                <a:latin typeface="Times New Roman"/>
              </a:rPr>
            </a:br>
            <a:r>
              <a:rPr lang="en-US" altLang="ko-KR" sz="2400" b="1" kern="0" dirty="0">
                <a:solidFill>
                  <a:srgbClr val="3333CC"/>
                </a:solidFill>
                <a:latin typeface="Times New Roman"/>
              </a:rPr>
              <a:t>Los Alamitos, California, USA</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June 28 - July 2, East Asia (TBD) Vladivostok</a:t>
            </a:r>
          </a:p>
          <a:p>
            <a:pPr marL="342900" indent="-342900">
              <a:lnSpc>
                <a:spcPct val="150000"/>
              </a:lnSpc>
              <a:buFont typeface="Arial" panose="020B0604020202020204" pitchFamily="34" charset="0"/>
              <a:buChar char="•"/>
            </a:pPr>
            <a:r>
              <a:rPr lang="en-US" altLang="ko-KR" sz="2400" b="1" kern="0" dirty="0">
                <a:solidFill>
                  <a:srgbClr val="3333CC"/>
                </a:solidFill>
                <a:latin typeface="Times New Roman"/>
              </a:rPr>
              <a:t>October 20-22, Korea (TBD)</a:t>
            </a: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3555830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2445003"/>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Session #2 WG 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2020-</a:t>
                      </a:r>
                      <a:r>
                        <a:rPr kumimoji="0" lang="en-US"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02</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22</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Sangkwon Peter Jeong</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ko-KR" altLang="en-US"/>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ko-KR" altLang="en-US"/>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ko-KR" altLang="en-US" dirty="0"/>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2888</a:t>
            </a:r>
            <a:br>
              <a:rPr lang="en-GB" altLang="ko-KR" sz="1800" dirty="0"/>
            </a:br>
            <a:r>
              <a:rPr lang="en-US" altLang="ko-KR" sz="1800" dirty="0"/>
              <a:t>Interfacing Cyber and Physical World Working Group</a:t>
            </a:r>
            <a:br>
              <a:rPr lang="en-US" altLang="ko-KR" sz="1800" dirty="0"/>
            </a:br>
            <a:r>
              <a:rPr lang="en-US" altLang="ko-KR" sz="1800" dirty="0" err="1"/>
              <a:t>Kyoungro</a:t>
            </a:r>
            <a:r>
              <a:rPr lang="en-US" altLang="ko-KR" sz="1800" dirty="0"/>
              <a:t> Yoon, yoonk@konkuk.ac.kr</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1000" y="5362492"/>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E-1904 Aoyama-Twin Tower Bldg. 1-1-1 Minami-</a:t>
            </a:r>
            <a:r>
              <a:rPr lang="en-US" altLang="ko-KR" sz="1400" b="1" dirty="0" err="1">
                <a:solidFill>
                  <a:srgbClr val="000000"/>
                </a:solidFill>
                <a:latin typeface="Times New Roman" pitchFamily="18" charset="0"/>
                <a:ea typeface="+mn-ea"/>
                <a:cs typeface="+mn-cs"/>
              </a:rPr>
              <a:t>aoyama</a:t>
            </a:r>
            <a:r>
              <a:rPr lang="en-US" altLang="ko-KR" sz="1400" b="1" dirty="0">
                <a:solidFill>
                  <a:srgbClr val="000000"/>
                </a:solidFill>
                <a:latin typeface="Times New Roman" pitchFamily="18" charset="0"/>
                <a:ea typeface="+mn-ea"/>
                <a:cs typeface="+mn-cs"/>
              </a:rPr>
              <a:t> Minato-ku, Tokyo 107-0062 Japan</a:t>
            </a:r>
            <a:endParaRPr lang="en-US" sz="1400" b="1" dirty="0">
              <a:solidFill>
                <a:srgbClr val="000000"/>
              </a:solidFill>
              <a:latin typeface="Times New Roman" pitchFamily="18" charset="0"/>
              <a:ea typeface="+mn-ea"/>
              <a:cs typeface="+mn-cs"/>
            </a:endParaRPr>
          </a:p>
        </p:txBody>
      </p:sp>
      <p:graphicFrame>
        <p:nvGraphicFramePr>
          <p:cNvPr id="7" name="표 6">
            <a:extLst>
              <a:ext uri="{FF2B5EF4-FFF2-40B4-BE49-F238E27FC236}">
                <a16:creationId xmlns:a16="http://schemas.microsoft.com/office/drawing/2014/main" id="{CA667DEC-F98D-45A6-83F1-0F2307F3639A}"/>
              </a:ext>
            </a:extLst>
          </p:cNvPr>
          <p:cNvGraphicFramePr>
            <a:graphicFrameLocks noGrp="1"/>
          </p:cNvGraphicFramePr>
          <p:nvPr>
            <p:extLst>
              <p:ext uri="{D42A27DB-BD31-4B8C-83A1-F6EECF244321}">
                <p14:modId xmlns:p14="http://schemas.microsoft.com/office/powerpoint/2010/main" val="3075891598"/>
              </p:ext>
            </p:extLst>
          </p:nvPr>
        </p:nvGraphicFramePr>
        <p:xfrm>
          <a:off x="571499" y="1089830"/>
          <a:ext cx="8001002" cy="3939371"/>
        </p:xfrm>
        <a:graphic>
          <a:graphicData uri="http://schemas.openxmlformats.org/drawingml/2006/table">
            <a:tbl>
              <a:tblPr firstRow="1" firstCol="1" bandRow="1"/>
              <a:tblGrid>
                <a:gridCol w="1093496">
                  <a:extLst>
                    <a:ext uri="{9D8B030D-6E8A-4147-A177-3AD203B41FA5}">
                      <a16:colId xmlns:a16="http://schemas.microsoft.com/office/drawing/2014/main" val="385184775"/>
                    </a:ext>
                  </a:extLst>
                </a:gridCol>
                <a:gridCol w="2302502">
                  <a:extLst>
                    <a:ext uri="{9D8B030D-6E8A-4147-A177-3AD203B41FA5}">
                      <a16:colId xmlns:a16="http://schemas.microsoft.com/office/drawing/2014/main" val="2964742883"/>
                    </a:ext>
                  </a:extLst>
                </a:gridCol>
                <a:gridCol w="2302502">
                  <a:extLst>
                    <a:ext uri="{9D8B030D-6E8A-4147-A177-3AD203B41FA5}">
                      <a16:colId xmlns:a16="http://schemas.microsoft.com/office/drawing/2014/main" val="679344801"/>
                    </a:ext>
                  </a:extLst>
                </a:gridCol>
                <a:gridCol w="2302502">
                  <a:extLst>
                    <a:ext uri="{9D8B030D-6E8A-4147-A177-3AD203B41FA5}">
                      <a16:colId xmlns:a16="http://schemas.microsoft.com/office/drawing/2014/main" val="1253518222"/>
                    </a:ext>
                  </a:extLst>
                </a:gridCol>
              </a:tblGrid>
              <a:tr h="618955">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sz="1200" b="1" dirty="0">
                          <a:effectLst/>
                          <a:latin typeface="Times New Roman" panose="02020603050405020304" pitchFamily="18" charset="0"/>
                          <a:ea typeface="+mn-ea"/>
                          <a:cs typeface="Times New Roman" panose="02020603050405020304" pitchFamily="18" charset="0"/>
                        </a:rPr>
                        <a:t>February</a:t>
                      </a:r>
                      <a:r>
                        <a:rPr lang="en-US" altLang="ko-KR" sz="1200" b="1" dirty="0">
                          <a:effectLst/>
                          <a:latin typeface="Times New Roman" panose="02020603050405020304" pitchFamily="18" charset="0"/>
                          <a:ea typeface="+mn-ea"/>
                          <a:cs typeface="Times New Roman" panose="02020603050405020304" pitchFamily="18" charset="0"/>
                        </a:rPr>
                        <a:t> 25, 2020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altLang="ko-KR" sz="1200" b="1" dirty="0">
                          <a:effectLst/>
                          <a:latin typeface="Times New Roman" panose="02020603050405020304" pitchFamily="18" charset="0"/>
                          <a:ea typeface="+mn-ea"/>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26,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altLang="ko-KR" sz="1200" b="1" dirty="0">
                          <a:effectLst/>
                          <a:latin typeface="Times New Roman" panose="02020603050405020304" pitchFamily="18" charset="0"/>
                          <a:ea typeface="+mn-ea"/>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27,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830104">
                <a:tc>
                  <a:txBody>
                    <a:bodyPr/>
                    <a:lstStyle/>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AM1</a:t>
                      </a:r>
                    </a:p>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9:00-10:30 AM</a:t>
                      </a:r>
                      <a:endParaRPr lang="ko-KR" alt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830104">
                <a:tc>
                  <a:txBody>
                    <a:bodyPr/>
                    <a:lstStyle/>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AM2</a:t>
                      </a:r>
                    </a:p>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11:00-12:30 PM</a:t>
                      </a:r>
                      <a:endParaRPr lang="ko-KR" alt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830104">
                <a:tc>
                  <a:txBody>
                    <a:bodyPr/>
                    <a:lstStyle/>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PM1</a:t>
                      </a:r>
                    </a:p>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1:30-3:00 PM</a:t>
                      </a:r>
                      <a:endParaRPr lang="ko-KR" alt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Open Plenary</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Roll Call</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8825983"/>
                  </a:ext>
                </a:extLst>
              </a:tr>
              <a:tr h="830104">
                <a:tc>
                  <a:txBody>
                    <a:bodyPr/>
                    <a:lstStyle/>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PM2</a:t>
                      </a:r>
                    </a:p>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3:30-5:00 PM</a:t>
                      </a:r>
                      <a:endParaRPr lang="ko-KR" alt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bl>
          </a:graphicData>
        </a:graphic>
      </p:graphicFrame>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8229600" cy="241912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https://imat.ieee.org/2888/</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
        <p:nvSpPr>
          <p:cNvPr id="7" name="바닥글 개체 틀 1">
            <a:extLst>
              <a:ext uri="{FF2B5EF4-FFF2-40B4-BE49-F238E27FC236}">
                <a16:creationId xmlns:a16="http://schemas.microsoft.com/office/drawing/2014/main" id="{EC573D45-56B7-44D7-B9CD-F458236094A4}"/>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pic>
        <p:nvPicPr>
          <p:cNvPr id="10" name="그림 9">
            <a:extLst>
              <a:ext uri="{FF2B5EF4-FFF2-40B4-BE49-F238E27FC236}">
                <a16:creationId xmlns:a16="http://schemas.microsoft.com/office/drawing/2014/main" id="{7F6BB900-E5AA-4CE1-82A5-86DE5289F7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2700" y="3352800"/>
            <a:ext cx="4038600" cy="2787118"/>
          </a:xfrm>
          <a:prstGeom prst="rect">
            <a:avLst/>
          </a:prstGeom>
          <a:ln>
            <a:solidFill>
              <a:schemeClr val="tx1"/>
            </a:solidFill>
          </a:ln>
        </p:spPr>
      </p:pic>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1795363"/>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Total number of IEEE 2888 WG timeslots: 8</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04 timeslots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Times New Roman" panose="02020603050405020304" pitchFamily="18" charset="0"/>
                <a:cs typeface="Times New Roman" panose="02020603050405020304" pitchFamily="18" charset="0"/>
              </a:rPr>
              <a:t>Please check the attendance records for any errors</a:t>
            </a:r>
          </a:p>
        </p:txBody>
      </p:sp>
      <p:sp>
        <p:nvSpPr>
          <p:cNvPr id="8" name="바닥글 개체 틀 1">
            <a:extLst>
              <a:ext uri="{FF2B5EF4-FFF2-40B4-BE49-F238E27FC236}">
                <a16:creationId xmlns:a16="http://schemas.microsoft.com/office/drawing/2014/main" id="{AD1F9374-9B59-4EC9-9555-2A6BFE2E18F2}"/>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pic>
        <p:nvPicPr>
          <p:cNvPr id="9" name="그림 8">
            <a:extLst>
              <a:ext uri="{FF2B5EF4-FFF2-40B4-BE49-F238E27FC236}">
                <a16:creationId xmlns:a16="http://schemas.microsoft.com/office/drawing/2014/main" id="{D20B9B39-8AB6-4EC6-ABC1-DB0BD1D03F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3124200"/>
            <a:ext cx="4876800" cy="2683995"/>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3439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2888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2888-19-0000-00-0000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Missing two  consecutive plenary sessions may result in loss of voting rights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strike="sngStrike" dirty="0">
                <a:latin typeface="Times New Roman" panose="02020603050405020304" pitchFamily="18" charset="0"/>
                <a:cs typeface="Times New Roman" panose="02020603050405020304" pitchFamily="18" charset="0"/>
              </a:rPr>
              <a:t>Failure to vote on 2 out of last 3 WG LBs could result </a:t>
            </a:r>
            <a:br>
              <a:rPr lang="en-US" sz="2400" strike="sngStrike" dirty="0">
                <a:latin typeface="Times New Roman" panose="02020603050405020304" pitchFamily="18" charset="0"/>
                <a:cs typeface="Times New Roman" panose="02020603050405020304" pitchFamily="18" charset="0"/>
              </a:rPr>
            </a:br>
            <a:r>
              <a:rPr lang="en-US" sz="2400" strike="sngStrike" dirty="0">
                <a:latin typeface="Times New Roman" panose="02020603050405020304" pitchFamily="18" charset="0"/>
                <a:cs typeface="Times New Roman" panose="02020603050405020304" pitchFamily="18" charset="0"/>
              </a:rPr>
              <a:t>in loss of voting rights</a:t>
            </a:r>
            <a:endParaRPr lang="en-US" sz="2400" b="1" strike="sngStrike"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a:t>
            </a:r>
            <a:r>
              <a:rPr lang="en-US" altLang="ko-KR" sz="2000" kern="0" dirty="0">
                <a:latin typeface="Times New Roman" panose="02020603050405020304" pitchFamily="18" charset="0"/>
                <a:cs typeface="Times New Roman" panose="02020603050405020304" pitchFamily="18" charset="0"/>
              </a:rPr>
              <a:t> </a:t>
            </a:r>
            <a:r>
              <a:rPr lang="en-US" altLang="ko-KR" sz="2000" kern="0" dirty="0">
                <a:latin typeface="Times New Roman" panose="02020603050405020304" pitchFamily="18" charset="0"/>
                <a:cs typeface="Times New Roman" panose="02020603050405020304" pitchFamily="18" charset="0"/>
                <a:hlinkClick r:id="rId2"/>
              </a:rPr>
              <a:t>https://ieee-sa.imeetcentral.com/2888/</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12:30PM –1:30PM</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10:30AM-11:00AM</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 3:00PM-3:30PM</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2888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2888 WG Chair is allowed to give verbal statements/interviews to the media on behalf of the IEEE 2888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2888-20-0005-01-0000-Session #2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6114</TotalTime>
  <Words>2286</Words>
  <Application>Microsoft Office PowerPoint</Application>
  <PresentationFormat>화면 슬라이드 쇼(4:3)</PresentationFormat>
  <Paragraphs>254</Paragraphs>
  <Slides>22</Slides>
  <Notes>4</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22</vt:i4>
      </vt:variant>
    </vt:vector>
  </HeadingPairs>
  <TitlesOfParts>
    <vt:vector size="32" baseType="lpstr">
      <vt:lpstr>Myriad Pro</vt:lpstr>
      <vt:lpstr>맑은 고딕</vt:lpstr>
      <vt:lpstr>Arial</vt:lpstr>
      <vt:lpstr>Calibri</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2888 Interfacing Cyber and Physical World Working Group Kyoungro Yoon, yoonk@konkuk.ac.kr</vt:lpstr>
      <vt:lpstr>Session Time and Location</vt:lpstr>
      <vt:lpstr>Attendance</vt:lpstr>
      <vt:lpstr>Attendance</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2888 Meetings</vt:lpstr>
      <vt:lpstr>Other Guidelines for IEEE WG Meetings</vt:lpstr>
      <vt:lpstr>Copyright</vt:lpstr>
      <vt:lpstr>Work Status</vt:lpstr>
      <vt:lpstr>Objectives for the February Meeting</vt:lpstr>
      <vt:lpstr>Development Timeline</vt:lpstr>
      <vt:lpstr>Future Sessions – 2020</vt:lpstr>
      <vt:lpstr>Future Sessions – 2021</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user</cp:lastModifiedBy>
  <cp:revision>244</cp:revision>
  <dcterms:created xsi:type="dcterms:W3CDTF">2014-10-13T13:02:20Z</dcterms:created>
  <dcterms:modified xsi:type="dcterms:W3CDTF">2020-02-25T06:08:51Z</dcterms:modified>
</cp:coreProperties>
</file>