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2"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CFF3CB-FBDC-4DFB-AF99-3DA914F7B684}" type="datetimeFigureOut">
              <a:rPr lang="en-US" smtClean="0"/>
              <a:pPr/>
              <a:t>6/26/2012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92BE06-C387-4854-8038-AD0404609B4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p>
            <a:pPr>
              <a:tabLst>
                <a:tab pos="0" algn="l"/>
                <a:tab pos="871926" algn="l"/>
                <a:tab pos="1745317" algn="l"/>
                <a:tab pos="2618708" algn="l"/>
                <a:tab pos="3492099" algn="l"/>
                <a:tab pos="4365490" algn="l"/>
                <a:tab pos="5238881" algn="l"/>
                <a:tab pos="6112272" algn="l"/>
                <a:tab pos="6984198" algn="l"/>
                <a:tab pos="7857589" algn="l"/>
                <a:tab pos="8730980" algn="l"/>
                <a:tab pos="9604371" algn="l"/>
              </a:tabLst>
            </a:pPr>
            <a:r>
              <a:rPr lang="en-GB" altLang="ja-JP" dirty="0" smtClean="0"/>
              <a:t>doc.: IEEE 802.11-05/1051r0</a:t>
            </a:r>
          </a:p>
        </p:txBody>
      </p:sp>
      <p:sp>
        <p:nvSpPr>
          <p:cNvPr id="35843" name="Rectangle 3"/>
          <p:cNvSpPr>
            <a:spLocks noGrp="1" noChangeArrowheads="1"/>
          </p:cNvSpPr>
          <p:nvPr>
            <p:ph type="dt" sz="quarter"/>
          </p:nvPr>
        </p:nvSpPr>
        <p:spPr>
          <a:noFill/>
        </p:spPr>
        <p:txBody>
          <a:bodyPr/>
          <a:lstStyle/>
          <a:p>
            <a:pPr>
              <a:tabLst>
                <a:tab pos="0" algn="l"/>
                <a:tab pos="871926" algn="l"/>
                <a:tab pos="1745317" algn="l"/>
                <a:tab pos="2618708" algn="l"/>
                <a:tab pos="3492099" algn="l"/>
                <a:tab pos="4365490" algn="l"/>
                <a:tab pos="5238881" algn="l"/>
                <a:tab pos="6112272" algn="l"/>
                <a:tab pos="6984198" algn="l"/>
                <a:tab pos="7857589" algn="l"/>
                <a:tab pos="8730980" algn="l"/>
                <a:tab pos="9604371" algn="l"/>
              </a:tabLst>
            </a:pPr>
            <a:r>
              <a:rPr lang="en-GB" altLang="ja-JP" dirty="0" smtClean="0"/>
              <a:t>November 2005</a:t>
            </a:r>
          </a:p>
        </p:txBody>
      </p:sp>
      <p:sp>
        <p:nvSpPr>
          <p:cNvPr id="35844" name="Rectangle 6"/>
          <p:cNvSpPr>
            <a:spLocks noGrp="1" noChangeArrowheads="1"/>
          </p:cNvSpPr>
          <p:nvPr>
            <p:ph type="ftr" sz="quarter"/>
          </p:nvPr>
        </p:nvSpPr>
        <p:spPr>
          <a:noFill/>
        </p:spPr>
        <p:txBody>
          <a:bodyPr/>
          <a:lstStyle/>
          <a:p>
            <a:pPr marL="435231" lvl="4">
              <a:tabLst>
                <a:tab pos="435231" algn="l"/>
                <a:tab pos="1308622" algn="l"/>
                <a:tab pos="2182013" algn="l"/>
                <a:tab pos="3055404" algn="l"/>
                <a:tab pos="3928795" algn="l"/>
                <a:tab pos="4802186" algn="l"/>
                <a:tab pos="5675577" algn="l"/>
                <a:tab pos="6548968" algn="l"/>
                <a:tab pos="7420893" algn="l"/>
                <a:tab pos="8294284" algn="l"/>
                <a:tab pos="9167675" algn="l"/>
                <a:tab pos="10041066" algn="l"/>
              </a:tabLst>
            </a:pPr>
            <a:r>
              <a:rPr lang="en-GB" altLang="ja-JP" dirty="0" err="1" smtClean="0"/>
              <a:t>Mujtaba</a:t>
            </a:r>
            <a:r>
              <a:rPr lang="en-GB" altLang="ja-JP" dirty="0" smtClean="0"/>
              <a:t> (</a:t>
            </a:r>
            <a:r>
              <a:rPr lang="en-GB" altLang="ja-JP" dirty="0" err="1" smtClean="0"/>
              <a:t>Agere</a:t>
            </a:r>
            <a:r>
              <a:rPr lang="en-GB" altLang="ja-JP" dirty="0" smtClean="0"/>
              <a:t>), </a:t>
            </a:r>
            <a:r>
              <a:rPr lang="en-GB" altLang="ja-JP" dirty="0" err="1" smtClean="0"/>
              <a:t>Petranovich</a:t>
            </a:r>
            <a:r>
              <a:rPr lang="en-GB" altLang="ja-JP" dirty="0" smtClean="0"/>
              <a:t> (</a:t>
            </a:r>
            <a:r>
              <a:rPr lang="en-GB" altLang="ja-JP" dirty="0" err="1" smtClean="0"/>
              <a:t>Conexant</a:t>
            </a:r>
            <a:r>
              <a:rPr lang="en-GB" altLang="ja-JP" dirty="0" smtClean="0"/>
              <a:t>), Fischer (</a:t>
            </a:r>
            <a:r>
              <a:rPr lang="en-GB" altLang="ja-JP" dirty="0" err="1" smtClean="0"/>
              <a:t>Broadcom</a:t>
            </a:r>
            <a:r>
              <a:rPr lang="en-GB" altLang="ja-JP" dirty="0" smtClean="0"/>
              <a:t>), Stephens (Intel) et. al.</a:t>
            </a:r>
          </a:p>
        </p:txBody>
      </p:sp>
      <p:sp>
        <p:nvSpPr>
          <p:cNvPr id="35845" name="Rectangle 7"/>
          <p:cNvSpPr>
            <a:spLocks noGrp="1" noChangeArrowheads="1"/>
          </p:cNvSpPr>
          <p:nvPr>
            <p:ph type="sldNum" sz="quarter"/>
          </p:nvPr>
        </p:nvSpPr>
        <p:spPr>
          <a:noFill/>
        </p:spPr>
        <p:txBody>
          <a:bodyPr/>
          <a:lstStyle/>
          <a:p>
            <a:pPr>
              <a:tabLst>
                <a:tab pos="0" algn="l"/>
                <a:tab pos="871926" algn="l"/>
                <a:tab pos="1745317" algn="l"/>
                <a:tab pos="2618708" algn="l"/>
                <a:tab pos="3492099" algn="l"/>
                <a:tab pos="4365490" algn="l"/>
                <a:tab pos="5238881" algn="l"/>
                <a:tab pos="6112272" algn="l"/>
                <a:tab pos="6984198" algn="l"/>
                <a:tab pos="7857589" algn="l"/>
                <a:tab pos="8730980" algn="l"/>
                <a:tab pos="9604371" algn="l"/>
              </a:tabLst>
            </a:pPr>
            <a:r>
              <a:rPr lang="en-GB" altLang="ja-JP" dirty="0" smtClean="0"/>
              <a:t>Page </a:t>
            </a:r>
            <a:fld id="{9B72BDC9-EB51-4B20-8D46-DD70A07E209F}" type="slidenum">
              <a:rPr lang="en-GB" altLang="ja-JP" smtClean="0"/>
              <a:pPr>
                <a:tabLst>
                  <a:tab pos="0" algn="l"/>
                  <a:tab pos="871926" algn="l"/>
                  <a:tab pos="1745317" algn="l"/>
                  <a:tab pos="2618708" algn="l"/>
                  <a:tab pos="3492099" algn="l"/>
                  <a:tab pos="4365490" algn="l"/>
                  <a:tab pos="5238881" algn="l"/>
                  <a:tab pos="6112272" algn="l"/>
                  <a:tab pos="6984198" algn="l"/>
                  <a:tab pos="7857589" algn="l"/>
                  <a:tab pos="8730980" algn="l"/>
                  <a:tab pos="9604371" algn="l"/>
                </a:tabLst>
              </a:pPr>
              <a:t>1</a:t>
            </a:fld>
            <a:endParaRPr lang="en-GB" altLang="ja-JP" dirty="0" smtClean="0"/>
          </a:p>
        </p:txBody>
      </p:sp>
      <p:sp>
        <p:nvSpPr>
          <p:cNvPr id="35846" name="Text Box 1"/>
          <p:cNvSpPr txBox="1">
            <a:spLocks noChangeArrowheads="1"/>
          </p:cNvSpPr>
          <p:nvPr/>
        </p:nvSpPr>
        <p:spPr bwMode="auto">
          <a:xfrm>
            <a:off x="936995" y="692147"/>
            <a:ext cx="4985545" cy="3416767"/>
          </a:xfrm>
          <a:prstGeom prst="rect">
            <a:avLst/>
          </a:prstGeom>
          <a:solidFill>
            <a:srgbClr val="FFFFFF"/>
          </a:solidFill>
          <a:ln w="9525">
            <a:solidFill>
              <a:srgbClr val="000000"/>
            </a:solidFill>
            <a:miter lim="800000"/>
            <a:headEnd/>
            <a:tailEnd/>
          </a:ln>
        </p:spPr>
        <p:txBody>
          <a:bodyPr wrap="none" lIns="87321" tIns="43660" rIns="87321" bIns="43660" anchor="ctr"/>
          <a:lstStyle/>
          <a:p>
            <a:pPr>
              <a:buSzPct val="100000"/>
              <a:buFont typeface="Times New Roman" pitchFamily="18" charset="0"/>
              <a:buNone/>
            </a:pPr>
            <a:endParaRPr lang="ja-JP" altLang="en-US">
              <a:solidFill>
                <a:schemeClr val="bg1"/>
              </a:solidFill>
            </a:endParaRPr>
          </a:p>
        </p:txBody>
      </p:sp>
      <p:sp>
        <p:nvSpPr>
          <p:cNvPr id="35847" name="Rectangle 2"/>
          <p:cNvSpPr>
            <a:spLocks noGrp="1" noChangeArrowheads="1"/>
          </p:cNvSpPr>
          <p:nvPr>
            <p:ph type="body"/>
          </p:nvPr>
        </p:nvSpPr>
        <p:spPr>
          <a:xfrm>
            <a:off x="913991" y="4342939"/>
            <a:ext cx="5030018" cy="4117424"/>
          </a:xfrm>
          <a:noFill/>
          <a:ln/>
        </p:spPr>
        <p:txBody>
          <a:bodyPr wrap="none" anchor="ctr"/>
          <a:lstStyle/>
          <a:p>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92BE06-C387-4854-8038-AD0404609B4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92BE06-C387-4854-8038-AD0404609B4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92BE06-C387-4854-8038-AD0404609B4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92BE06-C387-4854-8038-AD0404609B4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92BE06-C387-4854-8038-AD0404609B4F}"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3"/>
          <p:cNvSpPr>
            <a:spLocks noGrp="1" noChangeArrowheads="1"/>
          </p:cNvSpPr>
          <p:nvPr>
            <p:ph type="dt" idx="10"/>
          </p:nvPr>
        </p:nvSpPr>
        <p:spPr>
          <a:xfrm>
            <a:off x="2222500" y="379413"/>
            <a:ext cx="825500" cy="212725"/>
          </a:xfrm>
          <a:prstGeom prst="rect">
            <a:avLst/>
          </a:prstGeom>
        </p:spPr>
        <p:txBody>
          <a:bodyPr/>
          <a:lstStyle>
            <a:lvl1pPr>
              <a:defRPr>
                <a:ea typeface="Arial Unicode MS" pitchFamily="50" charset="-128"/>
                <a:cs typeface="Arial Unicode MS" pitchFamily="50" charset="-128"/>
              </a:defRPr>
            </a:lvl1pPr>
          </a:lstStyle>
          <a:p>
            <a:pPr>
              <a:defRPr/>
            </a:pPr>
            <a:fld id="{4B13C14A-8343-4D36-B1D4-52F17B6F9E85}" type="datetime1">
              <a:rPr lang="ja-JP" altLang="en-US" smtClean="0"/>
              <a:pPr>
                <a:defRPr/>
              </a:pPr>
              <a:t>2012/6/26</a:t>
            </a:fld>
            <a:endParaRPr lang="en-GB" altLang="ja-JP" dirty="0"/>
          </a:p>
        </p:txBody>
      </p:sp>
      <p:sp>
        <p:nvSpPr>
          <p:cNvPr id="5" name="Footer Placeholder 4"/>
          <p:cNvSpPr>
            <a:spLocks noGrp="1" noChangeArrowheads="1"/>
          </p:cNvSpPr>
          <p:nvPr>
            <p:ph type="ftr" idx="11"/>
          </p:nvPr>
        </p:nvSpPr>
        <p:spPr>
          <a:xfrm>
            <a:off x="8145463" y="6561138"/>
            <a:ext cx="463550" cy="180975"/>
          </a:xfrm>
          <a:prstGeom prst="rect">
            <a:avLst/>
          </a:prstGeom>
        </p:spPr>
        <p:txBody>
          <a:bodyPr/>
          <a:lstStyle>
            <a:lvl1pPr>
              <a:defRPr>
                <a:ea typeface="Arial Unicode MS" pitchFamily="34" charset="-128"/>
                <a:cs typeface="Arial Unicode MS" pitchFamily="34" charset="-128"/>
              </a:defRPr>
            </a:lvl1pPr>
          </a:lstStyle>
          <a:p>
            <a:pPr>
              <a:defRPr/>
            </a:pPr>
            <a:r>
              <a:rPr lang="en-GB" altLang="ja-JP"/>
              <a:t>NICT</a:t>
            </a:r>
          </a:p>
        </p:txBody>
      </p:sp>
      <p:sp>
        <p:nvSpPr>
          <p:cNvPr id="6" name="Rectangle 5"/>
          <p:cNvSpPr>
            <a:spLocks noGrp="1" noChangeArrowheads="1"/>
          </p:cNvSpPr>
          <p:nvPr>
            <p:ph type="sldNum" idx="12"/>
          </p:nvPr>
        </p:nvSpPr>
        <p:spPr/>
        <p:txBody>
          <a:bodyPr/>
          <a:lstStyle>
            <a:lvl1pPr>
              <a:defRPr/>
            </a:lvl1pPr>
          </a:lstStyle>
          <a:p>
            <a:pPr>
              <a:defRPr/>
            </a:pPr>
            <a:r>
              <a:rPr lang="en-GB" altLang="ja-JP"/>
              <a:t>Slide </a:t>
            </a:r>
            <a:fld id="{BB1CA1FB-86B4-4CFA-86BE-22AC9F34035C}" type="slidenum">
              <a:rPr lang="en-GB" altLang="ja-JP"/>
              <a:pPr>
                <a:defRPr/>
              </a:pPr>
              <a:t>‹#›</a:t>
            </a:fld>
            <a:endParaRPr lang="en-GB"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Footer Placeholder 4"/>
          <p:cNvSpPr>
            <a:spLocks noGrp="1" noChangeArrowheads="1"/>
          </p:cNvSpPr>
          <p:nvPr>
            <p:ph type="ftr" idx="11"/>
          </p:nvPr>
        </p:nvSpPr>
        <p:spPr>
          <a:xfrm>
            <a:off x="8145463" y="6561138"/>
            <a:ext cx="463550" cy="180975"/>
          </a:xfrm>
          <a:prstGeom prst="rect">
            <a:avLst/>
          </a:prstGeom>
        </p:spPr>
        <p:txBody>
          <a:bodyPr/>
          <a:lstStyle>
            <a:lvl1pPr>
              <a:defRPr>
                <a:ea typeface="Arial Unicode MS" pitchFamily="34" charset="-128"/>
                <a:cs typeface="Arial Unicode MS" pitchFamily="34" charset="-128"/>
              </a:defRPr>
            </a:lvl1pPr>
          </a:lstStyle>
          <a:p>
            <a:pPr>
              <a:defRPr/>
            </a:pPr>
            <a:r>
              <a:rPr lang="en-GB" altLang="ja-JP"/>
              <a:t>NICT</a:t>
            </a:r>
          </a:p>
        </p:txBody>
      </p:sp>
      <p:sp>
        <p:nvSpPr>
          <p:cNvPr id="6" name="Rectangle 5"/>
          <p:cNvSpPr>
            <a:spLocks noGrp="1" noChangeArrowheads="1"/>
          </p:cNvSpPr>
          <p:nvPr>
            <p:ph type="sldNum" idx="12"/>
          </p:nvPr>
        </p:nvSpPr>
        <p:spPr/>
        <p:txBody>
          <a:bodyPr/>
          <a:lstStyle>
            <a:lvl1pPr>
              <a:defRPr/>
            </a:lvl1pPr>
          </a:lstStyle>
          <a:p>
            <a:pPr>
              <a:defRPr/>
            </a:pPr>
            <a:r>
              <a:rPr lang="en-GB" altLang="ja-JP"/>
              <a:t>Slide </a:t>
            </a:r>
            <a:fld id="{4C4B1520-FD08-4150-B038-35BF16CC61F6}" type="slidenum">
              <a:rPr lang="en-GB" altLang="ja-JP"/>
              <a:pPr>
                <a:defRPr/>
              </a:pPr>
              <a:t>‹#›</a:t>
            </a:fld>
            <a:endParaRPr lang="en-GB"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796925"/>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ltLang="ja-JP"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ltLang="ja-JP" smtClean="0"/>
              <a:t>Click to edit the outline text format</a:t>
            </a:r>
          </a:p>
          <a:p>
            <a:pPr lvl="1"/>
            <a:r>
              <a:rPr lang="en-GB" altLang="ja-JP" smtClean="0"/>
              <a:t>Second Outline Level</a:t>
            </a:r>
          </a:p>
          <a:p>
            <a:pPr lvl="2"/>
            <a:r>
              <a:rPr lang="en-GB" altLang="ja-JP" smtClean="0"/>
              <a:t>Third Outline Level</a:t>
            </a:r>
          </a:p>
          <a:p>
            <a:pPr lvl="3"/>
            <a:r>
              <a:rPr lang="en-GB" altLang="ja-JP" smtClean="0"/>
              <a:t>Fourth Outline Level</a:t>
            </a:r>
          </a:p>
          <a:p>
            <a:pPr lvl="4"/>
            <a:r>
              <a:rPr lang="en-GB" altLang="ja-JP" smtClean="0"/>
              <a:t>Fifth Outline Level</a:t>
            </a:r>
          </a:p>
          <a:p>
            <a:pPr lvl="4"/>
            <a:r>
              <a:rPr lang="en-GB" altLang="ja-JP" smtClean="0"/>
              <a:t>Sixth Outline Level</a:t>
            </a:r>
          </a:p>
          <a:p>
            <a:pPr lvl="4"/>
            <a:r>
              <a:rPr lang="en-GB" altLang="ja-JP" smtClean="0"/>
              <a:t>Seventh Outline Level</a:t>
            </a:r>
          </a:p>
          <a:p>
            <a:pPr lvl="4"/>
            <a:r>
              <a:rPr lang="en-GB" altLang="ja-JP" smtClean="0"/>
              <a:t>Eighth Outline Level</a:t>
            </a:r>
          </a:p>
          <a:p>
            <a:pPr lvl="4"/>
            <a:r>
              <a:rPr lang="en-GB" altLang="ja-JP" smtClean="0"/>
              <a:t>Ninth Outline Level</a:t>
            </a:r>
          </a:p>
        </p:txBody>
      </p:sp>
      <p:sp>
        <p:nvSpPr>
          <p:cNvPr id="1029" name="Rectangle 5"/>
          <p:cNvSpPr>
            <a:spLocks noGrp="1" noChangeArrowheads="1"/>
          </p:cNvSpPr>
          <p:nvPr>
            <p:ph type="sldNum"/>
          </p:nvPr>
        </p:nvSpPr>
        <p:spPr bwMode="auto">
          <a:xfrm>
            <a:off x="2176463" y="6475413"/>
            <a:ext cx="71437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100000"/>
              </a:lnSpc>
              <a:buSzPct val="100000"/>
              <a:buFont typeface="Times New Roman" pitchFamily="18" charset="0"/>
              <a:buNone/>
              <a:defRPr sz="1200">
                <a:ea typeface="Arial Unicode MS" pitchFamily="50" charset="-128"/>
                <a:cs typeface="Arial Unicode MS" pitchFamily="50" charset="-128"/>
              </a:defRPr>
            </a:lvl1pPr>
          </a:lstStyle>
          <a:p>
            <a:pPr>
              <a:defRPr/>
            </a:pPr>
            <a:r>
              <a:rPr lang="en-GB" altLang="ja-JP" dirty="0"/>
              <a:t>Slide </a:t>
            </a:r>
            <a:fld id="{CF6164B8-F949-40C5-B651-C1F864EF227B}" type="slidenum">
              <a:rPr lang="en-GB" altLang="ja-JP"/>
              <a:pPr>
                <a:defRPr/>
              </a:pPr>
              <a:t>‹#›</a:t>
            </a:fld>
            <a:endParaRPr lang="en-GB" altLang="ja-JP" dirty="0"/>
          </a:p>
        </p:txBody>
      </p:sp>
      <p:sp>
        <p:nvSpPr>
          <p:cNvPr id="1030" name="Rectangle 6"/>
          <p:cNvSpPr>
            <a:spLocks noChangeArrowheads="1"/>
          </p:cNvSpPr>
          <p:nvPr/>
        </p:nvSpPr>
        <p:spPr bwMode="auto">
          <a:xfrm>
            <a:off x="6618885" y="362406"/>
            <a:ext cx="2236190" cy="215444"/>
          </a:xfrm>
          <a:prstGeom prst="rect">
            <a:avLst/>
          </a:prstGeom>
          <a:noFill/>
          <a:ln w="9525">
            <a:noFill/>
            <a:round/>
            <a:headEnd/>
            <a:tailEnd/>
          </a:ln>
        </p:spPr>
        <p:txBody>
          <a:bodyPr wrap="none" lIns="0" tIns="0" rIns="0" bIns="0" anchor="b">
            <a:spAutoFit/>
          </a:bodyPr>
          <a:lstStyle/>
          <a:p>
            <a:pPr marL="457200" lvl="4" algn="r">
              <a:lnSpc>
                <a:spcPct val="100000"/>
              </a:lnSpc>
              <a:buSzPct val="100000"/>
              <a:buFont typeface="Times New Roman" pitchFamily="18"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lang="en-GB" altLang="ja-JP" sz="1400" b="1" dirty="0"/>
              <a:t>doc.:1900.7-12/</a:t>
            </a:r>
            <a:r>
              <a:rPr lang="en-US" altLang="ja-JP" sz="1400" b="1" dirty="0" smtClean="0">
                <a:solidFill>
                  <a:schemeClr val="tx1"/>
                </a:solidFill>
              </a:rPr>
              <a:t>0041r00</a:t>
            </a:r>
            <a:endParaRPr lang="en-GB" altLang="ja-JP" sz="1400" b="1" dirty="0">
              <a:solidFill>
                <a:schemeClr val="tx1"/>
              </a:solidFill>
            </a:endParaRPr>
          </a:p>
        </p:txBody>
      </p:sp>
      <p:sp>
        <p:nvSpPr>
          <p:cNvPr id="1031"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ja-JP" altLang="en-US"/>
          </a:p>
        </p:txBody>
      </p:sp>
      <p:sp>
        <p:nvSpPr>
          <p:cNvPr id="1032" name="Rectangle 8"/>
          <p:cNvSpPr>
            <a:spLocks noChangeArrowheads="1"/>
          </p:cNvSpPr>
          <p:nvPr/>
        </p:nvSpPr>
        <p:spPr bwMode="auto">
          <a:xfrm>
            <a:off x="684213" y="6475413"/>
            <a:ext cx="714375" cy="182562"/>
          </a:xfrm>
          <a:prstGeom prst="rect">
            <a:avLst/>
          </a:prstGeom>
          <a:noFill/>
          <a:ln w="9525">
            <a:noFill/>
            <a:round/>
            <a:headEnd/>
            <a:tailEnd/>
          </a:ln>
        </p:spPr>
        <p:txBody>
          <a:bodyPr wrap="none" lIns="0" tIns="0" rIns="0" bIns="0">
            <a:spAutoFit/>
          </a:bodyPr>
          <a:lstStyle/>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ja-JP" sz="1200"/>
              <a:t>Submission</a:t>
            </a:r>
          </a:p>
        </p:txBody>
      </p:sp>
      <p:sp>
        <p:nvSpPr>
          <p:cNvPr id="1033"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ja-JP" altLang="en-US"/>
          </a:p>
        </p:txBody>
      </p:sp>
      <p:sp>
        <p:nvSpPr>
          <p:cNvPr id="1034" name="Rectangle 10"/>
          <p:cNvSpPr>
            <a:spLocks noChangeArrowheads="1"/>
          </p:cNvSpPr>
          <p:nvPr/>
        </p:nvSpPr>
        <p:spPr bwMode="auto">
          <a:xfrm>
            <a:off x="1524000" y="1397000"/>
            <a:ext cx="6096000" cy="4064000"/>
          </a:xfrm>
          <a:prstGeom prst="rect">
            <a:avLst/>
          </a:prstGeom>
          <a:noFill/>
          <a:ln w="9525">
            <a:noFill/>
            <a:round/>
            <a:headEnd/>
            <a:tailEnd/>
          </a:ln>
        </p:spPr>
        <p:txBody>
          <a:bodyPr wrap="none" anchor="ctr"/>
          <a:lstStyle/>
          <a:p>
            <a:pPr>
              <a:buSzPct val="100000"/>
              <a:buFont typeface="Times New Roman" pitchFamily="18" charset="0"/>
              <a:buNone/>
              <a:defRPr/>
            </a:pPr>
            <a:endParaRPr lang="ja-JP" altLang="en-US">
              <a:solidFill>
                <a:schemeClr val="bg1"/>
              </a:solidFill>
            </a:endParaRPr>
          </a:p>
        </p:txBody>
      </p:sp>
      <p:sp>
        <p:nvSpPr>
          <p:cNvPr id="12" name="Rectangle 5"/>
          <p:cNvSpPr txBox="1">
            <a:spLocks noChangeArrowheads="1"/>
          </p:cNvSpPr>
          <p:nvPr userDrawn="1"/>
        </p:nvSpPr>
        <p:spPr bwMode="auto">
          <a:xfrm>
            <a:off x="2181225" y="6477000"/>
            <a:ext cx="71437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100000"/>
              </a:lnSpc>
              <a:buSzPct val="100000"/>
              <a:buFont typeface="Times New Roman" pitchFamily="18" charset="0"/>
              <a:buNone/>
              <a:defRPr sz="1200">
                <a:ea typeface="Arial Unicode MS" pitchFamily="50" charset="-128"/>
                <a:cs typeface="Arial Unicode MS" pitchFamily="50" charset="-128"/>
              </a:defRPr>
            </a:lvl1pPr>
          </a:lstStyle>
          <a:p>
            <a:pPr marL="0" marR="0" lvl="0" indent="0" algn="ctr" defTabSz="914400" rtl="0" eaLnBrk="1" fontAlgn="auto" latinLnBrk="0" hangingPunct="1">
              <a:lnSpc>
                <a:spcPct val="100000"/>
              </a:lnSpc>
              <a:spcBef>
                <a:spcPts val="0"/>
              </a:spcBef>
              <a:spcAft>
                <a:spcPts val="0"/>
              </a:spcAft>
              <a:buClrTx/>
              <a:buSzPct val="100000"/>
              <a:buFont typeface="Times New Roman" pitchFamily="18" charset="0"/>
              <a:buNone/>
              <a:tabLst/>
              <a:defRPr/>
            </a:pPr>
            <a:r>
              <a:rPr kumimoji="0" lang="en-GB" altLang="ja-JP" sz="1200" b="0" i="0" u="none" strike="noStrike" kern="1200" cap="none" spc="0" normalizeH="0" baseline="0" noProof="0" smtClean="0">
                <a:ln>
                  <a:noFill/>
                </a:ln>
                <a:solidFill>
                  <a:schemeClr val="tx1"/>
                </a:solidFill>
                <a:effectLst/>
                <a:uLnTx/>
                <a:uFillTx/>
                <a:latin typeface="+mn-lt"/>
                <a:ea typeface="Arial Unicode MS" pitchFamily="50" charset="-128"/>
                <a:cs typeface="Arial Unicode MS" pitchFamily="50" charset="-128"/>
              </a:rPr>
              <a:t>Slide </a:t>
            </a:r>
            <a:fld id="{CF6164B8-F949-40C5-B651-C1F864EF227B}" type="slidenum">
              <a:rPr kumimoji="0" lang="en-GB" altLang="ja-JP" sz="1200" b="0" i="0" u="none" strike="noStrike" kern="1200" cap="none" spc="0" normalizeH="0" baseline="0" noProof="0" smtClean="0">
                <a:ln>
                  <a:noFill/>
                </a:ln>
                <a:solidFill>
                  <a:schemeClr val="tx1"/>
                </a:solidFill>
                <a:effectLst/>
                <a:uLnTx/>
                <a:uFillTx/>
                <a:latin typeface="+mn-lt"/>
                <a:ea typeface="Arial Unicode MS" pitchFamily="50" charset="-128"/>
                <a:cs typeface="Arial Unicode MS" pitchFamily="50" charset="-128"/>
              </a:rPr>
              <a:pPr marL="0" marR="0" lvl="0" indent="0" algn="ctr" defTabSz="914400" rtl="0" eaLnBrk="1" fontAlgn="auto" latinLnBrk="0" hangingPunct="1">
                <a:lnSpc>
                  <a:spcPct val="100000"/>
                </a:lnSpc>
                <a:spcBef>
                  <a:spcPts val="0"/>
                </a:spcBef>
                <a:spcAft>
                  <a:spcPts val="0"/>
                </a:spcAft>
                <a:buClrTx/>
                <a:buSzPct val="100000"/>
                <a:buFont typeface="Times New Roman" pitchFamily="18" charset="0"/>
                <a:buNone/>
                <a:tabLst/>
                <a:defRPr/>
              </a:pPr>
              <a:t>‹#›</a:t>
            </a:fld>
            <a:endParaRPr kumimoji="0" lang="en-GB" altLang="ja-JP" sz="1200" b="0" i="0" u="none" strike="noStrike" kern="1200" cap="none" spc="0" normalizeH="0" baseline="0" noProof="0" dirty="0">
              <a:ln>
                <a:noFill/>
              </a:ln>
              <a:solidFill>
                <a:schemeClr val="tx1"/>
              </a:solidFill>
              <a:effectLst/>
              <a:uLnTx/>
              <a:uFillTx/>
              <a:latin typeface="+mn-lt"/>
              <a:ea typeface="Arial Unicode MS" pitchFamily="50" charset="-128"/>
              <a:cs typeface="Arial Unicode MS" pitchFamily="50" charset="-128"/>
            </a:endParaRPr>
          </a:p>
        </p:txBody>
      </p:sp>
      <p:sp>
        <p:nvSpPr>
          <p:cNvPr id="14" name="Rectangle 3"/>
          <p:cNvSpPr txBox="1">
            <a:spLocks noChangeArrowheads="1"/>
          </p:cNvSpPr>
          <p:nvPr userDrawn="1"/>
        </p:nvSpPr>
        <p:spPr>
          <a:xfrm>
            <a:off x="685800" y="381000"/>
            <a:ext cx="1054100" cy="212725"/>
          </a:xfrm>
          <a:prstGeom prst="rect">
            <a:avLst/>
          </a:prstGeom>
        </p:spPr>
        <p:txBody>
          <a:bodyPr/>
          <a:lstStyle>
            <a:lvl1pPr>
              <a:defRPr>
                <a:ea typeface="Arial Unicode MS" pitchFamily="50" charset="-128"/>
                <a:cs typeface="Arial Unicode MS" pitchFamily="50"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B13C14A-8343-4D36-B1D4-52F17B6F9E85}" type="datetime1">
              <a:rPr kumimoji="0" lang="ja-JP" altLang="en-US" sz="1400" b="1" i="0" u="none" strike="noStrike" kern="1200" cap="none" spc="0" normalizeH="0" baseline="0" noProof="0" smtClean="0">
                <a:ln>
                  <a:noFill/>
                </a:ln>
                <a:solidFill>
                  <a:srgbClr val="000000"/>
                </a:solidFill>
                <a:effectLst/>
                <a:uLnTx/>
                <a:uFillTx/>
                <a:latin typeface="+mj-lt"/>
                <a:ea typeface="Arial Unicode MS" pitchFamily="34" charset="-128"/>
                <a:cs typeface="Arial Unicode MS" pitchFamily="34" charset="-128"/>
              </a:rPr>
              <a:pPr marL="0" marR="0" lvl="0" indent="0" algn="l" defTabSz="914400" rtl="0" eaLnBrk="1" fontAlgn="auto" latinLnBrk="0" hangingPunct="1">
                <a:lnSpc>
                  <a:spcPct val="100000"/>
                </a:lnSpc>
                <a:spcBef>
                  <a:spcPts val="0"/>
                </a:spcBef>
                <a:spcAft>
                  <a:spcPts val="0"/>
                </a:spcAft>
                <a:buClrTx/>
                <a:buSzTx/>
                <a:buFontTx/>
                <a:buNone/>
                <a:tabLst/>
                <a:defRPr/>
              </a:pPr>
              <a:t>2012/6/26</a:t>
            </a:fld>
            <a:endParaRPr kumimoji="0" lang="en-GB" altLang="ja-JP" sz="1400" b="1" i="0" u="none" strike="noStrike" kern="1200" cap="none" spc="0" normalizeH="0" baseline="0" noProof="0" dirty="0">
              <a:ln>
                <a:noFill/>
              </a:ln>
              <a:solidFill>
                <a:srgbClr val="000000"/>
              </a:solidFill>
              <a:effectLst/>
              <a:uLnTx/>
              <a:uFillTx/>
              <a:latin typeface="+mj-lt"/>
              <a:ea typeface="Arial Unicode MS" pitchFamily="34" charset="-128"/>
              <a:cs typeface="Arial Unicode MS" pitchFamily="34"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Times New Roman" pitchFamily="18" charset="0"/>
          <a:ea typeface="Arial Unicode MS" pitchFamily="34" charset="-128"/>
          <a:cs typeface="Arial Unicode MS" pitchFamily="34" charset="-128"/>
        </a:defRPr>
      </a:lvl2pPr>
      <a:lvl3pPr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Times New Roman" pitchFamily="18" charset="0"/>
          <a:ea typeface="Arial Unicode MS" pitchFamily="34" charset="-128"/>
          <a:cs typeface="Arial Unicode MS" pitchFamily="34" charset="-128"/>
        </a:defRPr>
      </a:lvl3pPr>
      <a:lvl4pPr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Times New Roman" pitchFamily="18" charset="0"/>
          <a:ea typeface="Arial Unicode MS" pitchFamily="34" charset="-128"/>
          <a:cs typeface="Arial Unicode MS" pitchFamily="34" charset="-128"/>
        </a:defRPr>
      </a:lvl4pPr>
      <a:lvl5pPr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Times New Roman" pitchFamily="18" charset="0"/>
          <a:ea typeface="Arial Unicode MS" pitchFamily="34" charset="-128"/>
          <a:cs typeface="Arial Unicode MS" pitchFamily="34" charset="-128"/>
        </a:defRPr>
      </a:lvl5pPr>
      <a:lvl6pPr marL="457200"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Times New Roman" pitchFamily="18" charset="0"/>
          <a:ea typeface="Arial Unicode MS" pitchFamily="34" charset="-128"/>
          <a:cs typeface="Arial Unicode MS" pitchFamily="34" charset="-128"/>
        </a:defRPr>
      </a:lvl6pPr>
      <a:lvl7pPr marL="914400"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Times New Roman" pitchFamily="18" charset="0"/>
          <a:ea typeface="Arial Unicode MS" pitchFamily="34" charset="-128"/>
          <a:cs typeface="Arial Unicode MS" pitchFamily="34" charset="-128"/>
        </a:defRPr>
      </a:lvl7pPr>
      <a:lvl8pPr marL="1371600"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Times New Roman" pitchFamily="18" charset="0"/>
          <a:ea typeface="Arial Unicode MS" pitchFamily="34" charset="-128"/>
          <a:cs typeface="Arial Unicode MS" pitchFamily="34" charset="-128"/>
        </a:defRPr>
      </a:lvl8pPr>
      <a:lvl9pPr marL="1828800" algn="ctr" defTabSz="449263" rtl="0" eaLnBrk="0" fontAlgn="base" hangingPunct="0">
        <a:lnSpc>
          <a:spcPct val="95000"/>
        </a:lnSpc>
        <a:spcBef>
          <a:spcPct val="0"/>
        </a:spcBef>
        <a:spcAft>
          <a:spcPct val="0"/>
        </a:spcAft>
        <a:buClr>
          <a:srgbClr val="000000"/>
        </a:buClr>
        <a:buSzPct val="100000"/>
        <a:buFont typeface="Times New Roman" pitchFamily="18" charset="0"/>
        <a:defRPr sz="4400">
          <a:solidFill>
            <a:srgbClr val="000000"/>
          </a:solidFill>
          <a:latin typeface="Times New Roman" pitchFamily="18" charset="0"/>
          <a:ea typeface="Arial Unicode MS" pitchFamily="34" charset="-128"/>
          <a:cs typeface="Arial Unicode MS" pitchFamily="34" charset="-128"/>
        </a:defRPr>
      </a:lvl9pPr>
    </p:titleStyle>
    <p:bodyStyle>
      <a:lvl1pPr marL="341313" indent="-341313" algn="l" defTabSz="449263" rtl="0" eaLnBrk="0" fontAlgn="base" hangingPunct="0">
        <a:lnSpc>
          <a:spcPct val="95000"/>
        </a:lnSpc>
        <a:spcBef>
          <a:spcPts val="800"/>
        </a:spcBef>
        <a:spcAft>
          <a:spcPct val="0"/>
        </a:spcAft>
        <a:buClr>
          <a:srgbClr val="000000"/>
        </a:buClr>
        <a:buSzPct val="70000"/>
        <a:buFont typeface="Wingdings 3" pitchFamily="18" charset="2"/>
        <a:buChar char=""/>
        <a:defRPr sz="3200">
          <a:solidFill>
            <a:srgbClr val="000000"/>
          </a:solidFill>
          <a:latin typeface="+mn-lt"/>
          <a:ea typeface="+mn-ea"/>
          <a:cs typeface="+mn-cs"/>
        </a:defRPr>
      </a:lvl1pPr>
      <a:lvl2pPr marL="741363" indent="-284163" algn="l" defTabSz="449263" rtl="0" eaLnBrk="0" fontAlgn="base" hangingPunct="0">
        <a:lnSpc>
          <a:spcPct val="95000"/>
        </a:lnSpc>
        <a:spcBef>
          <a:spcPts val="700"/>
        </a:spcBef>
        <a:spcAft>
          <a:spcPct val="0"/>
        </a:spcAft>
        <a:buClr>
          <a:srgbClr val="000000"/>
        </a:buClr>
        <a:buSzPct val="70000"/>
        <a:buFont typeface="Times New Roman" pitchFamily="18" charset="0"/>
        <a:buChar char="■"/>
        <a:defRPr sz="2800">
          <a:solidFill>
            <a:srgbClr val="000000"/>
          </a:solidFill>
          <a:latin typeface="+mn-lt"/>
          <a:ea typeface="+mn-ea"/>
          <a:cs typeface="+mn-cs"/>
        </a:defRPr>
      </a:lvl2pPr>
      <a:lvl3pPr marL="1084263" indent="-228600" algn="l" defTabSz="449263" rtl="0" eaLnBrk="0" fontAlgn="base" hangingPunct="0">
        <a:lnSpc>
          <a:spcPct val="95000"/>
        </a:lnSpc>
        <a:spcBef>
          <a:spcPts val="600"/>
        </a:spcBef>
        <a:spcAft>
          <a:spcPct val="0"/>
        </a:spcAft>
        <a:buClr>
          <a:srgbClr val="000000"/>
        </a:buClr>
        <a:buSzPct val="100000"/>
        <a:buFont typeface="Times New Roman" pitchFamily="18" charset="0"/>
        <a:buChar char="•"/>
        <a:defRPr sz="2400">
          <a:solidFill>
            <a:srgbClr val="000000"/>
          </a:solidFill>
          <a:latin typeface="+mn-lt"/>
          <a:ea typeface="+mn-ea"/>
          <a:cs typeface="+mn-cs"/>
        </a:defRPr>
      </a:lvl3pPr>
      <a:lvl4pPr marL="1427163" indent="-228600" algn="l" defTabSz="449263" rtl="0"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4pPr>
      <a:lvl5pPr marL="1770063" indent="-228600" algn="l" defTabSz="449263" rtl="0"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5pPr>
      <a:lvl6pPr marL="2227263" indent="-228600" algn="l" defTabSz="449263" rtl="0"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6pPr>
      <a:lvl7pPr marL="2684463" indent="-228600" algn="l" defTabSz="449263" rtl="0"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7pPr>
      <a:lvl8pPr marL="3141663" indent="-228600" algn="l" defTabSz="449263" rtl="0"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8pPr>
      <a:lvl9pPr marL="3598863" indent="-228600" algn="l" defTabSz="449263" rtl="0"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Microsoft_Office_Word_97_-_2003_Document1.doc"/><Relationship Id="rId4" Type="http://schemas.openxmlformats.org/officeDocument/2006/relationships/hyperlink" Target="mailto:patcom@iee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1"/>
          <p:cNvSpPr>
            <a:spLocks noGrp="1" noChangeArrowheads="1"/>
          </p:cNvSpPr>
          <p:nvPr>
            <p:ph type="title"/>
          </p:nvPr>
        </p:nvSpPr>
        <p:spPr>
          <a:xfrm>
            <a:off x="0" y="635000"/>
            <a:ext cx="9144000" cy="1190625"/>
          </a:xfrm>
        </p:spPr>
        <p:txBody>
          <a:bodyPr>
            <a:normAutofit fontScale="90000"/>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4000" dirty="0" smtClean="0"/>
              <a:t>IEEE </a:t>
            </a:r>
            <a:r>
              <a:rPr lang="en-US" altLang="ja-JP" sz="4000" dirty="0" smtClean="0"/>
              <a:t>1900.7 White Space Radio</a:t>
            </a:r>
            <a:br>
              <a:rPr lang="en-US" altLang="ja-JP" sz="4000" dirty="0" smtClean="0"/>
            </a:br>
            <a:r>
              <a:rPr lang="en-SG" altLang="ja-JP" sz="4000" dirty="0" smtClean="0"/>
              <a:t> Reference Models and Management Model</a:t>
            </a:r>
            <a:endParaRPr lang="en-GB" altLang="ja-JP" sz="4000" i="1" dirty="0" smtClean="0">
              <a:solidFill>
                <a:schemeClr val="tx1"/>
              </a:solidFill>
            </a:endParaRPr>
          </a:p>
        </p:txBody>
      </p:sp>
      <p:sp>
        <p:nvSpPr>
          <p:cNvPr id="1032" name="Rectangle 3"/>
          <p:cNvSpPr>
            <a:spLocks noGrp="1" noChangeArrowheads="1"/>
          </p:cNvSpPr>
          <p:nvPr>
            <p:ph idx="1"/>
          </p:nvPr>
        </p:nvSpPr>
        <p:spPr>
          <a:xfrm>
            <a:off x="433388" y="1820863"/>
            <a:ext cx="7847012" cy="519112"/>
          </a:xfrm>
        </p:spPr>
        <p:txBody>
          <a:bodyPr/>
          <a:lstStyle/>
          <a:p>
            <a:pPr algn="ctr">
              <a:lnSpc>
                <a:spcPct val="100000"/>
              </a:lnSpc>
              <a:spcBef>
                <a:spcPts val="700"/>
              </a:spcBef>
              <a:buFont typeface="Wingdings 3" pitchFamily="18"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800" dirty="0" smtClean="0"/>
              <a:t>Date:</a:t>
            </a:r>
            <a:r>
              <a:rPr lang="en-GB" altLang="ja-JP" sz="2800" b="1" dirty="0" smtClean="0"/>
              <a:t> </a:t>
            </a:r>
            <a:r>
              <a:rPr lang="en-GB" altLang="ja-JP" sz="2800" b="1" dirty="0" smtClean="0">
                <a:solidFill>
                  <a:schemeClr val="tx1"/>
                </a:solidFill>
              </a:rPr>
              <a:t>2012-06-</a:t>
            </a:r>
            <a:r>
              <a:rPr lang="en-US" altLang="ja-JP" sz="2800" b="1" dirty="0" smtClean="0">
                <a:solidFill>
                  <a:schemeClr val="tx1"/>
                </a:solidFill>
              </a:rPr>
              <a:t>25</a:t>
            </a:r>
            <a:r>
              <a:rPr lang="en-GB" altLang="ja-JP" sz="2800" b="1" dirty="0" smtClean="0">
                <a:solidFill>
                  <a:schemeClr val="tx1"/>
                </a:solidFill>
              </a:rPr>
              <a:t>; </a:t>
            </a:r>
            <a:r>
              <a:rPr lang="en-GB" altLang="ja-JP" sz="2800" b="1" dirty="0" err="1" smtClean="0">
                <a:solidFill>
                  <a:schemeClr val="tx1"/>
                </a:solidFill>
              </a:rPr>
              <a:t>Grenoble</a:t>
            </a:r>
            <a:r>
              <a:rPr lang="en-GB" altLang="ja-JP" sz="2800" b="1" dirty="0" smtClean="0">
                <a:solidFill>
                  <a:schemeClr val="tx1"/>
                </a:solidFill>
              </a:rPr>
              <a:t>, France</a:t>
            </a:r>
            <a:endParaRPr lang="en-GB" altLang="ja-JP" sz="2800" b="1" dirty="0" smtClean="0">
              <a:solidFill>
                <a:schemeClr val="tx1"/>
              </a:solidFill>
              <a:latin typeface="Arial" pitchFamily="34" charset="0"/>
            </a:endParaRPr>
          </a:p>
        </p:txBody>
      </p:sp>
      <p:sp>
        <p:nvSpPr>
          <p:cNvPr id="1031" name="Text Box 2"/>
          <p:cNvSpPr txBox="1">
            <a:spLocks noChangeArrowheads="1"/>
          </p:cNvSpPr>
          <p:nvPr/>
        </p:nvSpPr>
        <p:spPr bwMode="auto">
          <a:xfrm>
            <a:off x="609600" y="4508500"/>
            <a:ext cx="8001000" cy="1895475"/>
          </a:xfrm>
          <a:prstGeom prst="rect">
            <a:avLst/>
          </a:prstGeom>
          <a:noFill/>
          <a:ln w="28440">
            <a:solidFill>
              <a:srgbClr val="0000FF"/>
            </a:solidFill>
            <a:miter lim="800000"/>
            <a:headEnd/>
            <a:tailEnd/>
          </a:ln>
        </p:spPr>
        <p:txBody>
          <a:bodyPr lIns="90000" tIns="46800" rIns="90000" bIns="46800">
            <a:spAutoFit/>
          </a:bodyPr>
          <a:lstStyle/>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900" b="1"/>
              <a:t>Notice:</a:t>
            </a:r>
            <a:r>
              <a:rPr lang="en-GB" altLang="ja-JP" sz="900"/>
              <a:t> </a:t>
            </a:r>
            <a:r>
              <a:rPr lang="en-GB" altLang="ja-JP" sz="800"/>
              <a:t>This document has been prepared to assist IEEE DYSPAN SC.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ja-JP" sz="900" b="1"/>
          </a:p>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900" b="1"/>
              <a:t>Release:</a:t>
            </a:r>
            <a:r>
              <a:rPr lang="en-GB" altLang="ja-JP" sz="900"/>
              <a:t> </a:t>
            </a:r>
            <a:r>
              <a:rPr lang="en-GB" altLang="ja-JP" sz="800"/>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DYSPAN SC.</a:t>
            </a:r>
          </a:p>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ja-JP" sz="900" b="1"/>
          </a:p>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900" b="1"/>
              <a:t>Patent Policy and Procedures:</a:t>
            </a:r>
            <a:r>
              <a:rPr lang="en-GB" altLang="ja-JP" sz="900"/>
              <a:t> </a:t>
            </a:r>
            <a:r>
              <a:rPr lang="en-GB" altLang="ja-JP" sz="800"/>
              <a:t>The contributor is familiar with the IEEE Patent Policy and Procedures &lt;</a:t>
            </a:r>
            <a:r>
              <a:rPr lang="en-GB" altLang="ja-JP" sz="800">
                <a:solidFill>
                  <a:srgbClr val="000099"/>
                </a:solidFill>
                <a:hlinkClick r:id=""/>
              </a:rPr>
              <a:t>http:// ieee802.org/guides/bylaws/sb-bylaws.pdf</a:t>
            </a:r>
            <a:r>
              <a:rPr lang="en-GB" altLang="ja-JP" sz="80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&lt;</a:t>
            </a:r>
            <a:r>
              <a:rPr lang="en-GB" altLang="ja-JP" sz="800">
                <a:solidFill>
                  <a:srgbClr val="000099"/>
                </a:solidFill>
              </a:rPr>
              <a:t>harada@nict.go.jp</a:t>
            </a:r>
            <a:r>
              <a:rPr lang="en-GB" altLang="ja-JP" sz="800"/>
              <a:t>&gt; as early as possible, in written or electronic form, if patented technology (or technology under patent application) might be incorporated into a draft standard being developed within IEEE DYSPAN SC. </a:t>
            </a:r>
            <a:r>
              <a:rPr lang="en-GB" altLang="ja-JP" sz="800" b="1">
                <a:solidFill>
                  <a:srgbClr val="003399"/>
                </a:solidFill>
              </a:rPr>
              <a:t>If you have questions, contact the IEEE Patent Committee Administrator at &lt;</a:t>
            </a:r>
            <a:r>
              <a:rPr lang="en-GB" altLang="ja-JP" sz="800" b="1">
                <a:solidFill>
                  <a:srgbClr val="000099"/>
                </a:solidFill>
                <a:hlinkClick r:id="rId4"/>
              </a:rPr>
              <a:t>patcom@ieee.org</a:t>
            </a:r>
            <a:r>
              <a:rPr lang="en-GB" altLang="ja-JP" sz="800" b="1">
                <a:solidFill>
                  <a:srgbClr val="003399"/>
                </a:solidFill>
              </a:rPr>
              <a:t>&gt;.</a:t>
            </a:r>
          </a:p>
        </p:txBody>
      </p:sp>
      <p:graphicFrame>
        <p:nvGraphicFramePr>
          <p:cNvPr id="1026" name="Object 4"/>
          <p:cNvGraphicFramePr>
            <a:graphicFrameLocks noChangeAspect="1"/>
          </p:cNvGraphicFramePr>
          <p:nvPr/>
        </p:nvGraphicFramePr>
        <p:xfrm>
          <a:off x="546100" y="2633663"/>
          <a:ext cx="7743825" cy="1739900"/>
        </p:xfrm>
        <a:graphic>
          <a:graphicData uri="http://schemas.openxmlformats.org/presentationml/2006/ole">
            <p:oleObj spid="_x0000_s25602" name="Document" r:id="rId5" imgW="9423726" imgH="2128366" progId="Word.Document.8">
              <p:embed/>
            </p:oleObj>
          </a:graphicData>
        </a:graphic>
      </p:graphicFrame>
      <p:sp>
        <p:nvSpPr>
          <p:cNvPr id="1033" name="Rectangle 5"/>
          <p:cNvSpPr>
            <a:spLocks noChangeArrowheads="1"/>
          </p:cNvSpPr>
          <p:nvPr/>
        </p:nvSpPr>
        <p:spPr bwMode="auto">
          <a:xfrm>
            <a:off x="533400" y="2184400"/>
            <a:ext cx="1447800" cy="381000"/>
          </a:xfrm>
          <a:prstGeom prst="rect">
            <a:avLst/>
          </a:prstGeom>
          <a:noFill/>
          <a:ln w="9525">
            <a:noFill/>
            <a:round/>
            <a:headEnd/>
            <a:tailEnd/>
          </a:ln>
        </p:spPr>
        <p:txBody>
          <a:bodyPr lIns="92160" tIns="46080" rIns="92160" bIns="46080"/>
          <a:lstStyle/>
          <a:p>
            <a:pPr marL="341313" indent="-341313">
              <a:lnSpc>
                <a:spcPct val="100000"/>
              </a:lnSpc>
              <a:spcBef>
                <a:spcPts val="500"/>
              </a:spcBef>
              <a:buFont typeface="Wingdings 3" pitchFamily="18"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altLang="ja-JP" sz="2000" b="1"/>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smtClean="0"/>
              <a:t>Outlines</a:t>
            </a:r>
            <a:endParaRPr kumimoji="1" lang="ja-JP" altLang="en-US"/>
          </a:p>
        </p:txBody>
      </p:sp>
      <p:sp>
        <p:nvSpPr>
          <p:cNvPr id="3" name="Content Placeholder 2"/>
          <p:cNvSpPr>
            <a:spLocks noGrp="1"/>
          </p:cNvSpPr>
          <p:nvPr>
            <p:ph idx="1"/>
          </p:nvPr>
        </p:nvSpPr>
        <p:spPr/>
        <p:txBody>
          <a:bodyPr>
            <a:normAutofit/>
          </a:bodyPr>
          <a:lstStyle/>
          <a:p>
            <a:r>
              <a:rPr kumimoji="1" lang="en-US" altLang="ja-JP" dirty="0" smtClean="0"/>
              <a:t>This presentation summarizes:</a:t>
            </a:r>
          </a:p>
          <a:p>
            <a:pPr lvl="1"/>
            <a:r>
              <a:rPr kumimoji="1" lang="en-US" altLang="ja-JP" dirty="0" smtClean="0"/>
              <a:t>General reference model for WS radio</a:t>
            </a:r>
          </a:p>
          <a:p>
            <a:pPr lvl="1"/>
            <a:r>
              <a:rPr kumimoji="1" lang="en-US" altLang="ja-JP" dirty="0" smtClean="0"/>
              <a:t>Management model</a:t>
            </a:r>
          </a:p>
          <a:p>
            <a:pPr lvl="1"/>
            <a:r>
              <a:rPr kumimoji="1" lang="en-US" altLang="ja-JP" dirty="0" smtClean="0"/>
              <a:t>Network reference model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1" lang="en-US" altLang="ja-JP" dirty="0" smtClean="0"/>
              <a:t>Key elements of the general reference model</a:t>
            </a:r>
            <a:endParaRPr kumimoji="1" lang="ja-JP" altLang="en-US"/>
          </a:p>
        </p:txBody>
      </p:sp>
      <p:sp>
        <p:nvSpPr>
          <p:cNvPr id="3" name="Content Placeholder 2"/>
          <p:cNvSpPr>
            <a:spLocks noGrp="1"/>
          </p:cNvSpPr>
          <p:nvPr>
            <p:ph idx="1"/>
          </p:nvPr>
        </p:nvSpPr>
        <p:spPr/>
        <p:txBody>
          <a:bodyPr>
            <a:normAutofit fontScale="85000" lnSpcReduction="10000"/>
          </a:bodyPr>
          <a:lstStyle/>
          <a:p>
            <a:r>
              <a:rPr kumimoji="1" lang="en-US" altLang="ja-JP" dirty="0" smtClean="0"/>
              <a:t>PHY layer</a:t>
            </a:r>
          </a:p>
          <a:p>
            <a:r>
              <a:rPr kumimoji="1" lang="en-US" altLang="ja-JP" dirty="0" smtClean="0"/>
              <a:t>MAC </a:t>
            </a:r>
            <a:r>
              <a:rPr kumimoji="1" lang="en-US" altLang="ja-JP" dirty="0" err="1" smtClean="0"/>
              <a:t>sublayer</a:t>
            </a:r>
            <a:endParaRPr kumimoji="1" lang="en-US" altLang="ja-JP" dirty="0" smtClean="0"/>
          </a:p>
          <a:p>
            <a:r>
              <a:rPr kumimoji="1" lang="en-US" altLang="ja-JP" dirty="0" smtClean="0"/>
              <a:t>Convergence </a:t>
            </a:r>
            <a:r>
              <a:rPr kumimoji="1" lang="en-US" altLang="ja-JP" dirty="0" err="1" smtClean="0"/>
              <a:t>sublayer</a:t>
            </a:r>
            <a:endParaRPr kumimoji="1" lang="en-US" altLang="ja-JP" dirty="0" smtClean="0"/>
          </a:p>
          <a:p>
            <a:r>
              <a:rPr kumimoji="1" lang="en-US" altLang="ja-JP" dirty="0" smtClean="0"/>
              <a:t>Security </a:t>
            </a:r>
            <a:r>
              <a:rPr kumimoji="1" lang="en-US" altLang="ja-JP" dirty="0" err="1" smtClean="0"/>
              <a:t>sublayer</a:t>
            </a:r>
            <a:endParaRPr kumimoji="1" lang="en-US" altLang="ja-JP" dirty="0" smtClean="0"/>
          </a:p>
          <a:p>
            <a:r>
              <a:rPr kumimoji="1" lang="en-US" altLang="ja-JP" dirty="0" smtClean="0"/>
              <a:t>Interface with TV WS database</a:t>
            </a:r>
          </a:p>
          <a:p>
            <a:r>
              <a:rPr kumimoji="1" lang="en-US" altLang="ja-JP" dirty="0" smtClean="0"/>
              <a:t>Interface with </a:t>
            </a:r>
            <a:r>
              <a:rPr kumimoji="1" lang="en-US" altLang="ja-JP" dirty="0" err="1" smtClean="0"/>
              <a:t>geolocation</a:t>
            </a:r>
            <a:r>
              <a:rPr kumimoji="1" lang="en-US" altLang="ja-JP" dirty="0" smtClean="0"/>
              <a:t> device</a:t>
            </a:r>
          </a:p>
          <a:p>
            <a:r>
              <a:rPr kumimoji="1" lang="en-US" altLang="ja-JP" dirty="0" smtClean="0"/>
              <a:t>Interface with spectrum sensing device (optional)</a:t>
            </a:r>
          </a:p>
          <a:p>
            <a:r>
              <a:rPr kumimoji="1" lang="en-US" altLang="ja-JP" dirty="0" smtClean="0"/>
              <a:t>Interface with external WS management (optional)</a:t>
            </a:r>
          </a:p>
          <a:p>
            <a:r>
              <a:rPr kumimoji="1" lang="en-US" altLang="ja-JP" dirty="0" smtClean="0"/>
              <a:t>Interface with WS coexistence system (optional)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98475"/>
            <a:ext cx="7770813" cy="796925"/>
          </a:xfrm>
        </p:spPr>
        <p:txBody>
          <a:bodyPr>
            <a:normAutofit/>
          </a:bodyPr>
          <a:lstStyle/>
          <a:p>
            <a:r>
              <a:rPr kumimoji="1" lang="en-US" altLang="ja-JP" dirty="0" smtClean="0"/>
              <a:t>General Reference Model</a:t>
            </a:r>
            <a:endParaRPr kumimoji="1" lang="ja-JP" altLang="en-US"/>
          </a:p>
        </p:txBody>
      </p:sp>
      <p:graphicFrame>
        <p:nvGraphicFramePr>
          <p:cNvPr id="4" name="Object 3"/>
          <p:cNvGraphicFramePr>
            <a:graphicFrameLocks noChangeAspect="1"/>
          </p:cNvGraphicFramePr>
          <p:nvPr/>
        </p:nvGraphicFramePr>
        <p:xfrm>
          <a:off x="1981200" y="1122374"/>
          <a:ext cx="5486400" cy="5354626"/>
        </p:xfrm>
        <a:graphic>
          <a:graphicData uri="http://schemas.openxmlformats.org/presentationml/2006/ole">
            <p:oleObj spid="_x0000_s1028" name="Visio" r:id="rId4" imgW="7591377" imgH="7404068" progId="Visio.Drawing.6">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1" lang="en-US" altLang="ja-JP" dirty="0" smtClean="0"/>
              <a:t>Management model</a:t>
            </a:r>
            <a:endParaRPr kumimoji="1" lang="ja-JP" altLang="en-US"/>
          </a:p>
        </p:txBody>
      </p:sp>
      <p:sp>
        <p:nvSpPr>
          <p:cNvPr id="8" name="Content Placeholder 2"/>
          <p:cNvSpPr>
            <a:spLocks noGrp="1"/>
          </p:cNvSpPr>
          <p:nvPr>
            <p:ph idx="1"/>
          </p:nvPr>
        </p:nvSpPr>
        <p:spPr>
          <a:xfrm>
            <a:off x="457200" y="4038600"/>
            <a:ext cx="8229600" cy="2590800"/>
          </a:xfrm>
        </p:spPr>
        <p:txBody>
          <a:bodyPr>
            <a:normAutofit fontScale="62500" lnSpcReduction="20000"/>
          </a:bodyPr>
          <a:lstStyle/>
          <a:p>
            <a:r>
              <a:rPr lang="en-US" dirty="0" smtClean="0"/>
              <a:t>Consists of a network management system (NMS), managed nodes, TV White Space Database and a Network Control System.</a:t>
            </a:r>
          </a:p>
          <a:p>
            <a:r>
              <a:rPr lang="en-US" dirty="0" smtClean="0"/>
              <a:t>Managed nodes, such as BS, MS collect and store the managed objects in the format MIB that are made available to NMSs via management protocols (</a:t>
            </a:r>
            <a:r>
              <a:rPr lang="en-US" dirty="0" err="1" smtClean="0"/>
              <a:t>e.g</a:t>
            </a:r>
            <a:r>
              <a:rPr lang="en-US" dirty="0" smtClean="0"/>
              <a:t> SNMP).</a:t>
            </a:r>
          </a:p>
          <a:p>
            <a:r>
              <a:rPr lang="en-US" dirty="0" smtClean="0"/>
              <a:t>TV White Space Database stores available TV WS channels (with time and location) which is made available to BS</a:t>
            </a:r>
          </a:p>
          <a:p>
            <a:r>
              <a:rPr lang="en-US" dirty="0" smtClean="0"/>
              <a:t>A Network Control System contains the service flow and the associated information when MS enters into a BS network.</a:t>
            </a:r>
            <a:endParaRPr kumimoji="1" lang="en-US" altLang="ja-JP" dirty="0" smtClean="0"/>
          </a:p>
        </p:txBody>
      </p:sp>
      <p:graphicFrame>
        <p:nvGraphicFramePr>
          <p:cNvPr id="7" name="Object 6"/>
          <p:cNvGraphicFramePr>
            <a:graphicFrameLocks noChangeAspect="1"/>
          </p:cNvGraphicFramePr>
          <p:nvPr/>
        </p:nvGraphicFramePr>
        <p:xfrm>
          <a:off x="2133600" y="1371600"/>
          <a:ext cx="4688987" cy="2895600"/>
        </p:xfrm>
        <a:graphic>
          <a:graphicData uri="http://schemas.openxmlformats.org/presentationml/2006/ole">
            <p:oleObj spid="_x0000_s19462" name="Visio" r:id="rId4" imgW="4775650" imgH="2949643" progId="">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1" lang="en-US" altLang="ja-JP" dirty="0" smtClean="0"/>
              <a:t>Network reference model</a:t>
            </a:r>
            <a:endParaRPr kumimoji="1" lang="ja-JP" altLang="en-US"/>
          </a:p>
        </p:txBody>
      </p:sp>
      <p:graphicFrame>
        <p:nvGraphicFramePr>
          <p:cNvPr id="20483" name="Object 3"/>
          <p:cNvGraphicFramePr>
            <a:graphicFrameLocks noChangeAspect="1"/>
          </p:cNvGraphicFramePr>
          <p:nvPr/>
        </p:nvGraphicFramePr>
        <p:xfrm>
          <a:off x="152400" y="1752600"/>
          <a:ext cx="8814810" cy="3248518"/>
        </p:xfrm>
        <a:graphic>
          <a:graphicData uri="http://schemas.openxmlformats.org/presentationml/2006/ole">
            <p:oleObj spid="_x0000_s20483" name="Visio" r:id="rId4" imgW="6179078" imgH="2308968" progId="">
              <p:embed/>
            </p:oleObj>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Arial Unicode MS"/>
        <a:cs typeface="Arial Unicode MS"/>
      </a:majorFont>
      <a:minorFont>
        <a:latin typeface="Times New Roman"/>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95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95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14494</TotalTime>
  <Words>542</Words>
  <Application>Microsoft Office PowerPoint</Application>
  <PresentationFormat>On-screen Show (4:3)</PresentationFormat>
  <Paragraphs>39</Paragraphs>
  <Slides>6</Slides>
  <Notes>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vt:i4>
      </vt:variant>
    </vt:vector>
  </HeadingPairs>
  <TitlesOfParts>
    <vt:vector size="9" baseType="lpstr">
      <vt:lpstr>Default Design</vt:lpstr>
      <vt:lpstr>Document</vt:lpstr>
      <vt:lpstr>Visio</vt:lpstr>
      <vt:lpstr>IEEE 1900.7 White Space Radio  Reference Models and Management Model</vt:lpstr>
      <vt:lpstr>Outlines</vt:lpstr>
      <vt:lpstr>Key elements of the general reference model</vt:lpstr>
      <vt:lpstr>General Reference Model</vt:lpstr>
      <vt:lpstr>Management model</vt:lpstr>
      <vt:lpstr>Network reference model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1900.7 initial plan</dc:title>
  <dc:creator>SFilin3</dc:creator>
  <cp:lastModifiedBy>hvdien</cp:lastModifiedBy>
  <cp:revision>717</cp:revision>
  <dcterms:created xsi:type="dcterms:W3CDTF">2006-08-16T00:00:00Z</dcterms:created>
  <dcterms:modified xsi:type="dcterms:W3CDTF">2012-06-26T11:09:34Z</dcterms:modified>
</cp:coreProperties>
</file>