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505" r:id="rId3"/>
    <p:sldId id="413" r:id="rId4"/>
    <p:sldId id="332" r:id="rId5"/>
    <p:sldId id="414" r:id="rId6"/>
    <p:sldId id="337" r:id="rId7"/>
    <p:sldId id="461" r:id="rId8"/>
    <p:sldId id="462" r:id="rId9"/>
    <p:sldId id="463" r:id="rId10"/>
    <p:sldId id="368" r:id="rId11"/>
    <p:sldId id="369" r:id="rId12"/>
    <p:sldId id="370" r:id="rId13"/>
    <p:sldId id="371" r:id="rId14"/>
    <p:sldId id="372" r:id="rId15"/>
    <p:sldId id="502" r:id="rId16"/>
    <p:sldId id="504" r:id="rId17"/>
    <p:sldId id="506" r:id="rId18"/>
    <p:sldId id="507" r:id="rId19"/>
    <p:sldId id="465" r:id="rId20"/>
    <p:sldId id="437" r:id="rId21"/>
    <p:sldId id="438" r:id="rId22"/>
    <p:sldId id="477"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4404" autoAdjust="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E94DB-2AA2-59C1-E8DF-8E544C0F1B63}"/>
            </a:ext>
          </a:extLst>
        </p:cNvPr>
        <p:cNvGrpSpPr/>
        <p:nvPr/>
      </p:nvGrpSpPr>
      <p:grpSpPr>
        <a:xfrm>
          <a:off x="0" y="0"/>
          <a:ext cx="0" cy="0"/>
          <a:chOff x="0" y="0"/>
          <a:chExt cx="0" cy="0"/>
        </a:xfrm>
      </p:grpSpPr>
      <p:sp>
        <p:nvSpPr>
          <p:cNvPr id="20482" name="Rectangle 3">
            <a:extLst>
              <a:ext uri="{FF2B5EF4-FFF2-40B4-BE49-F238E27FC236}">
                <a16:creationId xmlns:a16="http://schemas.microsoft.com/office/drawing/2014/main" id="{2067836E-6F5D-1C36-CA9A-0CBEC8170ABD}"/>
              </a:ext>
            </a:extLst>
          </p:cNvPr>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a:extLst>
              <a:ext uri="{FF2B5EF4-FFF2-40B4-BE49-F238E27FC236}">
                <a16:creationId xmlns:a16="http://schemas.microsoft.com/office/drawing/2014/main" id="{41A190E7-DB9D-3240-8CD7-7B2C683C33DF}"/>
              </a:ext>
            </a:extLst>
          </p:cNvPr>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a:extLst>
              <a:ext uri="{FF2B5EF4-FFF2-40B4-BE49-F238E27FC236}">
                <a16:creationId xmlns:a16="http://schemas.microsoft.com/office/drawing/2014/main" id="{62E21B7D-AFF4-F468-7E11-1BCDD11662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846B3683-441F-CE8E-742A-F05E4D1835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70331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4/3/2025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#:5-25-0006-00-agen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#:5-25-0006-00-agen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#:5-25-0006-00-agen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4/3/2025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#:5-25-0006-00-agen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4/3/2025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#:5-25-0006-00-agen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4/3/2025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#:5-25-0006-00-agen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4/3/2025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#:5-25-0006-00-agen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4/3/2025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#:5-25-0006-00-agen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4/3/2025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#:5-25-0006-00-agen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4/3/2025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#:5-25-0006-00-agen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4/3/2025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#:5-25-0006-00-agen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4/3/2025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#:5-25-0006-00-agen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d7311864ed3e53cd11516759e11c358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20sip:23312458293@ieeesa.webex.com" TargetMode="External"/><Relationship Id="rId5" Type="http://schemas.openxmlformats.org/officeDocument/2006/relationships/hyperlink" Target="tel:%2B1-213-306-3065,,*01*23312458293%23%23*01*" TargetMode="External"/><Relationship Id="rId4" Type="http://schemas.openxmlformats.org/officeDocument/2006/relationships/hyperlink" Target="tel:%2B1-646-992-2010,,*01*23312458293%23%23*01*"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4/3/2025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#:5-25-0006-00-agen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35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Apr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Apr 2025</a:t>
            </a:r>
          </a:p>
          <a:p>
            <a:pPr eaLnBrk="0" hangingPunct="0"/>
            <a:r>
              <a:rPr lang="en-US" sz="1200" b="1" dirty="0">
                <a:latin typeface="Arial" pitchFamily="34" charset="0"/>
                <a:cs typeface="Times New Roman" pitchFamily="18" charset="0"/>
              </a:rPr>
              <a:t>Document No: 5-25-0006-00-agen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4/3/2025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4/3/2025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4EE26-96D8-A106-16F3-CC4DFE6B624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F05D40C-25CC-49C6-4313-12E56CC07808}"/>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54CC1116-CA30-82D8-1F52-4584A9B504BE}"/>
              </a:ext>
            </a:extLst>
          </p:cNvPr>
          <p:cNvSpPr>
            <a:spLocks noGrp="1"/>
          </p:cNvSpPr>
          <p:nvPr>
            <p:ph idx="1"/>
          </p:nvPr>
        </p:nvSpPr>
        <p:spPr/>
        <p:txBody>
          <a:bodyPr/>
          <a:lstStyle/>
          <a:p>
            <a:r>
              <a:rPr dirty="0"/>
              <a:t>Motion to approve </a:t>
            </a:r>
            <a:r>
              <a:rPr lang="en-US" dirty="0">
                <a:solidFill>
                  <a:schemeClr val="tx1"/>
                </a:solidFill>
              </a:rPr>
              <a:t>2/7/24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C969B41-DCC1-74D9-622A-0ACC7E116A4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4/3/2025</a:t>
            </a:fld>
            <a:endParaRPr lang="en-US" dirty="0"/>
          </a:p>
        </p:txBody>
      </p:sp>
      <p:sp>
        <p:nvSpPr>
          <p:cNvPr id="5" name="Footer Placeholder 4">
            <a:extLst>
              <a:ext uri="{FF2B5EF4-FFF2-40B4-BE49-F238E27FC236}">
                <a16:creationId xmlns:a16="http://schemas.microsoft.com/office/drawing/2014/main" id="{B2ADA2EB-CA0A-4275-6756-73E5287E0BD0}"/>
              </a:ext>
            </a:extLst>
          </p:cNvPr>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a:extLst>
              <a:ext uri="{FF2B5EF4-FFF2-40B4-BE49-F238E27FC236}">
                <a16:creationId xmlns:a16="http://schemas.microsoft.com/office/drawing/2014/main" id="{5E025437-37E0-2D5E-0E32-1DC806F1779D}"/>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05886AA6-7C91-5F15-6550-7D4E167C669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947390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D27C2-27F5-9AE3-FC3A-6BA3758DEAB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2E7F3E39-BEDC-8B5B-EE72-C92842F725CC}"/>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ED175E6-11B5-3885-97AC-D0043C823DB5}"/>
              </a:ext>
            </a:extLst>
          </p:cNvPr>
          <p:cNvSpPr>
            <a:spLocks noGrp="1"/>
          </p:cNvSpPr>
          <p:nvPr>
            <p:ph idx="1"/>
          </p:nvPr>
        </p:nvSpPr>
        <p:spPr/>
        <p:txBody>
          <a:bodyPr/>
          <a:lstStyle/>
          <a:p>
            <a:r>
              <a:rPr dirty="0"/>
              <a:t>Motion to approve </a:t>
            </a:r>
            <a:r>
              <a:rPr lang="en-US" dirty="0">
                <a:solidFill>
                  <a:schemeClr val="tx1"/>
                </a:solidFill>
              </a:rPr>
              <a:t>3/7/24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A9A0FAE7-D0FF-6CA0-5306-B4E975533D14}"/>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4/3/2025</a:t>
            </a:fld>
            <a:endParaRPr lang="en-US" dirty="0"/>
          </a:p>
        </p:txBody>
      </p:sp>
      <p:sp>
        <p:nvSpPr>
          <p:cNvPr id="5" name="Footer Placeholder 4">
            <a:extLst>
              <a:ext uri="{FF2B5EF4-FFF2-40B4-BE49-F238E27FC236}">
                <a16:creationId xmlns:a16="http://schemas.microsoft.com/office/drawing/2014/main" id="{069DDF7D-3AE1-AFAE-FA46-43FA5772F761}"/>
              </a:ext>
            </a:extLst>
          </p:cNvPr>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a:extLst>
              <a:ext uri="{FF2B5EF4-FFF2-40B4-BE49-F238E27FC236}">
                <a16:creationId xmlns:a16="http://schemas.microsoft.com/office/drawing/2014/main" id="{5D94F78D-7AAE-148D-F316-E906A4DA42C6}"/>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76C941B5-FDF4-E89E-4769-938E305624D0}"/>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098871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1/3/25</a:t>
            </a:r>
          </a:p>
          <a:p>
            <a:pPr lvl="1"/>
            <a:r>
              <a:rPr lang="en-US" sz="1800" dirty="0"/>
              <a:t>Currently integrating regulatory terminology into a base vocabulary.  This is being done for a worldwide spectrum management.</a:t>
            </a:r>
          </a:p>
          <a:p>
            <a:r>
              <a:rPr lang="en-US" sz="2200" dirty="0"/>
              <a:t>2/7/25</a:t>
            </a:r>
          </a:p>
          <a:p>
            <a:pPr lvl="1"/>
            <a:r>
              <a:rPr lang="en-US" sz="1800" dirty="0"/>
              <a:t>Making steady progress form a framework perspective.  Still under discussion.</a:t>
            </a:r>
          </a:p>
          <a:p>
            <a:pPr lvl="1"/>
            <a:r>
              <a:rPr lang="en-US" sz="1800" dirty="0"/>
              <a:t>Material posted for members to review before the meeting on the 14</a:t>
            </a:r>
            <a:r>
              <a:rPr lang="en-US" sz="1800" baseline="30000" dirty="0"/>
              <a:t>th</a:t>
            </a:r>
            <a:r>
              <a:rPr lang="en-US" sz="1800" dirty="0"/>
              <a:t>.</a:t>
            </a:r>
          </a:p>
          <a:p>
            <a:r>
              <a:rPr lang="en-US" sz="2200" dirty="0"/>
              <a:t>3/7/25</a:t>
            </a:r>
          </a:p>
          <a:p>
            <a:pPr lvl="1"/>
            <a:r>
              <a:rPr lang="en-US" sz="1800" dirty="0"/>
              <a:t>Went over a proposed document searcher for controls</a:t>
            </a:r>
          </a:p>
          <a:p>
            <a:pPr lvl="1"/>
            <a:r>
              <a:rPr lang="en-US" sz="1800" dirty="0"/>
              <a:t>Went of the first set of basic control</a:t>
            </a:r>
          </a:p>
          <a:p>
            <a:pPr lvl="1"/>
            <a:r>
              <a:rPr lang="en-US" sz="1800" dirty="0"/>
              <a:t>Discussed the redefinition of terms and acronym with  IEEE 1900.1</a:t>
            </a:r>
          </a:p>
          <a:p>
            <a:pPr lvl="1"/>
            <a:r>
              <a:rPr lang="en-US" sz="1800" dirty="0"/>
              <a:t>Went over the inputs to the AI/ML position paper for </a:t>
            </a:r>
            <a:r>
              <a:rPr lang="en-US" sz="1800" dirty="0" err="1"/>
              <a:t>DySPAN</a:t>
            </a:r>
            <a:r>
              <a:rPr lang="en-US" sz="1800" dirty="0"/>
              <a:t> SC to contribute to IMT 2030</a:t>
            </a:r>
          </a:p>
          <a:p>
            <a:r>
              <a:rPr lang="en-US" sz="2200" dirty="0"/>
              <a:t>4/4/25</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CE858-2961-99B0-FD16-DC7C838D8008}"/>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C69AAB03-511E-1436-BBB7-88CAD5DC725C}"/>
              </a:ext>
            </a:extLst>
          </p:cNvPr>
          <p:cNvSpPr>
            <a:spLocks noGrp="1"/>
          </p:cNvSpPr>
          <p:nvPr>
            <p:ph type="dt" sz="half" idx="10"/>
          </p:nvPr>
        </p:nvSpPr>
        <p:spPr>
          <a:xfrm>
            <a:off x="457200" y="6448425"/>
            <a:ext cx="2133600" cy="365125"/>
          </a:xfrm>
        </p:spPr>
        <p:txBody>
          <a:bodyPr/>
          <a:lstStyle/>
          <a:p>
            <a:pPr>
              <a:defRPr/>
            </a:pPr>
            <a:fld id="{F92B9163-773B-844A-BA75-0E440DDA909F}" type="datetime1">
              <a:rPr lang="en-US" smtClean="0"/>
              <a:t>4/3/2025</a:t>
            </a:fld>
            <a:endParaRPr lang="en-US"/>
          </a:p>
        </p:txBody>
      </p:sp>
      <p:sp>
        <p:nvSpPr>
          <p:cNvPr id="3" name="Footer Placeholder 2">
            <a:extLst>
              <a:ext uri="{FF2B5EF4-FFF2-40B4-BE49-F238E27FC236}">
                <a16:creationId xmlns:a16="http://schemas.microsoft.com/office/drawing/2014/main" id="{40CEF509-014E-2B9A-C6AF-21D6D2DAB238}"/>
              </a:ext>
            </a:extLst>
          </p:cNvPr>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a:extLst>
              <a:ext uri="{FF2B5EF4-FFF2-40B4-BE49-F238E27FC236}">
                <a16:creationId xmlns:a16="http://schemas.microsoft.com/office/drawing/2014/main" id="{79D2445E-FC76-90B7-AB20-17205109ECDD}"/>
              </a:ext>
            </a:extLst>
          </p:cNvPr>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a:extLst>
              <a:ext uri="{FF2B5EF4-FFF2-40B4-BE49-F238E27FC236}">
                <a16:creationId xmlns:a16="http://schemas.microsoft.com/office/drawing/2014/main" id="{74B04592-01C3-BD71-BA60-D741BE7ADB4C}"/>
              </a:ext>
            </a:extLst>
          </p:cNvPr>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graphicFrame>
        <p:nvGraphicFramePr>
          <p:cNvPr id="8" name="Table 7">
            <a:extLst>
              <a:ext uri="{FF2B5EF4-FFF2-40B4-BE49-F238E27FC236}">
                <a16:creationId xmlns:a16="http://schemas.microsoft.com/office/drawing/2014/main" id="{E3D37F2D-7998-3CEC-6ECB-77D31BD67501}"/>
              </a:ext>
            </a:extLst>
          </p:cNvPr>
          <p:cNvGraphicFramePr>
            <a:graphicFrameLocks noGrp="1"/>
          </p:cNvGraphicFramePr>
          <p:nvPr>
            <p:extLst>
              <p:ext uri="{D42A27DB-BD31-4B8C-83A1-F6EECF244321}">
                <p14:modId xmlns:p14="http://schemas.microsoft.com/office/powerpoint/2010/main" val="3075575081"/>
              </p:ext>
            </p:extLst>
          </p:nvPr>
        </p:nvGraphicFramePr>
        <p:xfrm>
          <a:off x="609600" y="1045211"/>
          <a:ext cx="7924800" cy="654703"/>
        </p:xfrm>
        <a:graphic>
          <a:graphicData uri="http://schemas.openxmlformats.org/drawingml/2006/table">
            <a:tbl>
              <a:tblPr firstRow="1" firstCol="1" bandRow="1"/>
              <a:tblGrid>
                <a:gridCol w="7924800">
                  <a:extLst>
                    <a:ext uri="{9D8B030D-6E8A-4147-A177-3AD203B41FA5}">
                      <a16:colId xmlns:a16="http://schemas.microsoft.com/office/drawing/2014/main" val="834480286"/>
                    </a:ext>
                  </a:extLst>
                </a:gridCol>
              </a:tblGrid>
              <a:tr h="208769">
                <a:tc>
                  <a:txBody>
                    <a:bodyPr/>
                    <a:lstStyle/>
                    <a:p>
                      <a:pPr marL="0" marR="0">
                        <a:lnSpc>
                          <a:spcPts val="1800"/>
                        </a:lnSpc>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3648633337"/>
                  </a:ext>
                </a:extLst>
              </a:tr>
              <a:tr h="422420">
                <a:tc>
                  <a:txBody>
                    <a:bodyPr/>
                    <a:lstStyle/>
                    <a:p>
                      <a:pPr marL="0" marR="0" latinLnBrk="1">
                        <a:lnSpc>
                          <a:spcPts val="1800"/>
                        </a:lnSpc>
                      </a:pPr>
                      <a:r>
                        <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https://ieeesa.webex.com/ieeesa/j.php?MTID=md7311864ed3e53cd11516759e11c358e</a:t>
                      </a:r>
                      <a:endPar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03465572"/>
                  </a:ext>
                </a:extLst>
              </a:tr>
            </a:tbl>
          </a:graphicData>
        </a:graphic>
      </p:graphicFrame>
      <p:sp>
        <p:nvSpPr>
          <p:cNvPr id="11" name="TextBox 10">
            <a:extLst>
              <a:ext uri="{FF2B5EF4-FFF2-40B4-BE49-F238E27FC236}">
                <a16:creationId xmlns:a16="http://schemas.microsoft.com/office/drawing/2014/main" id="{533665ED-CA81-520C-9778-100552C1813D}"/>
              </a:ext>
            </a:extLst>
          </p:cNvPr>
          <p:cNvSpPr txBox="1"/>
          <p:nvPr/>
        </p:nvSpPr>
        <p:spPr>
          <a:xfrm>
            <a:off x="457200" y="2438400"/>
            <a:ext cx="6599114" cy="1615827"/>
          </a:xfrm>
          <a:prstGeom prst="rect">
            <a:avLst/>
          </a:prstGeom>
          <a:noFill/>
        </p:spPr>
        <p:txBody>
          <a:bodyPr wrap="none" rtlCol="0">
            <a:spAutoFit/>
          </a:bodyPr>
          <a:lstStyle/>
          <a:p>
            <a:pPr marL="0" marR="0" latinLnBrk="1">
              <a:lnSpc>
                <a:spcPts val="1800"/>
              </a:lnSpc>
            </a:pPr>
            <a:r>
              <a:rPr lang="en-US" sz="1800" b="1" kern="1200" dirty="0">
                <a:solidFill>
                  <a:schemeClr val="tx1"/>
                </a:solidFill>
                <a:effectLst/>
                <a:latin typeface="+mn-lt"/>
                <a:ea typeface="+mn-ea"/>
                <a:cs typeface="+mn-cs"/>
              </a:rPr>
              <a:t>Tap to join from a mobile device (attendees only)</a:t>
            </a:r>
          </a:p>
          <a:p>
            <a:pPr marL="0" marR="0" latinLnBrk="1">
              <a:lnSpc>
                <a:spcPts val="1800"/>
              </a:lnSpc>
            </a:pPr>
            <a:r>
              <a:rPr lang="en-US" sz="1800" u="none" strike="noStrike" kern="1200" dirty="0">
                <a:solidFill>
                  <a:schemeClr val="tx1"/>
                </a:solidFill>
                <a:effectLst/>
                <a:latin typeface="+mn-lt"/>
                <a:ea typeface="+mn-ea"/>
                <a:cs typeface="+mn-cs"/>
                <a:hlinkClick r:id="rId4"/>
              </a:rPr>
              <a:t>+1-646-992-2010,,23312458293##</a:t>
            </a:r>
            <a:r>
              <a:rPr lang="en-US" sz="1800" kern="1200" dirty="0">
                <a:solidFill>
                  <a:schemeClr val="tx1"/>
                </a:solidFill>
                <a:effectLst/>
                <a:latin typeface="+mn-lt"/>
                <a:ea typeface="+mn-ea"/>
                <a:cs typeface="+mn-cs"/>
              </a:rPr>
              <a:t> United States Toll (New York City)</a:t>
            </a:r>
          </a:p>
          <a:p>
            <a:pPr marL="0" marR="0" latinLnBrk="1">
              <a:lnSpc>
                <a:spcPts val="1800"/>
              </a:lnSpc>
            </a:pPr>
            <a:r>
              <a:rPr lang="en-US" sz="1800" u="none" strike="noStrike" kern="1200" dirty="0">
                <a:solidFill>
                  <a:schemeClr val="tx1"/>
                </a:solidFill>
                <a:effectLst/>
                <a:latin typeface="+mn-lt"/>
                <a:ea typeface="+mn-ea"/>
                <a:cs typeface="+mn-cs"/>
                <a:hlinkClick r:id="rId5"/>
              </a:rPr>
              <a:t>+1-213-306-3065,,23312458293##</a:t>
            </a:r>
            <a:r>
              <a:rPr lang="en-US" sz="1800" kern="1200" dirty="0">
                <a:solidFill>
                  <a:schemeClr val="tx1"/>
                </a:solidFill>
                <a:effectLst/>
                <a:latin typeface="+mn-lt"/>
                <a:ea typeface="+mn-ea"/>
                <a:cs typeface="+mn-cs"/>
              </a:rPr>
              <a:t> United States Toll (Los Angeles)</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p>
            <a:endParaRPr lang="en-US" dirty="0"/>
          </a:p>
          <a:p>
            <a:endParaRPr lang="en-US" dirty="0"/>
          </a:p>
          <a:p>
            <a:endParaRPr lang="en-US" dirty="0"/>
          </a:p>
        </p:txBody>
      </p:sp>
      <p:sp>
        <p:nvSpPr>
          <p:cNvPr id="12" name="TextBox 11">
            <a:extLst>
              <a:ext uri="{FF2B5EF4-FFF2-40B4-BE49-F238E27FC236}">
                <a16:creationId xmlns:a16="http://schemas.microsoft.com/office/drawing/2014/main" id="{A0B719A1-9FD9-5514-6AB8-CD6B8CFE98C6}"/>
              </a:ext>
            </a:extLst>
          </p:cNvPr>
          <p:cNvSpPr txBox="1"/>
          <p:nvPr/>
        </p:nvSpPr>
        <p:spPr>
          <a:xfrm>
            <a:off x="457200" y="1835658"/>
            <a:ext cx="5083443" cy="369332"/>
          </a:xfrm>
          <a:prstGeom prst="rect">
            <a:avLst/>
          </a:prstGeom>
          <a:noFill/>
        </p:spPr>
        <p:txBody>
          <a:bodyPr wrap="none" rtlCol="0">
            <a:spAutoFit/>
          </a:bodyPr>
          <a:lstStyle/>
          <a:p>
            <a:r>
              <a:rPr lang="en-US" sz="1800" kern="0" dirty="0">
                <a:solidFill>
                  <a:srgbClr val="333333"/>
                </a:solidFill>
                <a:effectLst/>
                <a:latin typeface="Arial" panose="020B0604020202020204" pitchFamily="34" charset="0"/>
                <a:ea typeface="Aptos" panose="020B0004020202020204" pitchFamily="34" charset="0"/>
              </a:rPr>
              <a:t>Meeting number (access code): 2331 245 8293 </a:t>
            </a:r>
            <a:endParaRPr lang="en-US" dirty="0"/>
          </a:p>
        </p:txBody>
      </p:sp>
      <p:sp>
        <p:nvSpPr>
          <p:cNvPr id="13" name="TextBox 12">
            <a:extLst>
              <a:ext uri="{FF2B5EF4-FFF2-40B4-BE49-F238E27FC236}">
                <a16:creationId xmlns:a16="http://schemas.microsoft.com/office/drawing/2014/main" id="{7148E93D-80FA-1D9E-0249-433522AC9584}"/>
              </a:ext>
            </a:extLst>
          </p:cNvPr>
          <p:cNvSpPr txBox="1"/>
          <p:nvPr/>
        </p:nvSpPr>
        <p:spPr>
          <a:xfrm>
            <a:off x="489904" y="3545880"/>
            <a:ext cx="4201791" cy="615553"/>
          </a:xfrm>
          <a:prstGeom prst="rect">
            <a:avLst/>
          </a:prstGeom>
          <a:noFill/>
        </p:spPr>
        <p:txBody>
          <a:bodyPr wrap="none" rtlCol="0">
            <a:spAutoFit/>
          </a:bodyPr>
          <a:lstStyle/>
          <a:p>
            <a:r>
              <a:rPr lang="en-US" sz="1600" b="1" kern="0" dirty="0">
                <a:solidFill>
                  <a:srgbClr val="000000"/>
                </a:solidFill>
                <a:effectLst/>
                <a:latin typeface="Arial" panose="020B0604020202020204" pitchFamily="34" charset="0"/>
                <a:ea typeface="Aptos" panose="020B0004020202020204" pitchFamily="34" charset="0"/>
              </a:rPr>
              <a:t>Join from a video system or application</a:t>
            </a:r>
          </a:p>
          <a:p>
            <a:r>
              <a:rPr lang="en-US" sz="1800" kern="0" dirty="0">
                <a:solidFill>
                  <a:srgbClr val="333333"/>
                </a:solidFill>
                <a:effectLst/>
                <a:latin typeface="Arial" panose="020B0604020202020204" pitchFamily="34" charset="0"/>
                <a:ea typeface="Aptos" panose="020B0004020202020204" pitchFamily="34" charset="0"/>
              </a:rPr>
              <a:t>Dial </a:t>
            </a:r>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23312458293@ieeesa.webex.com</a:t>
            </a:r>
            <a:endParaRPr lang="en-US" sz="1600" dirty="0"/>
          </a:p>
        </p:txBody>
      </p:sp>
    </p:spTree>
    <p:extLst>
      <p:ext uri="{BB962C8B-B14F-4D97-AF65-F5344CB8AC3E}">
        <p14:creationId xmlns:p14="http://schemas.microsoft.com/office/powerpoint/2010/main" val="3472112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609600"/>
            <a:ext cx="7835900" cy="5785443"/>
          </a:xfrm>
        </p:spPr>
        <p:txBody>
          <a:bodyPr>
            <a:normAutofit/>
          </a:bodyPr>
          <a:lstStyle/>
          <a:p>
            <a:r>
              <a:rPr lang="en-US" sz="2000" dirty="0"/>
              <a:t>2/7/25</a:t>
            </a:r>
          </a:p>
          <a:p>
            <a:pPr lvl="1"/>
            <a:r>
              <a:rPr lang="en-US" sz="1600" dirty="0"/>
              <a:t>Working on the policies. Started addressing the verification rules in the IEEE 1900.5.2 standard.  Identifying how the semantic constraints are met – covered by the ontology or by additional rules.  Developed rules for this to demonstrate how to use the 1900.5.1 augmentation.</a:t>
            </a:r>
          </a:p>
          <a:p>
            <a:pPr lvl="1"/>
            <a:r>
              <a:rPr lang="en-US" sz="1600" dirty="0"/>
              <a:t>Working on an easy way to define predicates. Looking at how the constraints apply to the predicate.</a:t>
            </a:r>
          </a:p>
          <a:p>
            <a:pPr lvl="1"/>
            <a:r>
              <a:rPr lang="en-US" sz="1600" dirty="0"/>
              <a:t>Working on these examples.  The syntax already been defined</a:t>
            </a:r>
          </a:p>
          <a:p>
            <a:pPr lvl="1"/>
            <a:r>
              <a:rPr lang="en-US" sz="1600" dirty="0"/>
              <a:t>Want to put this in a written form for people to review before presenting it</a:t>
            </a:r>
          </a:p>
          <a:p>
            <a:pPr lvl="1"/>
            <a:r>
              <a:rPr lang="en-US" sz="1600" dirty="0"/>
              <a:t>Looking for the next ad hoc to be scheduled on the 21</a:t>
            </a:r>
            <a:r>
              <a:rPr lang="en-US" sz="1600" baseline="30000" dirty="0"/>
              <a:t>st</a:t>
            </a:r>
            <a:r>
              <a:rPr lang="en-US" sz="1600" dirty="0"/>
              <a:t>.</a:t>
            </a:r>
          </a:p>
          <a:p>
            <a:r>
              <a:rPr lang="en-US" sz="2000" dirty="0"/>
              <a:t>3/7/25</a:t>
            </a:r>
          </a:p>
          <a:p>
            <a:pPr lvl="1"/>
            <a:r>
              <a:rPr lang="en-US" sz="1600" dirty="0"/>
              <a:t>Had an ad hoc that covered the appropriate .5.1 clause to express the validation tables for 1900.5.2</a:t>
            </a:r>
          </a:p>
          <a:p>
            <a:pPr lvl="1"/>
            <a:r>
              <a:rPr lang="en-US" sz="1600" dirty="0"/>
              <a:t>Next ad hoc will cover policies on how to express them in .5.1 – see scheduled meeting for next ad hoc.</a:t>
            </a:r>
          </a:p>
          <a:p>
            <a:r>
              <a:rPr lang="en-US" sz="2000" dirty="0"/>
              <a:t>4/3/25</a:t>
            </a:r>
          </a:p>
          <a:p>
            <a:endParaRPr lang="en-US" sz="20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r>
              <a:rPr lang="en-US" sz="2000" dirty="0"/>
              <a:t>3/7/25</a:t>
            </a:r>
          </a:p>
          <a:p>
            <a:pPr lvl="1"/>
            <a:r>
              <a:rPr lang="en-US" sz="1600" dirty="0"/>
              <a:t>No updates</a:t>
            </a:r>
          </a:p>
          <a:p>
            <a:r>
              <a:rPr lang="en-US" sz="2000" dirty="0"/>
              <a:t>4/4/25</a:t>
            </a:r>
          </a:p>
          <a:p>
            <a:pPr lvl="1"/>
            <a:r>
              <a:rPr lang="en-US" sz="1600" dirty="0"/>
              <a:t>No updates</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3/7/25</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4/3/2025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#:5-25-0006-00-agen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10000"/>
          </a:bodyPr>
          <a:lstStyle/>
          <a:p>
            <a:r>
              <a:rPr lang="en-US" sz="2000" dirty="0"/>
              <a:t>Met on 18 Mar 25</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47,676.69</a:t>
            </a:r>
            <a:r>
              <a:rPr lang="en-US" sz="2000" dirty="0"/>
              <a:t> in the account </a:t>
            </a:r>
          </a:p>
          <a:p>
            <a:r>
              <a:rPr lang="en-US" sz="2000" dirty="0"/>
              <a:t>Selected updates</a:t>
            </a:r>
          </a:p>
          <a:p>
            <a:pPr lvl="1"/>
            <a:r>
              <a:rPr lang="en-US" sz="1600" dirty="0"/>
              <a:t>1900.1 – Meeting have been scheduled.  Working to schedule to accommodate participation</a:t>
            </a:r>
          </a:p>
          <a:p>
            <a:pPr lvl="1"/>
            <a:r>
              <a:rPr lang="en-US" sz="1500" dirty="0"/>
              <a:t>1900.2 – No report (Eric left before the scheduled discussion)</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No report</a:t>
            </a:r>
          </a:p>
          <a:p>
            <a:r>
              <a:rPr lang="en-US" sz="2100" dirty="0"/>
              <a:t>Updating the 1900 web site – not much work has been done</a:t>
            </a:r>
          </a:p>
          <a:p>
            <a:pPr lvl="1"/>
            <a:r>
              <a:rPr lang="en-US" sz="1600" dirty="0"/>
              <a:t>Emphasized that this needs to be done before the </a:t>
            </a:r>
            <a:r>
              <a:rPr lang="en-US" sz="1600" dirty="0" err="1"/>
              <a:t>DySPAN</a:t>
            </a:r>
            <a:r>
              <a:rPr lang="en-US" sz="1600" dirty="0"/>
              <a:t> conference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pPr lvl="1"/>
            <a:r>
              <a:rPr lang="en-US" sz="1700" dirty="0"/>
              <a:t>Eric currently putting to together a document on AI/ML in </a:t>
            </a:r>
            <a:r>
              <a:rPr lang="en-US" sz="1700" dirty="0" err="1"/>
              <a:t>DySPAN</a:t>
            </a:r>
            <a:endParaRPr lang="en-US" sz="1700" dirty="0"/>
          </a:p>
          <a:p>
            <a:r>
              <a:rPr lang="en-US" sz="2100" dirty="0" err="1"/>
              <a:t>DySPAN</a:t>
            </a:r>
            <a:r>
              <a:rPr lang="en-US" sz="2100" dirty="0"/>
              <a:t> 2025 will be in London – Oliver is coordinating </a:t>
            </a:r>
            <a:r>
              <a:rPr lang="en-US" sz="2100" dirty="0" err="1"/>
              <a:t>DySPAN</a:t>
            </a:r>
            <a:r>
              <a:rPr lang="en-US" sz="2100" dirty="0"/>
              <a:t>-SC participation</a:t>
            </a:r>
          </a:p>
          <a:p>
            <a:pPr lvl="1"/>
            <a:r>
              <a:rPr lang="en-US" sz="1700" dirty="0"/>
              <a:t>Participating are Oliver, Carlos, Reinhard, and possibly John</a:t>
            </a:r>
          </a:p>
          <a:p>
            <a:pPr lvl="1"/>
            <a:r>
              <a:rPr lang="en-US" sz="1700" dirty="0"/>
              <a:t>Created a logo for the </a:t>
            </a:r>
            <a:r>
              <a:rPr lang="en-US" sz="1700" dirty="0" err="1"/>
              <a:t>DySPAN</a:t>
            </a:r>
            <a:r>
              <a:rPr lang="en-US" sz="1700" dirty="0"/>
              <a:t>-SC</a:t>
            </a:r>
          </a:p>
          <a:p>
            <a:pPr lvl="1"/>
            <a:r>
              <a:rPr lang="en-US" sz="1700" dirty="0"/>
              <a:t>Handouts might be paper copies of our website pages</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4/3/2025</a:t>
            </a:fld>
            <a:endParaRPr lang="en-US"/>
          </a:p>
        </p:txBody>
      </p:sp>
      <p:sp>
        <p:nvSpPr>
          <p:cNvPr id="5" name="Footer Placeholder 4"/>
          <p:cNvSpPr>
            <a:spLocks noGrp="1"/>
          </p:cNvSpPr>
          <p:nvPr>
            <p:ph type="ftr" sz="quarter" idx="11"/>
          </p:nvPr>
        </p:nvSpPr>
        <p:spPr/>
        <p:txBody>
          <a:bodyPr/>
          <a:lstStyle/>
          <a:p>
            <a:pPr>
              <a:defRPr/>
            </a:pPr>
            <a:r>
              <a:rPr lang="en-US" dirty="0"/>
              <a:t>Doc #:5-25-0006-00-agen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pic>
        <p:nvPicPr>
          <p:cNvPr id="3" name="Picture 2">
            <a:extLst>
              <a:ext uri="{FF2B5EF4-FFF2-40B4-BE49-F238E27FC236}">
                <a16:creationId xmlns:a16="http://schemas.microsoft.com/office/drawing/2014/main" id="{8ED5BE52-8811-DF9C-87E8-0CB31FC513D9}"/>
              </a:ext>
            </a:extLst>
          </p:cNvPr>
          <p:cNvPicPr>
            <a:picLocks noChangeAspect="1"/>
          </p:cNvPicPr>
          <p:nvPr/>
        </p:nvPicPr>
        <p:blipFill>
          <a:blip r:embed="rId2"/>
          <a:stretch>
            <a:fillRect/>
          </a:stretch>
        </p:blipFill>
        <p:spPr>
          <a:xfrm>
            <a:off x="7162800" y="5412867"/>
            <a:ext cx="1343212" cy="628737"/>
          </a:xfrm>
          <a:prstGeom prst="rect">
            <a:avLst/>
          </a:prstGeom>
        </p:spPr>
      </p:pic>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4/3/2025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#:5-25-0006-00-agen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4/3/2025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#:5-25-0006-00-agen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r>
              <a:rPr lang="en-US" sz="1400" dirty="0"/>
              <a:t>Eric will be presenting to </a:t>
            </a:r>
            <a:r>
              <a:rPr lang="en-US" sz="1400" dirty="0" err="1"/>
              <a:t>AoC</a:t>
            </a:r>
            <a:r>
              <a:rPr lang="en-US" sz="1400" dirty="0"/>
              <a:t> meeting on Information Warfare in Augusta, Ga in February.  Presentation will cover an extension to SFAF to exchange 1900.5.2 models.</a:t>
            </a:r>
          </a:p>
          <a:p>
            <a:pPr lvl="1"/>
            <a:r>
              <a:rPr lang="en-US" sz="1400" dirty="0"/>
              <a:t>Carlos is submitting a paper on SCMs and spectrum sharing economics</a:t>
            </a:r>
          </a:p>
          <a:p>
            <a:r>
              <a:rPr lang="en-US" sz="1800" dirty="0"/>
              <a:t>1/3/25</a:t>
            </a:r>
          </a:p>
          <a:p>
            <a:pPr lvl="1"/>
            <a:r>
              <a:rPr lang="en-US" sz="1400" dirty="0"/>
              <a:t>Eric will reach out to relevant parties</a:t>
            </a:r>
          </a:p>
          <a:p>
            <a:r>
              <a:rPr lang="en-US" sz="1800" dirty="0"/>
              <a:t>2/7/25</a:t>
            </a:r>
          </a:p>
          <a:p>
            <a:pPr lvl="1"/>
            <a:r>
              <a:rPr lang="en-US" sz="1400" dirty="0"/>
              <a:t>Carlos has a paper in </a:t>
            </a:r>
            <a:r>
              <a:rPr lang="en-US" sz="1400" dirty="0" err="1"/>
              <a:t>DySPAN</a:t>
            </a:r>
            <a:r>
              <a:rPr lang="en-US" sz="1400" dirty="0"/>
              <a:t> that mentions SCMs</a:t>
            </a:r>
          </a:p>
          <a:p>
            <a:r>
              <a:rPr lang="en-US" sz="1800" dirty="0"/>
              <a:t>3/7/25</a:t>
            </a:r>
          </a:p>
          <a:p>
            <a:pPr lvl="1"/>
            <a:r>
              <a:rPr lang="en-US" sz="1400" dirty="0"/>
              <a:t>Invitation to IEEE 1900.5.1 to contribute to a new IEEE Magazine “IEEE Data Descriptions”</a:t>
            </a:r>
          </a:p>
          <a:p>
            <a:pPr lvl="2"/>
            <a:r>
              <a:rPr lang="en-US" sz="1000" dirty="0"/>
              <a:t>Provides additional opportunities for other projects</a:t>
            </a:r>
          </a:p>
          <a:p>
            <a:pPr lvl="2"/>
            <a:r>
              <a:rPr lang="en-US" sz="1000" dirty="0"/>
              <a:t>Provides opportunity for additional visibility of the WG’s work</a:t>
            </a:r>
          </a:p>
          <a:p>
            <a:r>
              <a:rPr lang="en-US" sz="1800" dirty="0"/>
              <a:t>4/4/25</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3/7/25 0800 ET</a:t>
            </a:r>
          </a:p>
          <a:p>
            <a:r>
              <a:rPr lang="en-US" sz="1600" strike="sngStrike" dirty="0"/>
              <a:t>P1900.5 Revision Ad-hoc 3/14/25 1330 ET</a:t>
            </a:r>
          </a:p>
          <a:p>
            <a:r>
              <a:rPr lang="en-US" sz="1600" strike="sngStrike" dirty="0"/>
              <a:t>P1900.5 Revision Ad-hoc 3/28/25 1300 ET</a:t>
            </a:r>
          </a:p>
          <a:p>
            <a:r>
              <a:rPr lang="en-US" sz="1600" dirty="0"/>
              <a:t>P1900.5.1 Revision Ad-hoc 4/4/25 1300 ET </a:t>
            </a:r>
          </a:p>
          <a:p>
            <a:r>
              <a:rPr lang="en-US" sz="1600" dirty="0"/>
              <a:t>P1900.5 WG Mtg 4/4/25 1430 ET</a:t>
            </a:r>
          </a:p>
          <a:p>
            <a:r>
              <a:rPr lang="en-US" sz="1600" dirty="0"/>
              <a:t>P1900.5 Revision Ad-hoc 4/11/25 1330 ET</a:t>
            </a:r>
          </a:p>
          <a:p>
            <a:r>
              <a:rPr lang="en-US" sz="1600" dirty="0"/>
              <a:t>P1900.5 Revision Ad-hoc 4/25/25 1300 ET</a:t>
            </a:r>
          </a:p>
          <a:p>
            <a:r>
              <a:rPr lang="en-US" sz="1600" dirty="0"/>
              <a:t>P1900.5 WG Mtg 4/4/25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4/3/2025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#:5-25-0006-00-agen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4/3/2025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047975849"/>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04/04/24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4/3/25  1430 - 1000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4/3/2025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5-25-0006-00-agen</a:t>
            </a:r>
          </a:p>
          <a:p>
            <a:endParaRPr dirty="0"/>
          </a:p>
          <a:p>
            <a:r>
              <a:rPr dirty="0"/>
              <a:t>Mover: </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4/3/2025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4/3/2025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4/3/2025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4/3/2025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#:5-25-0006-00-agen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38975</TotalTime>
  <Words>3161</Words>
  <Application>Microsoft Office PowerPoint</Application>
  <PresentationFormat>On-screen Show (4:3)</PresentationFormat>
  <Paragraphs>504</Paragraphs>
  <Slides>28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696</cp:revision>
  <dcterms:created xsi:type="dcterms:W3CDTF">2013-08-13T02:52:21Z</dcterms:created>
  <dcterms:modified xsi:type="dcterms:W3CDTF">2025-04-03T16:42:37Z</dcterms:modified>
</cp:coreProperties>
</file>