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93" r:id="rId16"/>
    <p:sldId id="494" r:id="rId17"/>
    <p:sldId id="465" r:id="rId18"/>
    <p:sldId id="437" r:id="rId19"/>
    <p:sldId id="438" r:id="rId20"/>
    <p:sldId id="477" r:id="rId21"/>
    <p:sldId id="426" r:id="rId22"/>
    <p:sldId id="485" r:id="rId23"/>
    <p:sldId id="482"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4404" autoAdjust="0"/>
  </p:normalViewPr>
  <p:slideViewPr>
    <p:cSldViewPr>
      <p:cViewPr varScale="1">
        <p:scale>
          <a:sx n="107" d="100"/>
          <a:sy n="107" d="100"/>
        </p:scale>
        <p:origin x="20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9/6/2024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#:5-24-0021-01-agen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9/6/2024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#:5-24-0021-01-agen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9/6/2024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#:5-24-0021-01-agen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9/6/2024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#:5-24-0021-01-agen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9/6/2024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#:5-24-0021-01-agen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9/6/2024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#:5-24-0021-01-agen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9/6/2024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#:5-24-0021-01-agen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9/6/2024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#:5-24-0021-01-agen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9/6/2024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#:5-24-0021-01-agen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9/6/2024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#:5-24-0021-01-agen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9/6/2024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#:5-24-0021-01-agen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9/6/2024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#:5-24-0021-01-agen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9/6/2024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#:5-24-0021-01-agen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451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Sep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Sep 2024</a:t>
            </a:r>
          </a:p>
          <a:p>
            <a:pPr eaLnBrk="0" hangingPunct="0"/>
            <a:r>
              <a:rPr lang="en-US" sz="1200" b="1" dirty="0">
                <a:latin typeface="Arial" pitchFamily="34" charset="0"/>
                <a:cs typeface="Times New Roman" pitchFamily="18" charset="0"/>
              </a:rPr>
              <a:t>Document No: 5-24-0021-01-agen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9/6/2024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43549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9/6/2024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0804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6/7/24</a:t>
            </a:r>
          </a:p>
          <a:p>
            <a:pPr lvl="1"/>
            <a:r>
              <a:rPr lang="en-US" sz="1800" dirty="0"/>
              <a:t>Had no meetings in May but plan an ad hoc next week.  Material was posted on </a:t>
            </a:r>
            <a:r>
              <a:rPr lang="en-US" sz="1800" dirty="0" err="1"/>
              <a:t>iMeet</a:t>
            </a:r>
            <a:endParaRPr lang="en-US" sz="1800" dirty="0"/>
          </a:p>
          <a:p>
            <a:r>
              <a:rPr lang="en-US" sz="2200" dirty="0"/>
              <a:t>7/12/24</a:t>
            </a:r>
          </a:p>
          <a:p>
            <a:pPr lvl="1"/>
            <a:r>
              <a:rPr lang="en-US" sz="1800" dirty="0"/>
              <a:t>Had a meeting late June and there is material that needs to be collected and provided on </a:t>
            </a:r>
            <a:r>
              <a:rPr lang="en-US" sz="1800" dirty="0" err="1"/>
              <a:t>iMeet</a:t>
            </a:r>
            <a:r>
              <a:rPr lang="en-US" sz="1800" dirty="0"/>
              <a:t>. </a:t>
            </a:r>
          </a:p>
          <a:p>
            <a:r>
              <a:rPr lang="en-US" sz="2200" dirty="0"/>
              <a:t>8/2/24 </a:t>
            </a:r>
          </a:p>
          <a:p>
            <a:pPr lvl="1"/>
            <a:r>
              <a:rPr lang="en-US" sz="1800" dirty="0"/>
              <a:t>No meetings</a:t>
            </a:r>
          </a:p>
          <a:p>
            <a:r>
              <a:rPr lang="en-US" sz="2200" dirty="0"/>
              <a:t>9/6/24</a:t>
            </a:r>
          </a:p>
          <a:p>
            <a:pPr lvl="1"/>
            <a:r>
              <a:rPr lang="en-US" sz="1800" dirty="0"/>
              <a:t>Had a ad hoc meeting and came up with descriptions of stakeholders and developed a proposed family of controls. This will be covered in the next meeting.</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9/6/2024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3/1/24</a:t>
            </a:r>
          </a:p>
          <a:p>
            <a:pPr lvl="1"/>
            <a:r>
              <a:rPr lang="en-US" sz="1600" dirty="0"/>
              <a:t>Ad hoc scheduled to follow this meeting</a:t>
            </a:r>
          </a:p>
          <a:p>
            <a:r>
              <a:rPr lang="en-US" sz="2000" dirty="0"/>
              <a:t>4/5/24</a:t>
            </a:r>
          </a:p>
          <a:p>
            <a:pPr lvl="1"/>
            <a:r>
              <a:rPr lang="en-US" sz="1600" dirty="0"/>
              <a:t>Work has progressed on the development of the 1900.5.1 revisions</a:t>
            </a:r>
          </a:p>
          <a:p>
            <a:r>
              <a:rPr lang="en-US" sz="2000" dirty="0"/>
              <a:t>6/7/24</a:t>
            </a:r>
          </a:p>
          <a:p>
            <a:pPr lvl="1"/>
            <a:r>
              <a:rPr lang="en-US" sz="1600" dirty="0"/>
              <a:t>Ad hoc meeting on 31 May 24. Working on the new material – how to express Policy or Protocol in the standard and then how to represent policy in the policy language.  It would be expressed in the context of a spectrum highway.</a:t>
            </a:r>
          </a:p>
          <a:p>
            <a:r>
              <a:rPr lang="en-US" sz="2000" dirty="0"/>
              <a:t>7/12/24</a:t>
            </a:r>
          </a:p>
          <a:p>
            <a:pPr lvl="1"/>
            <a:r>
              <a:rPr lang="en-US" sz="1600" dirty="0"/>
              <a:t>Ad hoc after this WG meeting</a:t>
            </a:r>
          </a:p>
          <a:p>
            <a:r>
              <a:rPr lang="en-US" sz="2000" dirty="0"/>
              <a:t>8/2/24</a:t>
            </a:r>
          </a:p>
          <a:p>
            <a:pPr lvl="1"/>
            <a:r>
              <a:rPr lang="en-US" sz="1600" dirty="0"/>
              <a:t>Need to cancel today’s ad hoc and will reschedule later in the month</a:t>
            </a:r>
          </a:p>
          <a:p>
            <a:r>
              <a:rPr lang="en-US" sz="2000" dirty="0"/>
              <a:t>9/6/24</a:t>
            </a:r>
          </a:p>
          <a:p>
            <a:pPr lvl="1"/>
            <a:r>
              <a:rPr lang="en-US" sz="1600" dirty="0"/>
              <a:t>Conducted an ad hoc about the concept deontic logic and its migration from current standards to the augmented standard. Demonstrated with an SCM specific rule.</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9/6/2024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8/2/24</a:t>
            </a:r>
          </a:p>
          <a:p>
            <a:pPr lvl="1"/>
            <a:r>
              <a:rPr lang="en-US" sz="1600" dirty="0"/>
              <a:t>CRG met one 19 Jul and 2 Aug and worked off all comments generated from group on correct placement of SINR and Noise data entries will be addressed and finalized at the next CRG meeting – 16 Aug 24</a:t>
            </a:r>
          </a:p>
          <a:p>
            <a:r>
              <a:rPr lang="en-US" sz="2000" dirty="0"/>
              <a:t>9/6/24</a:t>
            </a:r>
          </a:p>
          <a:p>
            <a:pPr lvl="1"/>
            <a:r>
              <a:rPr lang="en-US" sz="1600" dirty="0"/>
              <a:t>CRG completed the updates and the recirculation ballot was Initiated (required when there are changes).  The start requires </a:t>
            </a:r>
            <a:r>
              <a:rPr lang="en-US" sz="1600" dirty="0" err="1"/>
              <a:t>Dalisa’s</a:t>
            </a:r>
            <a:r>
              <a:rPr lang="en-US" sz="1600" dirty="0"/>
              <a:t> action to move it forward. Dalisa stated a redline is required so that was provided to her. Waiting for it to be uploaded and for Dalisa to start the recirculation. Recirculation last 10 days and only comments on the changes are permitted.</a:t>
            </a:r>
          </a:p>
          <a:p>
            <a:pPr lvl="1"/>
            <a:endParaRPr lang="en-US" sz="16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9/6/2024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9/6/2024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9/6/24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9/6/2024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#:5-24-0021-01-agen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20</a:t>
            </a:fld>
            <a:endParaRPr lang="en-US"/>
          </a:p>
        </p:txBody>
      </p:sp>
    </p:spTree>
    <p:extLst>
      <p:ext uri="{BB962C8B-B14F-4D97-AF65-F5344CB8AC3E}">
        <p14:creationId xmlns:p14="http://schemas.microsoft.com/office/powerpoint/2010/main" val="552489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85000" lnSpcReduction="20000"/>
          </a:bodyPr>
          <a:lstStyle/>
          <a:p>
            <a:r>
              <a:rPr lang="en-US" sz="2000" dirty="0"/>
              <a:t>Met on 20 August</a:t>
            </a:r>
          </a:p>
          <a:p>
            <a:r>
              <a:rPr lang="en-US" sz="2000" dirty="0"/>
              <a:t>Treasurer – $</a:t>
            </a:r>
            <a:r>
              <a:rPr lang="en-US" sz="1800" dirty="0">
                <a:effectLst/>
                <a:latin typeface="Aptos" panose="020B0004020202020204" pitchFamily="34" charset="0"/>
                <a:ea typeface="Aptos" panose="020B0004020202020204" pitchFamily="34" charset="0"/>
                <a:cs typeface="Times New Roman" panose="02020603050405020304" pitchFamily="18" charset="0"/>
              </a:rPr>
              <a:t>46,669.51</a:t>
            </a:r>
            <a:r>
              <a:rPr lang="en-US" sz="2000" dirty="0"/>
              <a:t> in the account</a:t>
            </a:r>
          </a:p>
          <a:p>
            <a:r>
              <a:rPr lang="en-US" sz="2000" dirty="0"/>
              <a:t>Working on the P&amp;P since it is set to expire at the end of the calendar year</a:t>
            </a:r>
          </a:p>
          <a:p>
            <a:r>
              <a:rPr lang="en-US" sz="2000" dirty="0"/>
              <a:t>Selected updates</a:t>
            </a:r>
          </a:p>
          <a:p>
            <a:pPr lvl="1"/>
            <a:r>
              <a:rPr lang="en-US" sz="1600" dirty="0"/>
              <a:t>1900.1 – Reinhard is trying to revive the group</a:t>
            </a:r>
          </a:p>
          <a:p>
            <a:pPr lvl="1"/>
            <a:r>
              <a:rPr lang="en-US" sz="1600" dirty="0"/>
              <a:t>1900.2 – Eric is seeking to take over the chair’s duties. Sees a need to connect this work to the SCMs of IEEE 1900.5.2. The first task is to resolve what should be done with the PAR. It expires in December </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a:t>
            </a:r>
            <a:r>
              <a:rPr lang="en-US" sz="1500" dirty="0"/>
              <a:t>– </a:t>
            </a:r>
            <a:r>
              <a:rPr lang="en-US" sz="1800" dirty="0">
                <a:effectLst/>
                <a:latin typeface="Aptos" panose="020B0004020202020204" pitchFamily="34" charset="0"/>
                <a:ea typeface="Aptos" panose="020B0004020202020204" pitchFamily="34" charset="0"/>
                <a:cs typeface="Times New Roman" panose="02020603050405020304" pitchFamily="18" charset="0"/>
              </a:rPr>
              <a:t>WG continues to discuss an approach to create a flexible data file format – linking meta data for our standard and data sets – Want a flexible way to associate metadata to data sets and the confidence of the data sets.  Still planning to use Google Croissant.  They want to create a reference implementation that does this association to drive the standard.  Hope to have a standard for vote in December.</a:t>
            </a:r>
            <a:r>
              <a:rPr lang="en-US" sz="1500" dirty="0"/>
              <a:t>.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9/6/2024</a:t>
            </a:fld>
            <a:endParaRPr lang="en-US"/>
          </a:p>
        </p:txBody>
      </p:sp>
      <p:sp>
        <p:nvSpPr>
          <p:cNvPr id="5" name="Footer Placeholder 4"/>
          <p:cNvSpPr>
            <a:spLocks noGrp="1"/>
          </p:cNvSpPr>
          <p:nvPr>
            <p:ph type="ftr" sz="quarter" idx="11"/>
          </p:nvPr>
        </p:nvSpPr>
        <p:spPr/>
        <p:txBody>
          <a:bodyPr/>
          <a:lstStyle/>
          <a:p>
            <a:pPr>
              <a:defRPr/>
            </a:pPr>
            <a:r>
              <a:rPr lang="en-US" dirty="0"/>
              <a:t>Doc #:5-24-0021-01-agen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9/6/2024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#:5-24-0021-01-agen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9/6/2024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#:5-24-0021-01-agen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1803307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endParaRPr lang="en-US" sz="1400" dirty="0"/>
          </a:p>
          <a:p>
            <a:r>
              <a:rPr lang="en-US" sz="1800" dirty="0"/>
              <a:t>6/7/24</a:t>
            </a:r>
          </a:p>
          <a:p>
            <a:pPr lvl="1"/>
            <a:r>
              <a:rPr lang="en-US" sz="1400" dirty="0"/>
              <a:t>Successful tutorial at </a:t>
            </a:r>
            <a:r>
              <a:rPr lang="en-US" sz="1400" dirty="0" err="1"/>
              <a:t>DySPAN</a:t>
            </a:r>
            <a:r>
              <a:rPr lang="en-US" sz="1400" dirty="0"/>
              <a:t> 24 – A lot of awareness exist on IEEE 1900.5.2</a:t>
            </a:r>
          </a:p>
          <a:p>
            <a:pPr lvl="1"/>
            <a:r>
              <a:rPr lang="en-US" sz="1400" dirty="0"/>
              <a:t>Received very positive feedback about Eric’s work using LLM with SCMs</a:t>
            </a:r>
          </a:p>
          <a:p>
            <a:r>
              <a:rPr lang="en-US" sz="1800" dirty="0"/>
              <a:t>7/12/24</a:t>
            </a:r>
          </a:p>
          <a:p>
            <a:pPr lvl="1"/>
            <a:r>
              <a:rPr lang="en-US" sz="1400" dirty="0"/>
              <a:t>Eric wrote an abstract for AOC that includes SCM as part of the discussion (application of SCMs for humanitarian assistance.)</a:t>
            </a:r>
          </a:p>
          <a:p>
            <a:pPr lvl="1"/>
            <a:r>
              <a:rPr lang="en-US" sz="1400" dirty="0"/>
              <a:t>Tutorial submission for MILCOM</a:t>
            </a:r>
          </a:p>
          <a:p>
            <a:pPr lvl="1"/>
            <a:r>
              <a:rPr lang="en-US" sz="1400" dirty="0"/>
              <a:t>Association of Old Crows (AOC) Webinar on 22 Aug showing the use of SCMs for managing EMBM</a:t>
            </a:r>
          </a:p>
          <a:p>
            <a:pPr lvl="1"/>
            <a:r>
              <a:rPr lang="en-US" sz="1400" dirty="0"/>
              <a:t>Carlos has a paper for TPRC – Spectrum economics and sharing with SCMs – a case study in the 6 GHz band</a:t>
            </a:r>
          </a:p>
          <a:p>
            <a:r>
              <a:rPr lang="en-US" sz="1800" dirty="0"/>
              <a:t>8/2/24</a:t>
            </a:r>
          </a:p>
          <a:p>
            <a:pPr lvl="1"/>
            <a:r>
              <a:rPr lang="en-US" sz="1400" dirty="0"/>
              <a:t>Eric has an accepted AOC paper for the October Information Warfare Conference that includes a discussion of SCMs</a:t>
            </a:r>
          </a:p>
          <a:p>
            <a:pPr lvl="1"/>
            <a:r>
              <a:rPr lang="en-US" sz="1400" dirty="0"/>
              <a:t>Carlos and John submitted a tutorial proposal for MILCOM 24</a:t>
            </a:r>
          </a:p>
          <a:p>
            <a:r>
              <a:rPr lang="en-US" sz="1800" dirty="0"/>
              <a:t>9/6/24</a:t>
            </a:r>
          </a:p>
          <a:p>
            <a:pPr lvl="1"/>
            <a:r>
              <a:rPr lang="en-US" sz="1400" dirty="0"/>
              <a:t>MILCOM 24 tutorial proposal was not selected</a:t>
            </a:r>
          </a:p>
          <a:p>
            <a:pPr lvl="1"/>
            <a:r>
              <a:rPr lang="en-US" sz="1400" dirty="0"/>
              <a:t>Carlos was awarded a new NSF grant that will also use SCMs.  It is about building a core spectrum management architecture.  The lower layer of what is part of 1900.5R.  We are creating the information exchanges for these lower layers.  It is a bit different than that of 1900.5R.  Need some work to merge appropriately.</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9/6/2024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8/2/24 1430 ET</a:t>
            </a:r>
          </a:p>
          <a:p>
            <a:r>
              <a:rPr lang="en-US" sz="1600" strike="sngStrike" dirty="0"/>
              <a:t>P1900.5 Revision Ad-hoc 8/9/24 1330 ET</a:t>
            </a:r>
          </a:p>
          <a:p>
            <a:r>
              <a:rPr lang="en-US" sz="1600" strike="sngStrike" dirty="0"/>
              <a:t>P1900.5.2 Revision CRG 8/16/24 1300 ET</a:t>
            </a:r>
          </a:p>
          <a:p>
            <a:r>
              <a:rPr lang="en-US" sz="1600" strike="sngStrike" dirty="0"/>
              <a:t>P1900.5.1 Revision Ad-hoc 8/30/24 1430 ET</a:t>
            </a:r>
          </a:p>
          <a:p>
            <a:r>
              <a:rPr lang="en-US" sz="1600" dirty="0"/>
              <a:t>P1900.5 WG Mtg 9/6/24 0800 ET</a:t>
            </a:r>
          </a:p>
          <a:p>
            <a:r>
              <a:rPr lang="en-US" sz="1600" dirty="0"/>
              <a:t>P1900.5 Revision Ad-hoc 9/13/24 1330 ET</a:t>
            </a:r>
          </a:p>
          <a:p>
            <a:r>
              <a:rPr lang="en-US" sz="1600" dirty="0"/>
              <a:t>P1900.5 Revision Ad-hoc 9/27/24 1300 ET</a:t>
            </a:r>
          </a:p>
          <a:p>
            <a:r>
              <a:rPr lang="en-US" sz="1600" dirty="0"/>
              <a:t>P1900.5 WG Mtg 10/4/24 1430 ET</a:t>
            </a:r>
          </a:p>
          <a:p>
            <a:r>
              <a:rPr lang="en-US" sz="1600" dirty="0"/>
              <a:t>P1900.5.1 Revision Ad-hoc 10/4/24 1430 ET (following WG meeting)</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9/6/2024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096453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26</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9/6/2024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#:5-24-0021-01-agen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9/6/2024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888296853"/>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8/2/24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a:latin typeface="Times New Roman" pitchFamily="18" charset="0"/>
              </a:rPr>
              <a:t>8/2/24  08:00 – 10:00 all </a:t>
            </a:r>
            <a:r>
              <a:rPr lang="en-US" sz="1600" b="1" dirty="0">
                <a:latin typeface="Times New Roman" pitchFamily="18" charset="0"/>
              </a:rPr>
              <a:t>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9/6/2024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5-24-0021-01-agen</a:t>
            </a:r>
          </a:p>
          <a:p>
            <a:endParaRPr dirty="0"/>
          </a:p>
          <a:p>
            <a:r>
              <a:rPr dirty="0"/>
              <a:t>Mover: Eric</a:t>
            </a:r>
          </a:p>
          <a:p>
            <a:r>
              <a:rPr dirty="0"/>
              <a:t>Second: Reinhard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9/6/2024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9/6/2024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9/6/2024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9/6/2024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9/6/2024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#:5-24-0021-01-agen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37911</TotalTime>
  <Words>3309</Words>
  <Application>Microsoft Office PowerPoint</Application>
  <PresentationFormat>On-screen Show (4:3)</PresentationFormat>
  <Paragraphs>489</Paragraphs>
  <Slides>26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661</cp:revision>
  <dcterms:created xsi:type="dcterms:W3CDTF">2013-08-13T02:52:21Z</dcterms:created>
  <dcterms:modified xsi:type="dcterms:W3CDTF">2024-09-06T12:34:15Z</dcterms:modified>
</cp:coreProperties>
</file>