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89" r:id="rId3"/>
    <p:sldId id="413" r:id="rId4"/>
    <p:sldId id="332" r:id="rId5"/>
    <p:sldId id="414" r:id="rId6"/>
    <p:sldId id="337" r:id="rId7"/>
    <p:sldId id="461" r:id="rId8"/>
    <p:sldId id="462" r:id="rId9"/>
    <p:sldId id="463" r:id="rId10"/>
    <p:sldId id="368" r:id="rId11"/>
    <p:sldId id="369" r:id="rId12"/>
    <p:sldId id="370" r:id="rId13"/>
    <p:sldId id="371" r:id="rId14"/>
    <p:sldId id="372" r:id="rId15"/>
    <p:sldId id="474" r:id="rId16"/>
    <p:sldId id="490" r:id="rId17"/>
    <p:sldId id="465" r:id="rId18"/>
    <p:sldId id="437" r:id="rId19"/>
    <p:sldId id="438" r:id="rId20"/>
    <p:sldId id="477" r:id="rId21"/>
    <p:sldId id="426" r:id="rId22"/>
    <p:sldId id="485" r:id="rId23"/>
    <p:sldId id="482"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69" d="100"/>
          <a:sy n="69" d="100"/>
        </p:scale>
        <p:origin x="1424"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6/7/2024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#:5-24-0012-01-agen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6/7/2024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#:5-24-0012-01-agen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6/7/2024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#:5-24-0012-01-agen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6/7/2024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#:5-24-0012-01-agen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6/7/2024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#:5-24-0012-01-agen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6/7/2024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#:5-24-0012-01-agen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6/7/2024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#:5-24-0012-01-agen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6/7/2024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#:5-24-0012-01-agen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6/7/2024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#:5-24-0012-01-agen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6/7/2024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#:5-24-0012-01-agen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6/7/2024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#:5-24-0012-01-agen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6/7/2024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#:5-24-0012-01-agen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5a914e94d7cd6eaa061629b568ee045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213-306-3065,,*01*23404156446%23%23*01*" TargetMode="External"/><Relationship Id="rId4" Type="http://schemas.openxmlformats.org/officeDocument/2006/relationships/hyperlink" Target="tel:%2B1-646-992-2010,,*01*23404156446%23%23*0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spectrumweek.org/agend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6/7/2024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#:5-24-0012-01-agen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65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Jun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Jun 2024</a:t>
            </a:r>
          </a:p>
          <a:p>
            <a:pPr eaLnBrk="0" hangingPunct="0"/>
            <a:r>
              <a:rPr lang="en-US" sz="1200" b="1" dirty="0">
                <a:latin typeface="Arial" pitchFamily="34" charset="0"/>
                <a:cs typeface="Times New Roman" pitchFamily="18" charset="0"/>
              </a:rPr>
              <a:t>Document No: 5-24-0012-01-agen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2/2/24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6/7/2024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4/5/24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6/7/2024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19098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1/12/24</a:t>
            </a:r>
          </a:p>
          <a:p>
            <a:pPr lvl="1"/>
            <a:r>
              <a:rPr lang="en-US" sz="1800" dirty="0"/>
              <a:t>New PAR submitted for 31 January </a:t>
            </a:r>
            <a:r>
              <a:rPr lang="en-US" sz="1800" dirty="0" err="1"/>
              <a:t>NesCom</a:t>
            </a:r>
            <a:r>
              <a:rPr lang="en-US" sz="1800" dirty="0"/>
              <a:t> meeting.</a:t>
            </a:r>
          </a:p>
          <a:p>
            <a:pPr lvl="1"/>
            <a:r>
              <a:rPr lang="en-US" sz="1800" dirty="0"/>
              <a:t>Canceled todays ad hoc</a:t>
            </a:r>
          </a:p>
          <a:p>
            <a:r>
              <a:rPr lang="en-US" sz="2200" dirty="0"/>
              <a:t>2/2/24</a:t>
            </a:r>
          </a:p>
          <a:p>
            <a:pPr lvl="1"/>
            <a:r>
              <a:rPr lang="en-US" sz="1800" dirty="0"/>
              <a:t>PAR has been accepted</a:t>
            </a:r>
          </a:p>
          <a:p>
            <a:r>
              <a:rPr lang="en-US" sz="2200" dirty="0"/>
              <a:t>3/1/24</a:t>
            </a:r>
          </a:p>
          <a:p>
            <a:pPr lvl="1"/>
            <a:r>
              <a:rPr lang="en-US" sz="1800" dirty="0"/>
              <a:t>Still working on the feedback received at last ad hoc meeting and will show it in a future ad hoc.</a:t>
            </a:r>
          </a:p>
          <a:p>
            <a:r>
              <a:rPr lang="en-US" sz="2200" dirty="0"/>
              <a:t>4/5/24</a:t>
            </a:r>
          </a:p>
          <a:p>
            <a:pPr lvl="1"/>
            <a:r>
              <a:rPr lang="en-US" sz="1800" dirty="0"/>
              <a:t>Held one meeting in March – clarified how to proceed with examples of the hierarchical architecture should be applied</a:t>
            </a:r>
          </a:p>
          <a:p>
            <a:r>
              <a:rPr lang="en-US" sz="2200" dirty="0"/>
              <a:t>6/7/24</a:t>
            </a:r>
          </a:p>
          <a:p>
            <a:pPr lvl="1"/>
            <a:r>
              <a:rPr lang="en-US" sz="1800" dirty="0"/>
              <a:t>Had no meetings in May but plan an ad hoc next week.  Material was posted on </a:t>
            </a:r>
            <a:r>
              <a:rPr lang="en-US" sz="1800" dirty="0" err="1"/>
              <a:t>iMeet</a:t>
            </a:r>
            <a:endParaRPr lang="en-US" sz="1800" dirty="0"/>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6/7/2024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12/1/23</a:t>
            </a:r>
          </a:p>
          <a:p>
            <a:pPr lvl="1"/>
            <a:r>
              <a:rPr lang="en-US" sz="1600" dirty="0"/>
              <a:t>PAR was Submitted – Comments were received and addressed.  Vote will occur 5 December at 0900 ET</a:t>
            </a:r>
          </a:p>
          <a:p>
            <a:r>
              <a:rPr lang="en-US" sz="2000" dirty="0"/>
              <a:t>1/12/24</a:t>
            </a:r>
          </a:p>
          <a:p>
            <a:pPr lvl="1"/>
            <a:r>
              <a:rPr lang="en-US" sz="1600" dirty="0"/>
              <a:t>New Revision PAR approved on 5 Dec 23</a:t>
            </a:r>
          </a:p>
          <a:p>
            <a:pPr lvl="1"/>
            <a:r>
              <a:rPr lang="en-US" sz="1600" dirty="0"/>
              <a:t>Plan an ad hoc for the next WG meeting Feb 2, 2024</a:t>
            </a:r>
          </a:p>
          <a:p>
            <a:r>
              <a:rPr lang="en-US" sz="2000" dirty="0"/>
              <a:t>2/2/24</a:t>
            </a:r>
          </a:p>
          <a:p>
            <a:pPr lvl="1"/>
            <a:r>
              <a:rPr lang="en-US" sz="1600" dirty="0"/>
              <a:t>Would like to schedule the ad hoc for 1430 16 Feb 24 ET</a:t>
            </a:r>
          </a:p>
          <a:p>
            <a:r>
              <a:rPr lang="en-US" sz="2000" dirty="0"/>
              <a:t>3/1/24</a:t>
            </a:r>
          </a:p>
          <a:p>
            <a:pPr lvl="1"/>
            <a:r>
              <a:rPr lang="en-US" sz="1600" dirty="0"/>
              <a:t>Ad hoc scheduled to follow this meeting</a:t>
            </a:r>
          </a:p>
          <a:p>
            <a:r>
              <a:rPr lang="en-US" sz="2000" dirty="0"/>
              <a:t>4/5/24</a:t>
            </a:r>
          </a:p>
          <a:p>
            <a:pPr lvl="1"/>
            <a:r>
              <a:rPr lang="en-US" sz="1600" dirty="0"/>
              <a:t>Work has progressed on the development of the 1900.5.1 revisions</a:t>
            </a:r>
          </a:p>
          <a:p>
            <a:r>
              <a:rPr lang="en-US" sz="2000" dirty="0"/>
              <a:t>6/7/24</a:t>
            </a:r>
          </a:p>
          <a:p>
            <a:pPr lvl="1"/>
            <a:r>
              <a:rPr lang="en-US" sz="1600" dirty="0"/>
              <a:t>Ad hoc meeting on 31 May 24. Working on the new material – how to express Policy or Protocol in the standard and then how to represent policy in the policy language.  It would be expressed in the context of a spectrum highway.</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6/7/2024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2/2/24</a:t>
            </a:r>
          </a:p>
          <a:p>
            <a:pPr lvl="1"/>
            <a:r>
              <a:rPr lang="en-US" sz="1600" dirty="0"/>
              <a:t>CRG met once and will try to schedule a meeting for next week</a:t>
            </a:r>
          </a:p>
          <a:p>
            <a:pPr lvl="1"/>
            <a:r>
              <a:rPr lang="en-US" sz="1600" dirty="0"/>
              <a:t>Ballot pool was closed.  A new ballot pool is being formed</a:t>
            </a:r>
          </a:p>
          <a:p>
            <a:pPr lvl="1"/>
            <a:r>
              <a:rPr lang="en-US" sz="1600" dirty="0"/>
              <a:t>Working on approaches to convert equations for easy sharing of the standard</a:t>
            </a:r>
          </a:p>
          <a:p>
            <a:r>
              <a:rPr lang="en-US" sz="2000" dirty="0"/>
              <a:t>3/1/24</a:t>
            </a:r>
          </a:p>
          <a:p>
            <a:pPr lvl="1"/>
            <a:r>
              <a:rPr lang="en-US" sz="1600" dirty="0"/>
              <a:t>Standard submitted to MEC (Mandatory Editorial Compliance) on 17 Feb</a:t>
            </a:r>
          </a:p>
          <a:p>
            <a:pPr lvl="1"/>
            <a:r>
              <a:rPr lang="en-US" sz="1600" dirty="0"/>
              <a:t>Invitation to join the ballot was sent out and closes on 22 Mar 24</a:t>
            </a:r>
          </a:p>
          <a:p>
            <a:r>
              <a:rPr lang="en-US" sz="2000" dirty="0"/>
              <a:t>4/5/24</a:t>
            </a:r>
          </a:p>
          <a:p>
            <a:pPr lvl="1"/>
            <a:r>
              <a:rPr lang="en-US" sz="1600" dirty="0"/>
              <a:t>Ballot pool has been formed ~54 members</a:t>
            </a:r>
          </a:p>
          <a:p>
            <a:pPr lvl="1"/>
            <a:r>
              <a:rPr lang="en-US" sz="1600" dirty="0"/>
              <a:t>Expect the first ballot to start before the next WG meeting</a:t>
            </a:r>
          </a:p>
          <a:p>
            <a:r>
              <a:rPr lang="en-US" sz="2000" dirty="0"/>
              <a:t>6/7/24</a:t>
            </a:r>
          </a:p>
          <a:p>
            <a:pPr lvl="1"/>
            <a:r>
              <a:rPr lang="en-US" sz="1600" dirty="0"/>
              <a:t>Ballot is open and will close on 19 Jun 24</a:t>
            </a:r>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6/7/2024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6/7/2024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73866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nvGraphicFramePr>
        <p:xfrm>
          <a:off x="381000" y="1258888"/>
          <a:ext cx="7391400" cy="32848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solidFill>
                            <a:srgbClr val="005E7D"/>
                          </a:solidFill>
                          <a:effectLst/>
                          <a:latin typeface="Arial" panose="020B0604020202020204" pitchFamily="34" charset="0"/>
                          <a:ea typeface="Calibri" panose="020F0502020204030204" pitchFamily="34" charset="0"/>
                          <a:cs typeface="Times New Roman" panose="02020603050405020304" pitchFamily="18" charset="0"/>
                          <a:hlinkClick r:id="rId3"/>
                        </a:rPr>
                        <a:t>https://ieeesa.webex.com/ieeesa/j.php?MTID=m5a914e94d7cd6eaa061629b568ee0456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46457666"/>
                  </a:ext>
                </a:extLst>
              </a:tr>
            </a:tbl>
          </a:graphicData>
        </a:graphic>
      </p:graphicFrame>
      <p:sp>
        <p:nvSpPr>
          <p:cNvPr id="13" name="TextBox 12">
            <a:extLst>
              <a:ext uri="{FF2B5EF4-FFF2-40B4-BE49-F238E27FC236}">
                <a16:creationId xmlns:a16="http://schemas.microsoft.com/office/drawing/2014/main" id="{C697066B-D370-D807-E074-10B31EBBB4D0}"/>
              </a:ext>
            </a:extLst>
          </p:cNvPr>
          <p:cNvSpPr txBox="1"/>
          <p:nvPr/>
        </p:nvSpPr>
        <p:spPr>
          <a:xfrm>
            <a:off x="282166" y="1856413"/>
            <a:ext cx="6599114" cy="2031325"/>
          </a:xfrm>
          <a:prstGeom prst="rect">
            <a:avLst/>
          </a:prstGeom>
          <a:noFill/>
        </p:spPr>
        <p:txBody>
          <a:bodyPr wrap="none" rtlCol="0">
            <a:spAutoFit/>
          </a:bodyPr>
          <a:lstStyle/>
          <a:p>
            <a:r>
              <a:rPr lang="en-US" sz="1800" kern="100" dirty="0">
                <a:solidFill>
                  <a:schemeClr val="tx1"/>
                </a:solidFill>
                <a:effectLst/>
              </a:rPr>
              <a:t>Meeting number (access code): 2340 415 6446</a:t>
            </a:r>
          </a:p>
          <a:p>
            <a:endParaRPr lang="en-US" kern="100" dirty="0"/>
          </a:p>
          <a:p>
            <a:r>
              <a:rPr lang="en-US" sz="1800" kern="100" dirty="0">
                <a:solidFill>
                  <a:schemeClr val="tx1"/>
                </a:solidFill>
                <a:effectLst/>
              </a:rPr>
              <a:t>Tap to join from a mobile device (attendees only)</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4">
                  <a:extLst>
                    <a:ext uri="{A12FA001-AC4F-418D-AE19-62706E023703}">
                      <ahyp:hlinkClr xmlns:ahyp="http://schemas.microsoft.com/office/drawing/2018/hyperlinkcolor" val="tx"/>
                    </a:ext>
                  </a:extLst>
                </a:hlinkClick>
              </a:rPr>
              <a:t>+1-646-992-2010,,23404156446##</a:t>
            </a:r>
            <a:r>
              <a:rPr lang="en-US" sz="1800" kern="100" dirty="0">
                <a:solidFill>
                  <a:schemeClr val="tx1"/>
                </a:solidFill>
                <a:effectLst/>
              </a:rPr>
              <a:t> United States Toll (New York City)</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5">
                  <a:extLst>
                    <a:ext uri="{A12FA001-AC4F-418D-AE19-62706E023703}">
                      <ahyp:hlinkClr xmlns:ahyp="http://schemas.microsoft.com/office/drawing/2018/hyperlinkcolor" val="tx"/>
                    </a:ext>
                  </a:extLst>
                </a:hlinkClick>
              </a:rPr>
              <a:t>+1-213-306-3065,,23404156446##</a:t>
            </a:r>
            <a:r>
              <a:rPr lang="en-US" sz="1800" kern="100" dirty="0">
                <a:solidFill>
                  <a:schemeClr val="tx1"/>
                </a:solidFill>
                <a:effectLst/>
              </a:rPr>
              <a:t> United States Toll (Los Angeles)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967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6/7/24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6/7/2024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#:5-24-0012-01-agen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20</a:t>
            </a:fld>
            <a:endParaRPr lang="en-US"/>
          </a:p>
        </p:txBody>
      </p:sp>
    </p:spTree>
    <p:extLst>
      <p:ext uri="{BB962C8B-B14F-4D97-AF65-F5344CB8AC3E}">
        <p14:creationId xmlns:p14="http://schemas.microsoft.com/office/powerpoint/2010/main" val="552489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85000" lnSpcReduction="20000"/>
          </a:bodyPr>
          <a:lstStyle/>
          <a:p>
            <a:r>
              <a:rPr lang="en-US" sz="2000" dirty="0"/>
              <a:t>Met on 21 May</a:t>
            </a:r>
          </a:p>
          <a:p>
            <a:r>
              <a:rPr lang="en-US" sz="2000" dirty="0"/>
              <a:t>Treasurer – $46,197 in the account</a:t>
            </a:r>
          </a:p>
          <a:p>
            <a:r>
              <a:rPr lang="en-US" sz="2000" dirty="0"/>
              <a:t>Selected updates</a:t>
            </a:r>
          </a:p>
          <a:p>
            <a:pPr lvl="1"/>
            <a:r>
              <a:rPr lang="en-US" sz="1600" dirty="0"/>
              <a:t>1900.1 –Not very active</a:t>
            </a:r>
          </a:p>
          <a:p>
            <a:pPr lvl="1"/>
            <a:r>
              <a:rPr lang="en-US" sz="1600" dirty="0"/>
              <a:t>1900.2 – WG chair has resigned – currently looking for someone to take over</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 </a:t>
            </a:r>
            <a:r>
              <a:rPr lang="en-US" sz="1500" dirty="0">
                <a:effectLst/>
                <a:latin typeface="Aptos" panose="020B0004020202020204" pitchFamily="34" charset="0"/>
                <a:ea typeface="Aptos" panose="020B0004020202020204" pitchFamily="34" charset="0"/>
                <a:cs typeface="Times New Roman" panose="02020603050405020304" pitchFamily="18" charset="0"/>
              </a:rPr>
              <a:t>We have been working on two main work streams – completing Chap 9 of the draft standard – mandatory vs voluntary data – about 98% complete. Second – continuing to investigate Google Croissant to associate meta data to content of actual data sets.  Mapping of a schema to the actual data set.  Provides a python library to easily access the tools.  Our test case is to take a SIGMF, a popular python library for writing RF data sets – and if we can access the system using croissant</a:t>
            </a:r>
            <a:r>
              <a:rPr lang="en-US" sz="1500" dirty="0"/>
              <a:t>.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a:t>Elections results Chair – Oliver Holland, Vice Chair – Eric Lindahl, and Secretary – Alex Lackpour.  </a:t>
            </a:r>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6/7/2024</a:t>
            </a:fld>
            <a:endParaRPr lang="en-US"/>
          </a:p>
        </p:txBody>
      </p:sp>
      <p:sp>
        <p:nvSpPr>
          <p:cNvPr id="5" name="Footer Placeholder 4"/>
          <p:cNvSpPr>
            <a:spLocks noGrp="1"/>
          </p:cNvSpPr>
          <p:nvPr>
            <p:ph type="ftr" sz="quarter" idx="11"/>
          </p:nvPr>
        </p:nvSpPr>
        <p:spPr/>
        <p:txBody>
          <a:bodyPr/>
          <a:lstStyle/>
          <a:p>
            <a:pPr>
              <a:defRPr/>
            </a:pPr>
            <a:r>
              <a:rPr lang="en-US" dirty="0"/>
              <a:t>Doc #:5-24-0012-01-agen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60379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6/7/2024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#:5-24-0012-01-agen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6/7/2024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#:5-24-0012-01-agen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1803307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r>
              <a:rPr lang="en-US" sz="1800" dirty="0"/>
              <a:t>1/12/24</a:t>
            </a:r>
          </a:p>
          <a:p>
            <a:pPr lvl="1"/>
            <a:r>
              <a:rPr lang="en-US" sz="1400" dirty="0"/>
              <a:t>Nothing new</a:t>
            </a:r>
          </a:p>
          <a:p>
            <a:r>
              <a:rPr lang="en-US" sz="1800" dirty="0"/>
              <a:t>2/2/24</a:t>
            </a:r>
          </a:p>
          <a:p>
            <a:pPr lvl="1"/>
            <a:r>
              <a:rPr lang="en-US" sz="1400" dirty="0"/>
              <a:t>Nothing new</a:t>
            </a:r>
          </a:p>
          <a:p>
            <a:r>
              <a:rPr lang="en-US" sz="1800" dirty="0"/>
              <a:t>3/1/24</a:t>
            </a:r>
          </a:p>
          <a:p>
            <a:pPr lvl="1"/>
            <a:r>
              <a:rPr lang="en-US" sz="1400" dirty="0"/>
              <a:t>IEEE 1900.5.2 Tutorial at DySPAN24</a:t>
            </a:r>
          </a:p>
          <a:p>
            <a:r>
              <a:rPr lang="en-US" sz="1800" dirty="0"/>
              <a:t>4/5/24</a:t>
            </a:r>
          </a:p>
          <a:p>
            <a:pPr lvl="1"/>
            <a:r>
              <a:rPr lang="en-US" sz="1400" dirty="0"/>
              <a:t>IEEE 1900.5.2 Tutorial at </a:t>
            </a:r>
            <a:r>
              <a:rPr lang="en-US" sz="1400" dirty="0" err="1"/>
              <a:t>DySPAN</a:t>
            </a:r>
            <a:r>
              <a:rPr lang="en-US" sz="1400" dirty="0"/>
              <a:t> 24 at 3:30 – 5:00 PM 13 May 24</a:t>
            </a:r>
          </a:p>
          <a:p>
            <a:pPr lvl="1"/>
            <a:r>
              <a:rPr lang="en-US" sz="1400" dirty="0" err="1"/>
              <a:t>DySPAN</a:t>
            </a:r>
            <a:r>
              <a:rPr lang="en-US" sz="1400" dirty="0"/>
              <a:t> poster covers aspects of SCMs and spectrum sharing contracts – spectrum access agreements</a:t>
            </a:r>
          </a:p>
          <a:p>
            <a:pPr lvl="1"/>
            <a:r>
              <a:rPr lang="en-US" sz="1400" dirty="0"/>
              <a:t>NRDZ meetings can be found at </a:t>
            </a:r>
            <a:r>
              <a:rPr lang="en-US" sz="1400" dirty="0">
                <a:hlinkClick r:id="rId2"/>
              </a:rPr>
              <a:t>https://spectrumweek.org/agenda/</a:t>
            </a:r>
            <a:endParaRPr lang="en-US" sz="1400" dirty="0"/>
          </a:p>
          <a:p>
            <a:r>
              <a:rPr lang="en-US" sz="1800" dirty="0"/>
              <a:t>6/7/24</a:t>
            </a:r>
          </a:p>
          <a:p>
            <a:pPr lvl="1"/>
            <a:r>
              <a:rPr lang="en-US" sz="1400" dirty="0"/>
              <a:t>Successful tutorial at </a:t>
            </a:r>
            <a:r>
              <a:rPr lang="en-US" sz="1400" dirty="0" err="1"/>
              <a:t>DySPAN</a:t>
            </a:r>
            <a:r>
              <a:rPr lang="en-US" sz="1400" dirty="0"/>
              <a:t> 24 – A lot of awareness exist on IEEE 1900.5.2</a:t>
            </a:r>
          </a:p>
          <a:p>
            <a:pPr lvl="1"/>
            <a:r>
              <a:rPr lang="en-US" sz="1400" dirty="0"/>
              <a:t>Received very positive feedback about Eric’s work using LLM with SCMs</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6/7/2024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4/5/24 1430 ET</a:t>
            </a:r>
          </a:p>
          <a:p>
            <a:r>
              <a:rPr lang="en-US" sz="1600" strike="sngStrike" dirty="0"/>
              <a:t>P1900.5.1 Revision Ad-hoc 4/5/24 1500 ET</a:t>
            </a:r>
          </a:p>
          <a:p>
            <a:r>
              <a:rPr lang="en-US" sz="1600" strike="sngStrike" dirty="0"/>
              <a:t>P1900.5 Revision Ad-hoc 4/12/24 1330 ET</a:t>
            </a:r>
          </a:p>
          <a:p>
            <a:r>
              <a:rPr lang="en-US" sz="1600" strike="sngStrike" dirty="0"/>
              <a:t>P1900.5.1 Revision Ad-hoc 5/31/24 1500 ET</a:t>
            </a:r>
          </a:p>
          <a:p>
            <a:r>
              <a:rPr lang="en-US" sz="1600" dirty="0"/>
              <a:t>P1900.5 WG Mtg 6/7/24 1430 ET</a:t>
            </a:r>
          </a:p>
          <a:p>
            <a:r>
              <a:rPr lang="en-US" sz="1600" dirty="0"/>
              <a:t>P1900.5 Revision Ad-hoc 6/14/24 1330 ET</a:t>
            </a:r>
          </a:p>
          <a:p>
            <a:r>
              <a:rPr lang="en-US" sz="1600" dirty="0"/>
              <a:t>P1900.5.1 Revision Ad-hoc 6/21/24 1300 ET</a:t>
            </a:r>
          </a:p>
          <a:p>
            <a:r>
              <a:rPr lang="en-US" sz="1600" dirty="0"/>
              <a:t>P1900.5 WG Mtg 7/12/24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6/7/2024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096453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26</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6/7/2024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#:5-24-0012-01-agen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6/7/2024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#:5-24-0012-01-agen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612089072"/>
              </p:ext>
            </p:extLst>
          </p:nvPr>
        </p:nvGraphicFramePr>
        <p:xfrm>
          <a:off x="2819400" y="762000"/>
          <a:ext cx="5550157" cy="515024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6/7/24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6/7/24  14:30 –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6/7/2024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#:5-24-0012-01-agen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5-24-0012-01-agen</a:t>
            </a:r>
          </a:p>
          <a:p>
            <a:endParaRPr dirty="0"/>
          </a:p>
          <a:p>
            <a:r>
              <a:rPr dirty="0"/>
              <a:t>Mover: 	Reinhard	</a:t>
            </a:r>
          </a:p>
          <a:p>
            <a:r>
              <a:rPr dirty="0"/>
              <a:t>Second: Eric</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6/7/2024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6/7/2024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#:5-24-0012-01-agen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6/7/2024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6/7/2024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6/7/2024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#:5-24-0012-01-agen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37253</TotalTime>
  <Words>3249</Words>
  <Application>Microsoft Office PowerPoint</Application>
  <PresentationFormat>On-screen Show (4:3)</PresentationFormat>
  <Paragraphs>498</Paragraphs>
  <Slides>26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645</cp:revision>
  <dcterms:created xsi:type="dcterms:W3CDTF">2013-08-13T02:52:21Z</dcterms:created>
  <dcterms:modified xsi:type="dcterms:W3CDTF">2024-06-07T19:22:20Z</dcterms:modified>
</cp:coreProperties>
</file>