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6" r:id="rId17"/>
    <p:sldId id="490" r:id="rId18"/>
    <p:sldId id="491" r:id="rId19"/>
    <p:sldId id="492" r:id="rId20"/>
    <p:sldId id="493" r:id="rId21"/>
    <p:sldId id="465" r:id="rId22"/>
    <p:sldId id="437" r:id="rId23"/>
    <p:sldId id="438" r:id="rId24"/>
    <p:sldId id="477"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105" d="100"/>
          <a:sy n="105" d="100"/>
        </p:scale>
        <p:origin x="215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22</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1/12/2024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#:5-24-0001-01-agen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1/12/2024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#:5-24-0001-01-agen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1/12/2024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#:5-24-0001-01-agen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1/12/2024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#:5-24-0001-01-agen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1/12/2024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#:5-24-0001-01-agen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1/12/2024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#:5-24-0001-01-agen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1/12/2024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#:5-24-0001-01-agen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1/12/2024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#:5-24-0001-01-agen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1/12/2024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#:5-24-0001-01-agen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1/12/2024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#:5-24-0001-01-agen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1/12/2024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#:5-24-0001-01-agen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1/12/2024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#:5-24-0001-01-agen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1/12/2024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#:5-24-0001-01-agen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 Jan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12 Jan 2024</a:t>
            </a:r>
          </a:p>
          <a:p>
            <a:pPr eaLnBrk="0" hangingPunct="0"/>
            <a:r>
              <a:rPr lang="en-US" sz="1200" b="1" dirty="0">
                <a:latin typeface="Arial" pitchFamily="34" charset="0"/>
                <a:cs typeface="Times New Roman" pitchFamily="18" charset="0"/>
              </a:rPr>
              <a:t>Document No: 5-24-0001-01-agen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a:t>
            </a:r>
            <a:r>
              <a:rPr lang="en-US" dirty="0"/>
              <a:t>5-24-0002-00-mins</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5-23-0024-00-mins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a:t>
            </a:r>
          </a:p>
          <a:p>
            <a:r>
              <a:rPr dirty="0"/>
              <a:t>Second: Alex</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9</a:t>
            </a:r>
            <a:r>
              <a:rPr lang="en-US" dirty="0">
                <a:solidFill>
                  <a:schemeClr val="tx1"/>
                </a:solidFill>
              </a:rPr>
              <a:t>/1/23 </a:t>
            </a:r>
            <a:r>
              <a:rPr dirty="0"/>
              <a:t>WG minutes contained in </a:t>
            </a:r>
            <a:r>
              <a:rPr lang="en-US" dirty="0">
                <a:solidFill>
                  <a:schemeClr val="tx1"/>
                </a:solidFill>
              </a:rPr>
              <a:t>Doc #: 5-23-0023-00-mins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a:t>
            </a:r>
          </a:p>
          <a:p>
            <a:r>
              <a:rPr dirty="0"/>
              <a:t>Second: Reinhard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2904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10</a:t>
            </a:r>
            <a:r>
              <a:rPr lang="en-US" dirty="0">
                <a:solidFill>
                  <a:schemeClr val="tx1"/>
                </a:solidFill>
              </a:rPr>
              <a:t>/6/23 </a:t>
            </a:r>
            <a:r>
              <a:rPr dirty="0"/>
              <a:t>WG minutes contained in </a:t>
            </a:r>
            <a:r>
              <a:rPr lang="en-US" dirty="0">
                <a:solidFill>
                  <a:schemeClr val="tx1"/>
                </a:solidFill>
              </a:rPr>
              <a:t>Doc #: 5-24-0005-00-mins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013438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11</a:t>
            </a:r>
            <a:r>
              <a:rPr lang="en-US" dirty="0">
                <a:solidFill>
                  <a:schemeClr val="tx1"/>
                </a:solidFill>
              </a:rPr>
              <a:t>/3/23 </a:t>
            </a:r>
            <a:r>
              <a:rPr dirty="0"/>
              <a:t>WG minutes contained in </a:t>
            </a:r>
            <a:r>
              <a:rPr lang="en-US" dirty="0">
                <a:solidFill>
                  <a:schemeClr val="tx1"/>
                </a:solidFill>
              </a:rPr>
              <a:t>Doc #: 5-24-0006-00-mins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8314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1/12/2024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12</a:t>
            </a:r>
            <a:r>
              <a:rPr lang="en-US" dirty="0">
                <a:solidFill>
                  <a:schemeClr val="tx1"/>
                </a:solidFill>
              </a:rPr>
              <a:t>/1/23 </a:t>
            </a:r>
            <a:r>
              <a:rPr dirty="0"/>
              <a:t>WG minutes contained in </a:t>
            </a:r>
            <a:r>
              <a:rPr lang="en-US" dirty="0">
                <a:solidFill>
                  <a:schemeClr val="tx1"/>
                </a:solidFill>
              </a:rPr>
              <a:t>Doc #: 5-24-0007-00-mins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20</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54074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11/3/23</a:t>
            </a:r>
          </a:p>
          <a:p>
            <a:pPr lvl="1"/>
            <a:r>
              <a:rPr lang="en-US" sz="1800" dirty="0"/>
              <a:t>Request was made to cancel the PAR – now need to work on creating a new PAR for submission in December</a:t>
            </a:r>
          </a:p>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24 January </a:t>
            </a:r>
            <a:r>
              <a:rPr lang="en-US" sz="1800" dirty="0" err="1"/>
              <a:t>NesCom</a:t>
            </a:r>
            <a:r>
              <a:rPr lang="en-US" sz="1800" dirty="0"/>
              <a:t> meeting.</a:t>
            </a:r>
          </a:p>
          <a:p>
            <a:pPr lvl="1"/>
            <a:r>
              <a:rPr lang="en-US" sz="1800" dirty="0"/>
              <a:t>Canceled todays ad hoc</a:t>
            </a:r>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272046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10/6/23</a:t>
            </a:r>
          </a:p>
          <a:p>
            <a:pPr lvl="1"/>
            <a:r>
              <a:rPr lang="en-US" sz="1600" dirty="0"/>
              <a:t>CRG group met three times and has made great progress</a:t>
            </a:r>
          </a:p>
          <a:p>
            <a:pPr lvl="2"/>
            <a:r>
              <a:rPr lang="en-US" sz="1200" dirty="0"/>
              <a:t>Expect completion of draft version 2 by next WG meeting</a:t>
            </a:r>
          </a:p>
          <a:p>
            <a:r>
              <a:rPr lang="en-US" sz="2000" dirty="0"/>
              <a:t>11/3/23</a:t>
            </a:r>
          </a:p>
          <a:p>
            <a:pPr lvl="1"/>
            <a:r>
              <a:rPr lang="en-US" sz="1600" dirty="0"/>
              <a:t>Continue to work to resolve new comments.  Work now involves closing the last few comments and finalizing the schema</a:t>
            </a:r>
          </a:p>
          <a:p>
            <a:r>
              <a:rPr lang="en-US" sz="2000" dirty="0"/>
              <a:t>12/1/23</a:t>
            </a:r>
          </a:p>
          <a:p>
            <a:pPr lvl="1"/>
            <a:r>
              <a:rPr lang="en-US" sz="1600" dirty="0"/>
              <a:t>A whisker away from completion – likely complete in the next two weeks and will post on Mentor and will use email to conduct a WG ballot to approve advancing to a new standards ballot.</a:t>
            </a:r>
          </a:p>
          <a:p>
            <a:r>
              <a:rPr lang="en-US" sz="2000" dirty="0"/>
              <a:t>1/12/24</a:t>
            </a:r>
          </a:p>
          <a:p>
            <a:pPr lvl="1"/>
            <a:r>
              <a:rPr lang="en-US" sz="1600" dirty="0"/>
              <a:t>1900.5.2 Revision was completed and placed on Mentor. CRG is doing the final review</a:t>
            </a:r>
          </a:p>
          <a:p>
            <a:pPr lvl="1"/>
            <a:r>
              <a:rPr lang="en-US" sz="1600" dirty="0"/>
              <a:t>Will seek the WG to authorize moving it forward to ballot</a:t>
            </a:r>
          </a:p>
          <a:p>
            <a:pPr lvl="1"/>
            <a:r>
              <a:rPr lang="en-US" sz="1600" dirty="0"/>
              <a:t>The volume of updates have made this a very different standard and the CRG recommends that we start over, form a new ballot group. This will enable current anticipated users (e.g., NSF NRDZ participants, government) to have a vote</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23</a:t>
            </a:fld>
            <a:endParaRPr lang="en-US"/>
          </a:p>
        </p:txBody>
      </p:sp>
    </p:spTree>
    <p:extLst>
      <p:ext uri="{BB962C8B-B14F-4D97-AF65-F5344CB8AC3E}">
        <p14:creationId xmlns:p14="http://schemas.microsoft.com/office/powerpoint/2010/main" val="3952479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effectLst/>
                <a:latin typeface="Calibri" panose="020F0502020204030204" pitchFamily="34" charset="0"/>
                <a:ea typeface="Calibri" panose="020F0502020204030204" pitchFamily="34" charset="0"/>
              </a:rPr>
              <a:t>1/12/24</a:t>
            </a:r>
          </a:p>
          <a:p>
            <a:pPr lvl="1"/>
            <a:r>
              <a:rPr lang="en-US" sz="2200" dirty="0">
                <a:effectLst/>
                <a:latin typeface="Calibri" panose="020F0502020204030204" pitchFamily="34" charset="0"/>
                <a:ea typeface="Calibri" panose="020F0502020204030204" pitchFamily="34" charset="0"/>
              </a:rPr>
              <a:t>After final CRG review we will begin efforts to upload the SCM schemas</a:t>
            </a: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1/12/2024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#:5-24-0001-01-agen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552489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19 Dec–I did not attend</a:t>
            </a:r>
          </a:p>
          <a:p>
            <a:r>
              <a:rPr lang="en-US" sz="2000" dirty="0"/>
              <a:t>Treasurer – Discussed making claims on the IEEE Concur site</a:t>
            </a:r>
          </a:p>
          <a:p>
            <a:r>
              <a:rPr lang="en-US" sz="2000" dirty="0"/>
              <a:t>Selected updates</a:t>
            </a:r>
          </a:p>
          <a:p>
            <a:pPr lvl="1"/>
            <a:r>
              <a:rPr lang="en-US" sz="1600" dirty="0"/>
              <a:t>1900.1 – Recently not meeting – but still revising definitions</a:t>
            </a:r>
          </a:p>
          <a:p>
            <a:pPr lvl="1"/>
            <a:r>
              <a:rPr lang="en-US" sz="1600" dirty="0"/>
              <a:t>1900.2 – No report</a:t>
            </a:r>
          </a:p>
          <a:p>
            <a:pPr lvl="1"/>
            <a:r>
              <a:rPr lang="en-US" sz="1600" dirty="0"/>
              <a:t>1900.6 – currently 3 voting members and not very active. Oliver sees it as his responsibility to get the work moving</a:t>
            </a:r>
          </a:p>
          <a:p>
            <a:pPr lvl="1"/>
            <a:r>
              <a:rPr lang="en-US" sz="1600" dirty="0"/>
              <a:t>1900.8 – Some progress - Finalizing the spreadsheet of metadata fields required for each of the RF use cases – classifying and detecting emitters</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a:t>
            </a:r>
          </a:p>
          <a:p>
            <a:pPr lvl="1"/>
            <a:r>
              <a:rPr lang="en-US" sz="1700" dirty="0"/>
              <a:t>Current discussion covered ideas to provide a control channel for managing wireless spectrum sharing</a:t>
            </a:r>
          </a:p>
          <a:p>
            <a:pPr lvl="1"/>
            <a:r>
              <a:rPr lang="en-US" sz="1700" dirty="0"/>
              <a:t>Spent some time looking through the 6g framework thinking it will reveal some ideas</a:t>
            </a:r>
          </a:p>
          <a:p>
            <a:r>
              <a:rPr lang="en-US" sz="2100" dirty="0"/>
              <a:t>Still hoping for a face-to-face SC meeting at the </a:t>
            </a:r>
            <a:r>
              <a:rPr lang="en-US" sz="2100" dirty="0" err="1"/>
              <a:t>DySPAN</a:t>
            </a:r>
            <a:r>
              <a:rPr lang="en-US" sz="2100" dirty="0"/>
              <a:t> Conference in DC in May 2024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1/12/2024</a:t>
            </a:fld>
            <a:endParaRPr lang="en-US"/>
          </a:p>
        </p:txBody>
      </p:sp>
      <p:sp>
        <p:nvSpPr>
          <p:cNvPr id="5" name="Footer Placeholder 4"/>
          <p:cNvSpPr>
            <a:spLocks noGrp="1"/>
          </p:cNvSpPr>
          <p:nvPr>
            <p:ph type="ftr" sz="quarter" idx="11"/>
          </p:nvPr>
        </p:nvSpPr>
        <p:spPr/>
        <p:txBody>
          <a:bodyPr/>
          <a:lstStyle/>
          <a:p>
            <a:pPr>
              <a:defRPr/>
            </a:pPr>
            <a:r>
              <a:rPr lang="en-US" dirty="0"/>
              <a:t>Doc #:5-24-0001-01-agen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1/12/2024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#:5-24-0001-01-agen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1/12/2024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#:5-24-0001-01-agen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r>
              <a:rPr lang="en-US" sz="1800" dirty="0"/>
              <a:t>11/3/23</a:t>
            </a:r>
          </a:p>
          <a:p>
            <a:pPr lvl="1"/>
            <a:r>
              <a:rPr lang="en-US" sz="1400" dirty="0"/>
              <a:t>Carlos and John presented a tutorial on IEEE 1900.5.2 at MILCOM23</a:t>
            </a:r>
          </a:p>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12/1/23 1430 ET</a:t>
            </a:r>
          </a:p>
          <a:p>
            <a:r>
              <a:rPr lang="en-US" sz="1600" strike="sngStrike" dirty="0"/>
              <a:t>P1900.5 Ad hoc 12/1/23 1430+ ET </a:t>
            </a:r>
          </a:p>
          <a:p>
            <a:r>
              <a:rPr lang="en-US" sz="1600" strike="sngStrike" dirty="0"/>
              <a:t>P1900.5.1 Ad hoc 12/1/23 1430+ ET </a:t>
            </a:r>
          </a:p>
          <a:p>
            <a:r>
              <a:rPr lang="en-US" sz="1600" strike="sngStrike" dirty="0"/>
              <a:t>P1900.5 Revision Ad-hoc 12/8/23 1330 ET</a:t>
            </a:r>
          </a:p>
          <a:p>
            <a:r>
              <a:rPr lang="en-US" sz="1600" strike="sngStrike" dirty="0"/>
              <a:t>P1900.5.2 CRG 12/15/23 1300 ET</a:t>
            </a:r>
          </a:p>
          <a:p>
            <a:r>
              <a:rPr lang="en-US" sz="1600" dirty="0"/>
              <a:t>P1900.5 WG Mtg 1/12/24 0800 ET</a:t>
            </a:r>
          </a:p>
          <a:p>
            <a:r>
              <a:rPr lang="en-US" sz="1600" dirty="0"/>
              <a:t>P1900.5.2 CRG 1/19/24 1300 ET</a:t>
            </a:r>
          </a:p>
          <a:p>
            <a:r>
              <a:rPr lang="en-US" sz="1600" dirty="0"/>
              <a:t>P1900.5 Revision Ad hoc 1/26/24 1300 ET </a:t>
            </a:r>
          </a:p>
          <a:p>
            <a:r>
              <a:rPr lang="en-US" sz="1600" dirty="0"/>
              <a:t>P1900.5.2 CRG 2/2/24 1300 ET</a:t>
            </a:r>
          </a:p>
          <a:p>
            <a:r>
              <a:rPr lang="en-US" sz="1600" dirty="0"/>
              <a:t>P1900.5 WG Mtg 2/2/24 1430 ET</a:t>
            </a:r>
          </a:p>
          <a:p>
            <a:r>
              <a:rPr lang="en-US" sz="1600" dirty="0"/>
              <a:t>P1900.5.1 Revision Ad hoc 2/2/24 1430 ET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1/12/2024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287210244"/>
              </p:ext>
            </p:extLst>
          </p:nvPr>
        </p:nvGraphicFramePr>
        <p:xfrm>
          <a:off x="2819400" y="964097"/>
          <a:ext cx="5550157" cy="483810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12/1/23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1/12/2024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#:5-24-0001-01-agen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1/12/2024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1/12/24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1/12/2024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5-24-0001-01-agen</a:t>
            </a:r>
          </a:p>
          <a:p>
            <a:endParaRPr dirty="0"/>
          </a:p>
          <a:p>
            <a:r>
              <a:rPr dirty="0"/>
              <a:t>Mover: Eric	</a:t>
            </a:r>
          </a:p>
          <a:p>
            <a:r>
              <a:rPr dirty="0"/>
              <a:t>Second: Reinhard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1/12/2024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1/12/2024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1/12/2024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#:5-24-0001-01-agen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36672</TotalTime>
  <Words>3206</Words>
  <Application>Microsoft Office PowerPoint</Application>
  <PresentationFormat>On-screen Show (4:3)</PresentationFormat>
  <Paragraphs>510</Paragraphs>
  <Slides>30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625</cp:revision>
  <dcterms:created xsi:type="dcterms:W3CDTF">2013-08-13T02:52:21Z</dcterms:created>
  <dcterms:modified xsi:type="dcterms:W3CDTF">2024-01-12T13:53:39Z</dcterms:modified>
</cp:coreProperties>
</file>