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417" r:id="rId2"/>
    <p:sldId id="489" r:id="rId3"/>
    <p:sldId id="413" r:id="rId4"/>
    <p:sldId id="337" r:id="rId5"/>
    <p:sldId id="332" r:id="rId6"/>
    <p:sldId id="414" r:id="rId7"/>
    <p:sldId id="461" r:id="rId8"/>
    <p:sldId id="462" r:id="rId9"/>
    <p:sldId id="463" r:id="rId10"/>
    <p:sldId id="368" r:id="rId11"/>
    <p:sldId id="369" r:id="rId12"/>
    <p:sldId id="370" r:id="rId13"/>
    <p:sldId id="371" r:id="rId14"/>
    <p:sldId id="372" r:id="rId15"/>
    <p:sldId id="474" r:id="rId16"/>
    <p:sldId id="486" r:id="rId17"/>
    <p:sldId id="490" r:id="rId18"/>
    <p:sldId id="491" r:id="rId19"/>
    <p:sldId id="492" r:id="rId20"/>
    <p:sldId id="465" r:id="rId21"/>
    <p:sldId id="437" r:id="rId22"/>
    <p:sldId id="438" r:id="rId23"/>
    <p:sldId id="477" r:id="rId24"/>
    <p:sldId id="426" r:id="rId25"/>
    <p:sldId id="485" r:id="rId26"/>
    <p:sldId id="482" r:id="rId27"/>
    <p:sldId id="440" r:id="rId28"/>
    <p:sldId id="430" r:id="rId29"/>
    <p:sldId id="454" r:id="rId3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47" autoAdjust="0"/>
    <p:restoredTop sz="96333"/>
  </p:normalViewPr>
  <p:slideViewPr>
    <p:cSldViewPr>
      <p:cViewPr>
        <p:scale>
          <a:sx n="110" d="100"/>
          <a:sy n="110" d="100"/>
        </p:scale>
        <p:origin x="2004"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12/1/2023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93760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5</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21</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12/1/2023</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#:5-23-0021-01-agen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12/1/2023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#:5-23-0021-01-agen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12/1/2023</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#:5-23-0021-01-agen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12/1/2023</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#:5-23-0021-01-agen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12/1/2023</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#:5-23-0021-01-agen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12/1/2023</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#:5-23-0021-01-agen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12/1/2023</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#:5-23-0021-01-agen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12/1/2023</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#:5-23-0021-01-agen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12/1/2023</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#:5-23-0021-01-agen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12/1/2023</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#:5-23-0021-01-agen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12/1/2023</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#:5-23-0021-01-agen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12/1/2023</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#:5-23-0021-01-agen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5a914e94d7cd6eaa061629b568ee0456"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hyperlink" Target="tel:%2B1-213-306-3065,,*01*23404156446%23%23*01*" TargetMode="External"/><Relationship Id="rId4" Type="http://schemas.openxmlformats.org/officeDocument/2006/relationships/hyperlink" Target="tel:%2B1-646-992-2010,,*01*23404156446%23%23*01*"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12/1/2023</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#:5-23-0021-01-agen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7203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1 Dec 2023</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1 Dec 2023</a:t>
            </a:r>
          </a:p>
          <a:p>
            <a:pPr eaLnBrk="0" hangingPunct="0"/>
            <a:r>
              <a:rPr lang="en-US" sz="1200" b="1" dirty="0">
                <a:latin typeface="Arial" pitchFamily="34" charset="0"/>
                <a:cs typeface="Times New Roman" pitchFamily="18" charset="0"/>
              </a:rPr>
              <a:t>Document No: 5-23-0021-01-agen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lang="en-US" dirty="0">
                <a:solidFill>
                  <a:schemeClr val="tx1"/>
                </a:solidFill>
              </a:rPr>
              <a:t>1/6/23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1269344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8</a:t>
            </a:r>
            <a:r>
              <a:rPr lang="en-US" dirty="0">
                <a:solidFill>
                  <a:schemeClr val="tx1"/>
                </a:solidFill>
              </a:rPr>
              <a:t>/4/23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1980221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9</a:t>
            </a:r>
            <a:r>
              <a:rPr lang="en-US" dirty="0">
                <a:solidFill>
                  <a:schemeClr val="tx1"/>
                </a:solidFill>
              </a:rPr>
              <a:t>/1/23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2904204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10</a:t>
            </a:r>
            <a:r>
              <a:rPr lang="en-US" dirty="0">
                <a:solidFill>
                  <a:schemeClr val="tx1"/>
                </a:solidFill>
              </a:rPr>
              <a:t>/6/23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1013438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dirty="0"/>
              <a:t>Minutes for approval</a:t>
            </a:r>
          </a:p>
        </p:txBody>
      </p:sp>
      <p:sp>
        <p:nvSpPr>
          <p:cNvPr id="12291" name="Content Placeholder 2"/>
          <p:cNvSpPr>
            <a:spLocks noGrp="1"/>
          </p:cNvSpPr>
          <p:nvPr>
            <p:ph idx="1"/>
          </p:nvPr>
        </p:nvSpPr>
        <p:spPr/>
        <p:txBody>
          <a:bodyPr/>
          <a:lstStyle/>
          <a:p>
            <a:r>
              <a:rPr dirty="0"/>
              <a:t>Motion to approve </a:t>
            </a:r>
            <a:r>
              <a:rPr dirty="0">
                <a:solidFill>
                  <a:schemeClr val="tx1"/>
                </a:solidFill>
              </a:rPr>
              <a:t>11</a:t>
            </a:r>
            <a:r>
              <a:rPr lang="en-US" dirty="0">
                <a:solidFill>
                  <a:schemeClr val="tx1"/>
                </a:solidFill>
              </a:rPr>
              <a:t>/3/23 </a:t>
            </a:r>
            <a:r>
              <a:rPr dirty="0"/>
              <a:t>WG minutes contained in </a:t>
            </a:r>
            <a:r>
              <a:rPr lang="en-US" dirty="0">
                <a:solidFill>
                  <a:schemeClr val="tx1"/>
                </a:solidFill>
              </a:rPr>
              <a:t>Doc #: 5-23-00</a:t>
            </a:r>
            <a:r>
              <a:rPr lang="en-US" dirty="0">
                <a:solidFill>
                  <a:srgbClr val="FF0000"/>
                </a:solidFill>
              </a:rPr>
              <a:t>XX</a:t>
            </a:r>
            <a:r>
              <a:rPr lang="en-US" dirty="0">
                <a:solidFill>
                  <a:schemeClr val="tx1"/>
                </a:solidFill>
              </a:rPr>
              <a:t>-00-mins</a:t>
            </a:r>
            <a:endParaRPr dirty="0">
              <a:solidFill>
                <a:schemeClr val="tx1"/>
              </a:solidFill>
            </a:endParaRPr>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a:t>
            </a:r>
          </a:p>
          <a:p>
            <a:r>
              <a:rPr lang="en-US" dirty="0"/>
              <a:t>Vote: </a:t>
            </a:r>
          </a:p>
          <a:p>
            <a:endParaRPr lang="en-US" dirty="0"/>
          </a:p>
          <a:p>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4EB21B0B-15F2-0A42-AF49-0DD5CCEB91BE}" type="datetime1">
              <a:rPr lang="en-US" smtClean="0"/>
              <a:t>12/1/2023</a:t>
            </a:fld>
            <a:endParaRPr lang="en-US" dirty="0"/>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19</a:t>
            </a:fld>
            <a:endParaRPr lang="en-US" dirty="0"/>
          </a:p>
        </p:txBody>
      </p:sp>
      <p:sp>
        <p:nvSpPr>
          <p:cNvPr id="12295" name="Rectangle 2"/>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583147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448425"/>
            <a:ext cx="2133600" cy="365125"/>
          </a:xfrm>
        </p:spPr>
        <p:txBody>
          <a:bodyPr/>
          <a:lstStyle/>
          <a:p>
            <a:pPr>
              <a:defRPr/>
            </a:pPr>
            <a:fld id="{F92B9163-773B-844A-BA75-0E440DDA909F}" type="datetime1">
              <a:rPr lang="en-US" smtClean="0"/>
              <a:t>12/1/2023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#:5-23-0015-00-agen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sp>
        <p:nvSpPr>
          <p:cNvPr id="5" name="Rectangle 4"/>
          <p:cNvSpPr/>
          <p:nvPr/>
        </p:nvSpPr>
        <p:spPr>
          <a:xfrm>
            <a:off x="304800" y="990600"/>
            <a:ext cx="8458200" cy="738664"/>
          </a:xfrm>
          <a:prstGeom prst="rect">
            <a:avLst/>
          </a:prstGeom>
        </p:spPr>
        <p:txBody>
          <a:bodyPr wrap="square">
            <a:spAutoFit/>
          </a:bodyPr>
          <a:lstStyle/>
          <a:p>
            <a:pPr marL="0" marR="0">
              <a:spcBef>
                <a:spcPts val="0"/>
              </a:spcBef>
              <a:spcAft>
                <a:spcPts val="0"/>
              </a:spcAft>
            </a:pPr>
            <a:r>
              <a:rPr lang="en-US" sz="1400" dirty="0"/>
              <a:t>IEEE 1900.5 Meetings</a:t>
            </a:r>
          </a:p>
          <a:p>
            <a:endParaRPr lang="en-US" sz="1400" dirty="0"/>
          </a:p>
          <a:p>
            <a:endParaRPr lang="en-US" sz="1400" dirty="0"/>
          </a:p>
        </p:txBody>
      </p:sp>
      <p:graphicFrame>
        <p:nvGraphicFramePr>
          <p:cNvPr id="6" name="Table 5">
            <a:extLst>
              <a:ext uri="{FF2B5EF4-FFF2-40B4-BE49-F238E27FC236}">
                <a16:creationId xmlns:a16="http://schemas.microsoft.com/office/drawing/2014/main" id="{B0FB66F9-9D92-411C-B744-1731E6AE425F}"/>
              </a:ext>
            </a:extLst>
          </p:cNvPr>
          <p:cNvGraphicFramePr>
            <a:graphicFrameLocks noGrp="1"/>
          </p:cNvGraphicFramePr>
          <p:nvPr/>
        </p:nvGraphicFramePr>
        <p:xfrm>
          <a:off x="381000" y="1258888"/>
          <a:ext cx="7391400" cy="328483"/>
        </p:xfrm>
        <a:graphic>
          <a:graphicData uri="http://schemas.openxmlformats.org/drawingml/2006/table">
            <a:tbl>
              <a:tblPr firstRow="1" firstCol="1" bandRow="1">
                <a:tableStyleId>{5C22544A-7EE6-4342-B048-85BDC9FD1C3A}</a:tableStyleId>
              </a:tblPr>
              <a:tblGrid>
                <a:gridCol w="7391400">
                  <a:extLst>
                    <a:ext uri="{9D8B030D-6E8A-4147-A177-3AD203B41FA5}">
                      <a16:colId xmlns:a16="http://schemas.microsoft.com/office/drawing/2014/main" val="1777336001"/>
                    </a:ext>
                  </a:extLst>
                </a:gridCol>
              </a:tblGrid>
              <a:tr h="328483">
                <a:tc>
                  <a:txBody>
                    <a:bodyPr/>
                    <a:lstStyle/>
                    <a:p>
                      <a:pPr marL="0" marR="0" latinLnBrk="1">
                        <a:lnSpc>
                          <a:spcPts val="1800"/>
                        </a:lnSpc>
                        <a:spcBef>
                          <a:spcPts val="0"/>
                        </a:spcBef>
                        <a:spcAft>
                          <a:spcPts val="0"/>
                        </a:spcAft>
                      </a:pPr>
                      <a:r>
                        <a:rPr lang="en-US" sz="1200" u="none" strike="noStrike" kern="100" dirty="0">
                          <a:solidFill>
                            <a:srgbClr val="005E7D"/>
                          </a:solidFill>
                          <a:effectLst/>
                          <a:latin typeface="Arial" panose="020B0604020202020204" pitchFamily="34" charset="0"/>
                          <a:ea typeface="Calibri" panose="020F0502020204030204" pitchFamily="34" charset="0"/>
                          <a:cs typeface="Times New Roman" panose="02020603050405020304" pitchFamily="18" charset="0"/>
                          <a:hlinkClick r:id="rId3"/>
                        </a:rPr>
                        <a:t>https://ieeesa.webex.com/ieeesa/j.php?MTID=m5a914e94d7cd6eaa061629b568ee0456</a:t>
                      </a:r>
                      <a:endParaRPr lang="en-US" sz="14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solidFill>
                      <a:schemeClr val="bg1"/>
                    </a:solidFill>
                  </a:tcPr>
                </a:tc>
                <a:extLst>
                  <a:ext uri="{0D108BD9-81ED-4DB2-BD59-A6C34878D82A}">
                    <a16:rowId xmlns:a16="http://schemas.microsoft.com/office/drawing/2014/main" val="2346457666"/>
                  </a:ext>
                </a:extLst>
              </a:tr>
            </a:tbl>
          </a:graphicData>
        </a:graphic>
      </p:graphicFrame>
      <p:sp>
        <p:nvSpPr>
          <p:cNvPr id="13" name="TextBox 12">
            <a:extLst>
              <a:ext uri="{FF2B5EF4-FFF2-40B4-BE49-F238E27FC236}">
                <a16:creationId xmlns:a16="http://schemas.microsoft.com/office/drawing/2014/main" id="{C697066B-D370-D807-E074-10B31EBBB4D0}"/>
              </a:ext>
            </a:extLst>
          </p:cNvPr>
          <p:cNvSpPr txBox="1"/>
          <p:nvPr/>
        </p:nvSpPr>
        <p:spPr>
          <a:xfrm>
            <a:off x="282166" y="1856413"/>
            <a:ext cx="6599114" cy="2031325"/>
          </a:xfrm>
          <a:prstGeom prst="rect">
            <a:avLst/>
          </a:prstGeom>
          <a:noFill/>
        </p:spPr>
        <p:txBody>
          <a:bodyPr wrap="none" rtlCol="0">
            <a:spAutoFit/>
          </a:bodyPr>
          <a:lstStyle/>
          <a:p>
            <a:r>
              <a:rPr lang="en-US" sz="1800" kern="100" dirty="0">
                <a:solidFill>
                  <a:schemeClr val="tx1"/>
                </a:solidFill>
                <a:effectLst/>
              </a:rPr>
              <a:t>Meeting number (access code): 2340 415 6446</a:t>
            </a:r>
          </a:p>
          <a:p>
            <a:endParaRPr lang="en-US" kern="100" dirty="0"/>
          </a:p>
          <a:p>
            <a:r>
              <a:rPr lang="en-US" sz="1800" kern="100" dirty="0">
                <a:solidFill>
                  <a:schemeClr val="tx1"/>
                </a:solidFill>
                <a:effectLst/>
              </a:rPr>
              <a:t>Tap to join from a mobile device (attendees only)</a:t>
            </a:r>
            <a:endParaRPr lang="en-US" sz="24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4">
                  <a:extLst>
                    <a:ext uri="{A12FA001-AC4F-418D-AE19-62706E023703}">
                      <ahyp:hlinkClr xmlns:ahyp="http://schemas.microsoft.com/office/drawing/2018/hyperlinkcolor" val="tx"/>
                    </a:ext>
                  </a:extLst>
                </a:hlinkClick>
              </a:rPr>
              <a:t>+1-646-992-2010,,23404156446##</a:t>
            </a:r>
            <a:r>
              <a:rPr lang="en-US" sz="1800" kern="100" dirty="0">
                <a:solidFill>
                  <a:schemeClr val="tx1"/>
                </a:solidFill>
                <a:effectLst/>
              </a:rPr>
              <a:t> United States Toll (New York City)</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r>
              <a:rPr lang="en-US" sz="1800" u="none" strike="noStrike" kern="100" dirty="0">
                <a:solidFill>
                  <a:schemeClr val="tx1"/>
                </a:solidFill>
                <a:effectLst/>
                <a:hlinkClick r:id="rId5">
                  <a:extLst>
                    <a:ext uri="{A12FA001-AC4F-418D-AE19-62706E023703}">
                      <ahyp:hlinkClr xmlns:ahyp="http://schemas.microsoft.com/office/drawing/2018/hyperlinkcolor" val="tx"/>
                    </a:ext>
                  </a:extLst>
                </a:hlinkClick>
              </a:rPr>
              <a:t>+1-213-306-3065,,23404156446##</a:t>
            </a:r>
            <a:r>
              <a:rPr lang="en-US" sz="1800" kern="100" dirty="0">
                <a:solidFill>
                  <a:schemeClr val="tx1"/>
                </a:solidFill>
                <a:effectLst/>
              </a:rPr>
              <a:t> United States Toll (Los Angeles)</a:t>
            </a:r>
            <a:endParaRPr lang="en-US" sz="18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Tree>
    <p:extLst>
      <p:ext uri="{BB962C8B-B14F-4D97-AF65-F5344CB8AC3E}">
        <p14:creationId xmlns:p14="http://schemas.microsoft.com/office/powerpoint/2010/main" val="3896700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10/6/23</a:t>
            </a:r>
          </a:p>
          <a:p>
            <a:pPr lvl="1"/>
            <a:r>
              <a:rPr lang="en-US" sz="1800" dirty="0"/>
              <a:t>Discussed the new layout of the architecture of the standard and received comments on the high level architecture</a:t>
            </a:r>
          </a:p>
          <a:p>
            <a:pPr lvl="1"/>
            <a:r>
              <a:rPr lang="en-US" sz="1800" dirty="0"/>
              <a:t>Discussed the detail of the functionality of each layer of the architecture</a:t>
            </a:r>
          </a:p>
          <a:p>
            <a:pPr lvl="1"/>
            <a:r>
              <a:rPr lang="en-US" sz="1800" dirty="0"/>
              <a:t>Updated the architecture document and will discuss at the next meeting</a:t>
            </a:r>
          </a:p>
          <a:p>
            <a:pPr lvl="1"/>
            <a:r>
              <a:rPr lang="en-US" sz="1800" dirty="0"/>
              <a:t>Cancel the current PAR by 14 Oct and resubmit in December – Will discuss the new PAR at 13 Oct ad hoc. If time permits discussion on the architecture document will follow</a:t>
            </a:r>
          </a:p>
          <a:p>
            <a:r>
              <a:rPr lang="en-US" sz="2200" dirty="0"/>
              <a:t>11/3/23</a:t>
            </a:r>
          </a:p>
          <a:p>
            <a:pPr lvl="1"/>
            <a:r>
              <a:rPr lang="en-US" sz="1800" dirty="0"/>
              <a:t>Request was made to cancel the PAR – now need to work on creating a new PAR for submission in December</a:t>
            </a:r>
          </a:p>
          <a:p>
            <a:r>
              <a:rPr lang="en-US" sz="2200" dirty="0"/>
              <a:t>12/1/23</a:t>
            </a:r>
          </a:p>
          <a:p>
            <a:pPr lvl="1"/>
            <a:r>
              <a:rPr lang="en-US" sz="1800" dirty="0"/>
              <a:t>PAR is likely to be rejected.  We will work on a new PAR in today’s ad hoc</a:t>
            </a:r>
          </a:p>
          <a:p>
            <a:pPr lvl="1"/>
            <a:endParaRPr lang="en-US" sz="1800" dirty="0"/>
          </a:p>
          <a:p>
            <a:pPr lvl="1"/>
            <a:endParaRPr lang="en-US" sz="1800" dirty="0"/>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12/1/2023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765829"/>
            <a:ext cx="7835900" cy="5629214"/>
          </a:xfrm>
        </p:spPr>
        <p:txBody>
          <a:bodyPr/>
          <a:lstStyle/>
          <a:p>
            <a:r>
              <a:rPr lang="en-US" sz="2000" dirty="0"/>
              <a:t>8/4/23</a:t>
            </a:r>
          </a:p>
          <a:p>
            <a:pPr lvl="1"/>
            <a:r>
              <a:rPr lang="en-US" sz="1600" dirty="0"/>
              <a:t>Updated a revision PAR and will be discussed at the follow-on ad hoc.</a:t>
            </a:r>
          </a:p>
          <a:p>
            <a:r>
              <a:rPr lang="en-US" sz="2000" dirty="0"/>
              <a:t>9/1/23</a:t>
            </a:r>
          </a:p>
          <a:p>
            <a:pPr lvl="1"/>
            <a:r>
              <a:rPr lang="en-US" sz="1600" dirty="0"/>
              <a:t>Finishing a new version of the 1900.5.1R PAR. Will distribute.  Posted on </a:t>
            </a:r>
            <a:r>
              <a:rPr lang="en-US" sz="1600" dirty="0" err="1"/>
              <a:t>MyProject</a:t>
            </a:r>
            <a:r>
              <a:rPr lang="en-US" sz="1600" dirty="0"/>
              <a:t>.  Will vote on accepting next WG meeting.</a:t>
            </a:r>
          </a:p>
          <a:p>
            <a:r>
              <a:rPr lang="en-US" sz="2000" dirty="0"/>
              <a:t>10/6/23</a:t>
            </a:r>
          </a:p>
          <a:p>
            <a:pPr lvl="1"/>
            <a:r>
              <a:rPr lang="en-US" sz="1600" dirty="0"/>
              <a:t>Par ad hoc follows after this meeting</a:t>
            </a:r>
          </a:p>
          <a:p>
            <a:r>
              <a:rPr lang="en-US" sz="2000" dirty="0"/>
              <a:t>11/3/23</a:t>
            </a:r>
          </a:p>
          <a:p>
            <a:pPr lvl="1"/>
            <a:r>
              <a:rPr lang="en-US" sz="1600" dirty="0"/>
              <a:t>Waiting for PAR approval</a:t>
            </a:r>
          </a:p>
          <a:p>
            <a:pPr lvl="1"/>
            <a:r>
              <a:rPr lang="en-US" sz="1600" dirty="0"/>
              <a:t>Request an ad hoc after the next WG meeting</a:t>
            </a:r>
          </a:p>
          <a:p>
            <a:r>
              <a:rPr lang="en-US" sz="2000" dirty="0"/>
              <a:t>12/1/23</a:t>
            </a:r>
          </a:p>
          <a:p>
            <a:pPr lvl="1"/>
            <a:r>
              <a:rPr lang="en-US" sz="1600" dirty="0"/>
              <a:t>PAR was Submitted – Comments were received and addressed.  Vote will occur 5 December at 0900 ET</a:t>
            </a:r>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12/1/2023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27204618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600" y="990600"/>
            <a:ext cx="7924800" cy="5334000"/>
          </a:xfrm>
        </p:spPr>
        <p:txBody>
          <a:bodyPr/>
          <a:lstStyle/>
          <a:p>
            <a:r>
              <a:rPr lang="en-US" sz="2000" dirty="0"/>
              <a:t>9/1/23</a:t>
            </a:r>
          </a:p>
          <a:p>
            <a:pPr lvl="1"/>
            <a:r>
              <a:rPr lang="en-US" sz="1600" dirty="0"/>
              <a:t>Held one CRG meeting and in that meeting</a:t>
            </a:r>
          </a:p>
          <a:p>
            <a:pPr lvl="2"/>
            <a:r>
              <a:rPr lang="en-US" sz="1200" dirty="0"/>
              <a:t>Updated descriptions of Order 1 IM effects (harmonic transmission and image frequencies)</a:t>
            </a:r>
          </a:p>
          <a:p>
            <a:pPr lvl="2"/>
            <a:r>
              <a:rPr lang="en-US" sz="1200" dirty="0"/>
              <a:t>Added informative annex on computing areas of ellipsoidal triangles</a:t>
            </a:r>
          </a:p>
          <a:p>
            <a:pPr lvl="1"/>
            <a:r>
              <a:rPr lang="en-US" sz="1600" dirty="0"/>
              <a:t>Today’s CRG meeting is canceled and an additional CRG meeting will be scheduled for 29 Sep</a:t>
            </a:r>
          </a:p>
          <a:p>
            <a:r>
              <a:rPr lang="en-US" sz="2000" dirty="0"/>
              <a:t>10/6/23</a:t>
            </a:r>
          </a:p>
          <a:p>
            <a:pPr lvl="1"/>
            <a:r>
              <a:rPr lang="en-US" sz="1600" dirty="0"/>
              <a:t>CRG group met three times and has made great progress</a:t>
            </a:r>
          </a:p>
          <a:p>
            <a:pPr lvl="2"/>
            <a:r>
              <a:rPr lang="en-US" sz="1200" dirty="0"/>
              <a:t>Expect completion of draft version 2 by next WG meeting</a:t>
            </a:r>
          </a:p>
          <a:p>
            <a:r>
              <a:rPr lang="en-US" sz="2000" dirty="0"/>
              <a:t>11/3/23</a:t>
            </a:r>
          </a:p>
          <a:p>
            <a:pPr lvl="1"/>
            <a:r>
              <a:rPr lang="en-US" sz="1600" dirty="0"/>
              <a:t>Continue to work to resolve new comments.  Work now involves closing the last few comments and finalizing the schema</a:t>
            </a:r>
          </a:p>
          <a:p>
            <a:r>
              <a:rPr lang="en-US" sz="2000" dirty="0"/>
              <a:t>12/1/23</a:t>
            </a:r>
          </a:p>
          <a:p>
            <a:pPr lvl="1"/>
            <a:r>
              <a:rPr lang="en-US" sz="1600" dirty="0"/>
              <a:t>A whisker away from completion – likely complete in the next two weeks and will post on Mentor and will use email to conduct a WG ballot to approve advancing to a new standards ballot.</a:t>
            </a:r>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12/1/2023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22</a:t>
            </a:fld>
            <a:endParaRPr lang="en-US"/>
          </a:p>
        </p:txBody>
      </p:sp>
    </p:spTree>
    <p:extLst>
      <p:ext uri="{BB962C8B-B14F-4D97-AF65-F5344CB8AC3E}">
        <p14:creationId xmlns:p14="http://schemas.microsoft.com/office/powerpoint/2010/main" val="3952479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400" dirty="0"/>
              <a:t>10/6/23</a:t>
            </a:r>
          </a:p>
          <a:p>
            <a:pPr lvl="1"/>
            <a:r>
              <a:rPr lang="en-US" sz="2000" dirty="0"/>
              <a:t>PURL settled</a:t>
            </a:r>
          </a:p>
          <a:p>
            <a:pPr lvl="2"/>
            <a:r>
              <a:rPr lang="en-US" sz="1800" dirty="0">
                <a:effectLst/>
                <a:latin typeface="Calibri" panose="020F0502020204030204" pitchFamily="34" charset="0"/>
                <a:ea typeface="Calibri" panose="020F0502020204030204" pitchFamily="34" charset="0"/>
              </a:rPr>
              <a:t>The root URL "</a:t>
            </a:r>
            <a:r>
              <a:rPr lang="en-US" sz="1800" u="sng" dirty="0">
                <a:solidFill>
                  <a:srgbClr val="0000FF"/>
                </a:solidFill>
                <a:effectLst/>
                <a:latin typeface="Calibri" panose="020F0502020204030204" pitchFamily="34" charset="0"/>
                <a:ea typeface="Calibri" panose="020F0502020204030204" pitchFamily="34" charset="0"/>
                <a:hlinkClick r:id="rId2"/>
              </a:rPr>
              <a:t>purl.ieee.org/</a:t>
            </a:r>
            <a:r>
              <a:rPr lang="en-US" sz="1800" u="sng" dirty="0" err="1">
                <a:solidFill>
                  <a:srgbClr val="0000FF"/>
                </a:solidFill>
                <a:effectLst/>
                <a:latin typeface="Calibri" panose="020F0502020204030204" pitchFamily="34" charset="0"/>
                <a:ea typeface="Calibri" panose="020F0502020204030204" pitchFamily="34" charset="0"/>
                <a:hlinkClick r:id="rId2"/>
              </a:rPr>
              <a:t>sa</a:t>
            </a:r>
            <a:r>
              <a:rPr lang="en-US" sz="1800" dirty="0">
                <a:effectLst/>
                <a:latin typeface="Calibri" panose="020F0502020204030204" pitchFamily="34" charset="0"/>
                <a:ea typeface="Calibri" panose="020F0502020204030204" pitchFamily="34" charset="0"/>
              </a:rPr>
              <a:t>" for the standards groups is fixed and must be the root and using </a:t>
            </a:r>
            <a:r>
              <a:rPr lang="en-US" sz="1800" kern="0" dirty="0">
                <a:effectLst/>
                <a:latin typeface="Calibri" panose="020F0502020204030204" pitchFamily="34" charset="0"/>
                <a:ea typeface="Calibri" panose="020F0502020204030204" pitchFamily="34" charset="0"/>
              </a:rPr>
              <a:t>"/</a:t>
            </a:r>
            <a:r>
              <a:rPr lang="en-US" sz="1800" kern="0" dirty="0" err="1">
                <a:effectLst/>
                <a:latin typeface="Calibri" panose="020F0502020204030204" pitchFamily="34" charset="0"/>
                <a:ea typeface="Calibri" panose="020F0502020204030204" pitchFamily="34" charset="0"/>
              </a:rPr>
              <a:t>dyspan</a:t>
            </a:r>
            <a:r>
              <a:rPr lang="en-US" sz="1800" kern="0" dirty="0">
                <a:effectLst/>
                <a:latin typeface="Calibri" panose="020F0502020204030204" pitchFamily="34" charset="0"/>
                <a:ea typeface="Calibri" panose="020F0502020204030204" pitchFamily="34" charset="0"/>
              </a:rPr>
              <a:t>" for our </a:t>
            </a:r>
            <a:r>
              <a:rPr lang="en-US" sz="1800" kern="0" dirty="0" err="1">
                <a:effectLst/>
                <a:latin typeface="Calibri" panose="020F0502020204030204" pitchFamily="34" charset="0"/>
                <a:ea typeface="Calibri" panose="020F0502020204030204" pitchFamily="34" charset="0"/>
              </a:rPr>
              <a:t>DySPAN</a:t>
            </a:r>
            <a:r>
              <a:rPr lang="en-US" sz="1800" kern="0" dirty="0">
                <a:effectLst/>
                <a:latin typeface="Calibri" panose="020F0502020204030204" pitchFamily="34" charset="0"/>
                <a:ea typeface="Calibri" panose="020F0502020204030204" pitchFamily="34" charset="0"/>
              </a:rPr>
              <a:t> work, and "/</a:t>
            </a:r>
            <a:r>
              <a:rPr lang="en-US" sz="1800" kern="0" dirty="0" err="1">
                <a:effectLst/>
                <a:latin typeface="Calibri" panose="020F0502020204030204" pitchFamily="34" charset="0"/>
                <a:ea typeface="Calibri" panose="020F0502020204030204" pitchFamily="34" charset="0"/>
              </a:rPr>
              <a:t>scm</a:t>
            </a:r>
            <a:r>
              <a:rPr lang="en-US" sz="1800" kern="0" dirty="0">
                <a:effectLst/>
                <a:latin typeface="Calibri" panose="020F0502020204030204" pitchFamily="34" charset="0"/>
                <a:ea typeface="Calibri" panose="020F0502020204030204" pitchFamily="34" charset="0"/>
              </a:rPr>
              <a:t>" for our SCM work</a:t>
            </a:r>
          </a:p>
          <a:p>
            <a:pPr lvl="2"/>
            <a:r>
              <a:rPr lang="en-US" sz="1800" dirty="0">
                <a:effectLst/>
                <a:latin typeface="Calibri" panose="020F0502020204030204" pitchFamily="34" charset="0"/>
                <a:ea typeface="Calibri" panose="020F0502020204030204" pitchFamily="34" charset="0"/>
              </a:rPr>
              <a:t>Our SCM full PURL is "</a:t>
            </a:r>
            <a:r>
              <a:rPr lang="en-US" sz="1800" u="sng" dirty="0">
                <a:solidFill>
                  <a:srgbClr val="0000FF"/>
                </a:solidFill>
                <a:effectLst/>
                <a:latin typeface="Calibri" panose="020F0502020204030204" pitchFamily="34" charset="0"/>
                <a:ea typeface="Calibri" panose="020F0502020204030204" pitchFamily="34" charset="0"/>
                <a:hlinkClick r:id="rId3"/>
              </a:rPr>
              <a:t>purl.ieee.org/</a:t>
            </a:r>
            <a:r>
              <a:rPr lang="en-US" sz="1800" u="sng" dirty="0" err="1">
                <a:solidFill>
                  <a:srgbClr val="0000FF"/>
                </a:solidFill>
                <a:effectLst/>
                <a:latin typeface="Calibri" panose="020F0502020204030204" pitchFamily="34" charset="0"/>
                <a:ea typeface="Calibri" panose="020F0502020204030204" pitchFamily="34" charset="0"/>
                <a:hlinkClick r:id="rId3"/>
              </a:rPr>
              <a:t>sa</a:t>
            </a:r>
            <a:r>
              <a:rPr lang="en-US" sz="1800" u="sng" dirty="0">
                <a:solidFill>
                  <a:srgbClr val="0000FF"/>
                </a:solidFill>
                <a:effectLst/>
                <a:latin typeface="Calibri" panose="020F0502020204030204" pitchFamily="34" charset="0"/>
                <a:ea typeface="Calibri" panose="020F0502020204030204" pitchFamily="34" charset="0"/>
                <a:hlinkClick r:id="rId3"/>
              </a:rPr>
              <a:t>/</a:t>
            </a:r>
            <a:r>
              <a:rPr lang="en-US" sz="1800" u="sng" dirty="0" err="1">
                <a:solidFill>
                  <a:srgbClr val="0000FF"/>
                </a:solidFill>
                <a:effectLst/>
                <a:latin typeface="Calibri" panose="020F0502020204030204" pitchFamily="34" charset="0"/>
                <a:ea typeface="Calibri" panose="020F0502020204030204" pitchFamily="34" charset="0"/>
                <a:hlinkClick r:id="rId3"/>
              </a:rPr>
              <a:t>dyspan</a:t>
            </a:r>
            <a:r>
              <a:rPr lang="en-US" sz="1800" u="sng" dirty="0">
                <a:solidFill>
                  <a:srgbClr val="0000FF"/>
                </a:solidFill>
                <a:effectLst/>
                <a:latin typeface="Calibri" panose="020F0502020204030204" pitchFamily="34" charset="0"/>
                <a:ea typeface="Calibri" panose="020F0502020204030204" pitchFamily="34" charset="0"/>
                <a:hlinkClick r:id="rId3"/>
              </a:rPr>
              <a:t>/</a:t>
            </a:r>
            <a:r>
              <a:rPr lang="en-US" sz="1800" u="sng" dirty="0" err="1">
                <a:solidFill>
                  <a:srgbClr val="0000FF"/>
                </a:solidFill>
                <a:effectLst/>
                <a:latin typeface="Calibri" panose="020F0502020204030204" pitchFamily="34" charset="0"/>
                <a:ea typeface="Calibri" panose="020F0502020204030204" pitchFamily="34" charset="0"/>
                <a:hlinkClick r:id="rId3"/>
              </a:rPr>
              <a:t>scm</a:t>
            </a:r>
            <a:r>
              <a:rPr lang="en-US" sz="18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11/3/23</a:t>
            </a:r>
          </a:p>
          <a:p>
            <a:pPr lvl="1"/>
            <a:r>
              <a:rPr lang="en-US" sz="2200" dirty="0">
                <a:latin typeface="Calibri" panose="020F0502020204030204" pitchFamily="34" charset="0"/>
                <a:ea typeface="Calibri" panose="020F0502020204030204" pitchFamily="34" charset="0"/>
              </a:rPr>
              <a:t>Posting of schemas expected soon</a:t>
            </a:r>
          </a:p>
          <a:p>
            <a:r>
              <a:rPr lang="en-US" sz="2600" dirty="0">
                <a:effectLst/>
                <a:latin typeface="Calibri" panose="020F0502020204030204" pitchFamily="34" charset="0"/>
                <a:ea typeface="Calibri" panose="020F0502020204030204" pitchFamily="34" charset="0"/>
              </a:rPr>
              <a:t>12/1/23</a:t>
            </a:r>
          </a:p>
          <a:p>
            <a:pPr lvl="1"/>
            <a:r>
              <a:rPr lang="en-US" sz="2200" dirty="0">
                <a:effectLst/>
                <a:latin typeface="Calibri" panose="020F0502020204030204" pitchFamily="34" charset="0"/>
                <a:ea typeface="Calibri" panose="020F0502020204030204" pitchFamily="34" charset="0"/>
              </a:rPr>
              <a:t>Still waiting for final schema before posting</a:t>
            </a: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12/1/2023</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#:5-23-0021-01-agen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23</a:t>
            </a:fld>
            <a:endParaRPr lang="en-US"/>
          </a:p>
        </p:txBody>
      </p:sp>
    </p:spTree>
    <p:extLst>
      <p:ext uri="{BB962C8B-B14F-4D97-AF65-F5344CB8AC3E}">
        <p14:creationId xmlns:p14="http://schemas.microsoft.com/office/powerpoint/2010/main" val="552489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458200" cy="5392617"/>
          </a:xfrm>
        </p:spPr>
        <p:txBody>
          <a:bodyPr>
            <a:normAutofit fontScale="92500" lnSpcReduction="20000"/>
          </a:bodyPr>
          <a:lstStyle/>
          <a:p>
            <a:r>
              <a:rPr lang="en-US" sz="2000" dirty="0"/>
              <a:t>Met on 21 Nov–notes follow</a:t>
            </a:r>
          </a:p>
          <a:p>
            <a:r>
              <a:rPr lang="en-US" sz="2000" dirty="0"/>
              <a:t>Treasurer – Discussed making claims on the IEEE Concur site</a:t>
            </a:r>
          </a:p>
          <a:p>
            <a:r>
              <a:rPr lang="en-US" sz="2000" dirty="0"/>
              <a:t>Selected updates</a:t>
            </a:r>
          </a:p>
          <a:p>
            <a:pPr lvl="1"/>
            <a:r>
              <a:rPr lang="en-US" sz="1600" dirty="0"/>
              <a:t>1900.1 – Recently not meeting – but still revising definitions</a:t>
            </a:r>
          </a:p>
          <a:p>
            <a:pPr lvl="1"/>
            <a:r>
              <a:rPr lang="en-US" sz="1600" dirty="0"/>
              <a:t>1900.2 – No report</a:t>
            </a:r>
          </a:p>
          <a:p>
            <a:pPr lvl="1"/>
            <a:r>
              <a:rPr lang="en-US" sz="1600" dirty="0"/>
              <a:t>1900.6 – currently 3 voting members and not very active. Oliver sees it as his responsibility to get the work moving</a:t>
            </a:r>
          </a:p>
          <a:p>
            <a:pPr lvl="1"/>
            <a:r>
              <a:rPr lang="en-US" sz="1600" dirty="0"/>
              <a:t>1900.8 – Some progress - Finalizing the spreadsheet of metadata fields required for each of the RF use cases – classifying and detecting emitters</a:t>
            </a:r>
          </a:p>
          <a:p>
            <a:r>
              <a:rPr lang="en-US" sz="2000" dirty="0"/>
              <a:t>Updating the 1900 web site – not much work has been done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Funds are available to support publishing and promotion</a:t>
            </a:r>
          </a:p>
          <a:p>
            <a:r>
              <a:rPr lang="en-US" sz="2100" dirty="0"/>
              <a:t>Potential new projects – </a:t>
            </a:r>
          </a:p>
          <a:p>
            <a:pPr lvl="1"/>
            <a:r>
              <a:rPr lang="en-US" sz="1700" dirty="0"/>
              <a:t>Current discussion covered ideas to provide a control channel for managing wireless spectrum sharing</a:t>
            </a:r>
          </a:p>
          <a:p>
            <a:pPr lvl="1"/>
            <a:r>
              <a:rPr lang="en-US" sz="1700" dirty="0"/>
              <a:t>Spent some time looking through the 6g framework thinking it will reveal some ideas</a:t>
            </a:r>
          </a:p>
          <a:p>
            <a:r>
              <a:rPr lang="en-US" sz="2100" dirty="0"/>
              <a:t>Still hoping for a face-to-face SC meeting at the </a:t>
            </a:r>
            <a:r>
              <a:rPr lang="en-US" sz="2100" dirty="0" err="1"/>
              <a:t>DySPAN</a:t>
            </a:r>
            <a:r>
              <a:rPr lang="en-US" sz="2100" dirty="0"/>
              <a:t> Conference in DC in May 2024</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12/1/2023</a:t>
            </a:fld>
            <a:endParaRPr lang="en-US"/>
          </a:p>
        </p:txBody>
      </p:sp>
      <p:sp>
        <p:nvSpPr>
          <p:cNvPr id="5" name="Footer Placeholder 4"/>
          <p:cNvSpPr>
            <a:spLocks noGrp="1"/>
          </p:cNvSpPr>
          <p:nvPr>
            <p:ph type="ftr" sz="quarter" idx="11"/>
          </p:nvPr>
        </p:nvSpPr>
        <p:spPr/>
        <p:txBody>
          <a:bodyPr/>
          <a:lstStyle/>
          <a:p>
            <a:pPr>
              <a:defRPr/>
            </a:pPr>
            <a:r>
              <a:rPr lang="en-US" dirty="0"/>
              <a:t>Doc #:5-23-0021-01-agen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24</a:t>
            </a:fld>
            <a:endParaRPr lang="en-US"/>
          </a:p>
        </p:txBody>
      </p:sp>
    </p:spTree>
    <p:extLst>
      <p:ext uri="{BB962C8B-B14F-4D97-AF65-F5344CB8AC3E}">
        <p14:creationId xmlns:p14="http://schemas.microsoft.com/office/powerpoint/2010/main" val="6037975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12/1/2023</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#:5-23-0021-01-agen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pic>
        <p:nvPicPr>
          <p:cNvPr id="8" name="Content Placeholder 7" descr="Diagram&#10;&#10;Description automatically generated">
            <a:extLst>
              <a:ext uri="{FF2B5EF4-FFF2-40B4-BE49-F238E27FC236}">
                <a16:creationId xmlns:a16="http://schemas.microsoft.com/office/drawing/2014/main" id="{0C8CED8C-5FDA-0049-C3F2-C5B5E0923122}"/>
              </a:ext>
            </a:extLst>
          </p:cNvPr>
          <p:cNvPicPr>
            <a:picLocks noGrp="1" noChangeAspect="1"/>
          </p:cNvPicPr>
          <p:nvPr>
            <p:ph idx="1"/>
          </p:nvPr>
        </p:nvPicPr>
        <p:blipFill>
          <a:blip r:embed="rId2"/>
          <a:stretch>
            <a:fillRect/>
          </a:stretch>
        </p:blipFill>
        <p:spPr>
          <a:xfrm>
            <a:off x="619303" y="914400"/>
            <a:ext cx="7990433" cy="5199324"/>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12/1/2023</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#:5-23-0021-01-agen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26</a:t>
            </a:fld>
            <a:endParaRPr lang="en-US"/>
          </a:p>
        </p:txBody>
      </p:sp>
    </p:spTree>
    <p:extLst>
      <p:ext uri="{BB962C8B-B14F-4D97-AF65-F5344CB8AC3E}">
        <p14:creationId xmlns:p14="http://schemas.microsoft.com/office/powerpoint/2010/main" val="18033074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8/4/23</a:t>
            </a:r>
          </a:p>
          <a:p>
            <a:pPr lvl="1"/>
            <a:r>
              <a:rPr lang="en-US" sz="1050" dirty="0"/>
              <a:t>Carlos and John will be presenting a 1900.5.2 tutorial at MILCOM 2023 an Oct 30</a:t>
            </a:r>
            <a:r>
              <a:rPr lang="en-US" sz="1050" baseline="30000" dirty="0"/>
              <a:t>th</a:t>
            </a:r>
            <a:r>
              <a:rPr lang="en-US" sz="1050" dirty="0"/>
              <a:t>.</a:t>
            </a:r>
          </a:p>
          <a:p>
            <a:pPr lvl="1"/>
            <a:r>
              <a:rPr lang="en-US" sz="1050" dirty="0"/>
              <a:t>John submitted an abstract to do a presentation on using standards in EMSO to AOC</a:t>
            </a:r>
          </a:p>
          <a:p>
            <a:pPr lvl="1"/>
            <a:r>
              <a:rPr lang="en-US" sz="1050" dirty="0"/>
              <a:t>Consider having a booth at </a:t>
            </a:r>
            <a:r>
              <a:rPr lang="en-US" sz="1050" dirty="0" err="1"/>
              <a:t>DySPAN</a:t>
            </a:r>
            <a:r>
              <a:rPr lang="en-US" sz="1050" dirty="0"/>
              <a:t> 24</a:t>
            </a:r>
          </a:p>
          <a:p>
            <a:r>
              <a:rPr lang="en-US" sz="1800" dirty="0"/>
              <a:t>9/1/23</a:t>
            </a:r>
          </a:p>
          <a:p>
            <a:pPr lvl="1"/>
            <a:r>
              <a:rPr lang="en-US" sz="1050" dirty="0"/>
              <a:t>Team from NW and MIT that has a NSF grant under the NRDZ program.  It is a supplement to the grant that Carlos has.  They are looking at market structures and the spectrum access agreements.  Carlos will be collaborating with them and they are likely to use SCMs.</a:t>
            </a:r>
          </a:p>
          <a:p>
            <a:r>
              <a:rPr lang="en-US" sz="1800" dirty="0"/>
              <a:t>11/3/23</a:t>
            </a:r>
          </a:p>
          <a:p>
            <a:pPr lvl="1"/>
            <a:r>
              <a:rPr lang="en-US" sz="1400" dirty="0"/>
              <a:t>Carlos and John presented a tutorial on IEEE 1900.5.2 at MILCOM23</a:t>
            </a:r>
          </a:p>
          <a:p>
            <a:r>
              <a:rPr lang="en-US" sz="1800" dirty="0"/>
              <a:t>12/1/23</a:t>
            </a:r>
          </a:p>
          <a:p>
            <a:pPr lvl="1"/>
            <a:r>
              <a:rPr lang="en-US" sz="1400" dirty="0"/>
              <a:t>Carlos and John submitted a tutorial proposal on IEEE 1900.5.2 at </a:t>
            </a:r>
            <a:r>
              <a:rPr lang="en-US" sz="1400" dirty="0" err="1"/>
              <a:t>DySPAN</a:t>
            </a:r>
            <a:r>
              <a:rPr lang="en-US" sz="1400" dirty="0"/>
              <a:t> 24</a:t>
            </a:r>
          </a:p>
          <a:p>
            <a:pPr lvl="1"/>
            <a:r>
              <a:rPr lang="en-US" sz="1400" dirty="0"/>
              <a:t>Reinhard submitted a paper  for Workshop on Linear Algebra and Signal Processing in AI/ML for Spectrum Awareness titled “Generalized Boolean Lattices for Policies for Dynamic Spectrum Access Systems”</a:t>
            </a:r>
          </a:p>
          <a:p>
            <a:pPr lvl="1"/>
            <a:r>
              <a:rPr lang="en-US" sz="1400" dirty="0"/>
              <a:t>Carlos gave talks at the NSF NRDZ COM3</a:t>
            </a:r>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12/1/2023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27</a:t>
            </a:fld>
            <a:endParaRPr lang="en-US"/>
          </a:p>
        </p:txBody>
      </p:sp>
    </p:spTree>
    <p:extLst>
      <p:ext uri="{BB962C8B-B14F-4D97-AF65-F5344CB8AC3E}">
        <p14:creationId xmlns:p14="http://schemas.microsoft.com/office/powerpoint/2010/main" val="3648328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11/3/23 0800 ET</a:t>
            </a:r>
          </a:p>
          <a:p>
            <a:r>
              <a:rPr lang="en-US" sz="1600" strike="sngStrike" dirty="0"/>
              <a:t>P1900.5.2 CRG 11/3/23 1300 ET</a:t>
            </a:r>
          </a:p>
          <a:p>
            <a:r>
              <a:rPr lang="en-US" sz="1600" strike="sngStrike" dirty="0"/>
              <a:t>P1900.5 Revision Ad hoc 11/10/23 1330 ET </a:t>
            </a:r>
          </a:p>
          <a:p>
            <a:r>
              <a:rPr lang="en-US" sz="1600" strike="sngStrike" dirty="0"/>
              <a:t>P1900.5.2 CRG 11/17/23 1300 ET</a:t>
            </a:r>
          </a:p>
          <a:p>
            <a:r>
              <a:rPr lang="en-US" sz="1600" strike="sngStrike" dirty="0"/>
              <a:t>P1900.5.2 CRG 12/1/23 1300 ET</a:t>
            </a:r>
          </a:p>
          <a:p>
            <a:r>
              <a:rPr lang="en-US" sz="1600" dirty="0"/>
              <a:t>P1900.5 WG Mtg 12/1/23 1430 ET</a:t>
            </a:r>
          </a:p>
          <a:p>
            <a:r>
              <a:rPr lang="en-US" sz="1600" dirty="0"/>
              <a:t>P1900.5 Ad hoc 12/1/23 1430+ ET </a:t>
            </a:r>
          </a:p>
          <a:p>
            <a:r>
              <a:rPr lang="en-US" sz="1600" dirty="0"/>
              <a:t>P1900.5.1 Ad hoc 12/1/23 1430+ ET </a:t>
            </a:r>
          </a:p>
          <a:p>
            <a:r>
              <a:rPr lang="en-US" sz="1600" strike="sngStrike" dirty="0"/>
              <a:t>P1900.5 Revision Ad-hoc 12/8/23 1330 ET</a:t>
            </a:r>
          </a:p>
          <a:p>
            <a:r>
              <a:rPr lang="en-US" sz="1600" dirty="0"/>
              <a:t>P1900.5.2 CRG 12/15/23 1300 ET</a:t>
            </a:r>
          </a:p>
          <a:p>
            <a:r>
              <a:rPr lang="en-US" sz="1600" strike="sngStrike" dirty="0"/>
              <a:t>P1900.5 Revision Ad-hoc 10/22/23 1330 ET</a:t>
            </a:r>
          </a:p>
          <a:p>
            <a:r>
              <a:rPr lang="en-US" sz="1600" dirty="0"/>
              <a:t>P1900.5.1 Revision Ad hoc TBD</a:t>
            </a:r>
          </a:p>
          <a:p>
            <a:r>
              <a:rPr lang="en-US" sz="1600" dirty="0"/>
              <a:t>P1900.5 WG Mtg 1/5/24 0800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12/1/2023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28</a:t>
            </a:fld>
            <a:endParaRPr lang="en-US"/>
          </a:p>
        </p:txBody>
      </p:sp>
    </p:spTree>
    <p:extLst>
      <p:ext uri="{BB962C8B-B14F-4D97-AF65-F5344CB8AC3E}">
        <p14:creationId xmlns:p14="http://schemas.microsoft.com/office/powerpoint/2010/main" val="10964537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29</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12/1/2023</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#:5-23-0021-01-agen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12/1/2023</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#:5-23-0021-01-agen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6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142248435"/>
              </p:ext>
            </p:extLst>
          </p:nvPr>
        </p:nvGraphicFramePr>
        <p:xfrm>
          <a:off x="2819400" y="964097"/>
          <a:ext cx="5550157" cy="4682039"/>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624271">
                <a:tc>
                  <a:txBody>
                    <a:bodyPr/>
                    <a:lstStyle/>
                    <a:p>
                      <a:pPr algn="ctr" fontAlgn="b"/>
                      <a:r>
                        <a:rPr lang="en-US" sz="800" b="0" i="0" u="none" strike="noStrike" dirty="0">
                          <a:solidFill>
                            <a:srgbClr val="000000"/>
                          </a:solidFill>
                          <a:effectLst/>
                          <a:latin typeface="Calibri" panose="020F0502020204030204" pitchFamily="34" charset="0"/>
                        </a:rPr>
                        <a:t>12/1/23</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First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Last Name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Affiliation</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Electronic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Jennifer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Santulli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r>
                        <a:rPr lang="en-US" sz="800" b="0" i="0" u="none" strike="noStrike" dirty="0">
                          <a:solidFill>
                            <a:srgbClr val="000000"/>
                          </a:solidFill>
                          <a:effectLst/>
                          <a:latin typeface="Calibri" panose="020F0502020204030204" pitchFamily="34" charset="0"/>
                        </a:rPr>
                        <a:t>X</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12/1/2023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#:5-23-0021-01-agen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2780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12/1/23  14:30 – 16:00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12/1/2023</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#:5-23-0021-01-agen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5</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5-23-0021-01-agen</a:t>
            </a:r>
          </a:p>
          <a:p>
            <a:endParaRPr dirty="0"/>
          </a:p>
          <a:p>
            <a:r>
              <a:rPr dirty="0"/>
              <a:t>Mover: Reinhard</a:t>
            </a:r>
          </a:p>
          <a:p>
            <a:r>
              <a:rPr dirty="0"/>
              <a:t>Second: Carlos</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12/1/2023</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#:5-23-0021-01-agen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6</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12/1/2023</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12/1/2023</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12/1/2023</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#:5-23-0021-01-agen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36511</TotalTime>
  <Words>3280</Words>
  <Application>Microsoft Office PowerPoint</Application>
  <PresentationFormat>On-screen Show (4:3)</PresentationFormat>
  <Paragraphs>501</Paragraphs>
  <Slides>29</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29</vt:i4>
      </vt:variant>
    </vt:vector>
  </HeadingPairs>
  <TitlesOfParts>
    <vt:vector size="36" baseType="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Rules</vt:lpstr>
      <vt:lpstr> Draft Agenda</vt:lpstr>
      <vt:lpstr>Approval of Agenda</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620</cp:revision>
  <dcterms:created xsi:type="dcterms:W3CDTF">2013-08-13T02:52:21Z</dcterms:created>
  <dcterms:modified xsi:type="dcterms:W3CDTF">2023-12-01T20:52:41Z</dcterms:modified>
</cp:coreProperties>
</file>