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0" r:id="rId18"/>
    <p:sldId id="491" r:id="rId19"/>
    <p:sldId id="492" r:id="rId20"/>
    <p:sldId id="465" r:id="rId21"/>
    <p:sldId id="437" r:id="rId22"/>
    <p:sldId id="438" r:id="rId23"/>
    <p:sldId id="477" r:id="rId24"/>
    <p:sldId id="426" r:id="rId25"/>
    <p:sldId id="485" r:id="rId26"/>
    <p:sldId id="482" r:id="rId27"/>
    <p:sldId id="440" r:id="rId28"/>
    <p:sldId id="430" r:id="rId29"/>
    <p:sldId id="4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p:scale>
          <a:sx n="110" d="100"/>
          <a:sy n="110" d="100"/>
        </p:scale>
        <p:origin x="20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12/1/2023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#:5-23-0021-01-agen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12/1/2023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#:5-23-0021-01-agen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12/1/2023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#:5-23-0021-01-agen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12/1/2023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#:5-23-0021-01-agen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12/1/2023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#:5-23-0021-01-agen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12/1/2023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#:5-23-0021-01-agen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12/1/2023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#:5-23-0021-01-agen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12/1/2023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#:5-23-0021-01-agen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12/1/2023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12/1/2023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#:5-23-0021-01-agen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12/1/2023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#:5-23-0021-01-agen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72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Dec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Dec 2023</a:t>
            </a:r>
          </a:p>
          <a:p>
            <a:pPr eaLnBrk="0" hangingPunct="0"/>
            <a:r>
              <a:rPr lang="en-US" sz="1200" b="1" dirty="0">
                <a:latin typeface="Arial" pitchFamily="34" charset="0"/>
                <a:cs typeface="Times New Roman" pitchFamily="18" charset="0"/>
              </a:rPr>
              <a:t>Document No: 5-23-0021-01-agen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11</a:t>
            </a:r>
            <a:r>
              <a:rPr lang="en-US" dirty="0">
                <a:solidFill>
                  <a:schemeClr val="tx1"/>
                </a:solidFill>
              </a:rPr>
              <a:t>/3/23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831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12/1/2023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10/6/23</a:t>
            </a:r>
          </a:p>
          <a:p>
            <a:pPr lvl="1"/>
            <a:r>
              <a:rPr lang="en-US" sz="1800" dirty="0"/>
              <a:t>Discussed the new layout of the architecture of the standard and received comments on the high level architecture</a:t>
            </a:r>
          </a:p>
          <a:p>
            <a:pPr lvl="1"/>
            <a:r>
              <a:rPr lang="en-US" sz="1800" dirty="0"/>
              <a:t>Discussed the detail of the functionality of each layer of the architecture</a:t>
            </a:r>
          </a:p>
          <a:p>
            <a:pPr lvl="1"/>
            <a:r>
              <a:rPr lang="en-US" sz="1800" dirty="0"/>
              <a:t>Updated the architecture document and will discuss at the next meeting</a:t>
            </a:r>
          </a:p>
          <a:p>
            <a:pPr lvl="1"/>
            <a:r>
              <a:rPr lang="en-US" sz="1800" dirty="0"/>
              <a:t>Cancel the current PAR by 14 Oct and resubmit in December – Will discuss the new PAR at 13 Oct ad hoc. If time permits discussion on the architecture document will follow</a:t>
            </a:r>
          </a:p>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8/4/23</a:t>
            </a:r>
          </a:p>
          <a:p>
            <a:pPr lvl="1"/>
            <a:r>
              <a:rPr lang="en-US" sz="1600" dirty="0"/>
              <a:t>Updated a revision PAR and will be discussed at the follow-on ad hoc.</a:t>
            </a:r>
          </a:p>
          <a:p>
            <a:r>
              <a:rPr lang="en-US" sz="2000" dirty="0"/>
              <a:t>9/1/23</a:t>
            </a:r>
          </a:p>
          <a:p>
            <a:pPr lvl="1"/>
            <a:r>
              <a:rPr lang="en-US" sz="1600" dirty="0"/>
              <a:t>Finishing a new version of the 1900.5.1R PAR. Will distribute.  Posted on </a:t>
            </a:r>
            <a:r>
              <a:rPr lang="en-US" sz="1600" dirty="0" err="1"/>
              <a:t>MyProject</a:t>
            </a:r>
            <a:r>
              <a:rPr lang="en-US" sz="1600" dirty="0"/>
              <a:t>.  Will vote on accepting next WG meeting.</a:t>
            </a:r>
          </a:p>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a:p>
            <a:r>
              <a:rPr lang="en-US" sz="2000" dirty="0"/>
              <a:t>10/6/23</a:t>
            </a:r>
          </a:p>
          <a:p>
            <a:pPr lvl="1"/>
            <a:r>
              <a:rPr lang="en-US" sz="1600" dirty="0"/>
              <a:t>CRG group met three times and has made great progress</a:t>
            </a:r>
          </a:p>
          <a:p>
            <a:pPr lvl="2"/>
            <a:r>
              <a:rPr lang="en-US" sz="1200" dirty="0"/>
              <a:t>Expect completion of draft version 2 by next WG meeting</a:t>
            </a:r>
          </a:p>
          <a:p>
            <a:r>
              <a:rPr lang="en-US" sz="2000" dirty="0"/>
              <a:t>11/3/23</a:t>
            </a:r>
          </a:p>
          <a:p>
            <a:pPr lvl="1"/>
            <a:r>
              <a:rPr lang="en-US" sz="1600" dirty="0"/>
              <a:t>Continue to work to resolve new comments.  Work now involves closing the last few comments and finalizing the schema</a:t>
            </a:r>
          </a:p>
          <a:p>
            <a:r>
              <a:rPr lang="en-US" sz="2000" dirty="0"/>
              <a:t>12/1/23</a:t>
            </a:r>
          </a:p>
          <a:p>
            <a:pPr lvl="1"/>
            <a:r>
              <a:rPr lang="en-US" sz="1600" dirty="0"/>
              <a:t>A whisker away from completion – likely complete in the next two weeks and will post on Mentor and will use email to conduct a WG ballot to approve advancing to a new standards ballot.</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400" dirty="0"/>
              <a:t>10/6/23</a:t>
            </a:r>
          </a:p>
          <a:p>
            <a:pPr lvl="1"/>
            <a:r>
              <a:rPr lang="en-US" sz="2000" dirty="0"/>
              <a:t>PURL settled</a:t>
            </a:r>
          </a:p>
          <a:p>
            <a:pPr lvl="2"/>
            <a:r>
              <a:rPr lang="en-US" sz="1800" dirty="0">
                <a:effectLst/>
                <a:latin typeface="Calibri" panose="020F0502020204030204" pitchFamily="34" charset="0"/>
                <a:ea typeface="Calibri" panose="020F0502020204030204" pitchFamily="34" charset="0"/>
              </a:rPr>
              <a:t>The root URL "</a:t>
            </a:r>
            <a:r>
              <a:rPr lang="en-US" sz="1800" u="sng" dirty="0">
                <a:solidFill>
                  <a:srgbClr val="0000FF"/>
                </a:solidFill>
                <a:effectLst/>
                <a:latin typeface="Calibri" panose="020F0502020204030204" pitchFamily="34" charset="0"/>
                <a:ea typeface="Calibri" panose="020F0502020204030204" pitchFamily="34" charset="0"/>
                <a:hlinkClick r:id="rId2"/>
              </a:rPr>
              <a:t>purl.ieee.org/</a:t>
            </a:r>
            <a:r>
              <a:rPr lang="en-US" sz="1800" u="sng" dirty="0" err="1">
                <a:solidFill>
                  <a:srgbClr val="0000FF"/>
                </a:solidFill>
                <a:effectLst/>
                <a:latin typeface="Calibri" panose="020F0502020204030204" pitchFamily="34" charset="0"/>
                <a:ea typeface="Calibri" panose="020F0502020204030204" pitchFamily="34" charset="0"/>
                <a:hlinkClick r:id="rId2"/>
              </a:rPr>
              <a:t>sa</a:t>
            </a:r>
            <a:r>
              <a:rPr lang="en-US" sz="1800" dirty="0">
                <a:effectLst/>
                <a:latin typeface="Calibri" panose="020F0502020204030204" pitchFamily="34" charset="0"/>
                <a:ea typeface="Calibri" panose="020F0502020204030204" pitchFamily="34" charset="0"/>
              </a:rPr>
              <a:t>" for the standards groups is fixed and must be the root and using </a:t>
            </a:r>
            <a:r>
              <a:rPr lang="en-US" sz="1800" kern="0" dirty="0">
                <a:effectLst/>
                <a:latin typeface="Calibri" panose="020F0502020204030204" pitchFamily="34" charset="0"/>
                <a:ea typeface="Calibri" panose="020F0502020204030204" pitchFamily="34" charset="0"/>
              </a:rPr>
              <a:t>"/</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for our </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work, and "/</a:t>
            </a:r>
            <a:r>
              <a:rPr lang="en-US" sz="1800" kern="0" dirty="0" err="1">
                <a:effectLst/>
                <a:latin typeface="Calibri" panose="020F0502020204030204" pitchFamily="34" charset="0"/>
                <a:ea typeface="Calibri" panose="020F0502020204030204" pitchFamily="34" charset="0"/>
              </a:rPr>
              <a:t>scm</a:t>
            </a:r>
            <a:r>
              <a:rPr lang="en-US" sz="1800" kern="0" dirty="0">
                <a:effectLst/>
                <a:latin typeface="Calibri" panose="020F0502020204030204" pitchFamily="34" charset="0"/>
                <a:ea typeface="Calibri" panose="020F0502020204030204" pitchFamily="34" charset="0"/>
              </a:rPr>
              <a:t>" for our SCM work</a:t>
            </a:r>
          </a:p>
          <a:p>
            <a:pPr lvl="2"/>
            <a:r>
              <a:rPr lang="en-US" sz="1800" dirty="0">
                <a:effectLst/>
                <a:latin typeface="Calibri" panose="020F0502020204030204" pitchFamily="34" charset="0"/>
                <a:ea typeface="Calibri" panose="020F0502020204030204" pitchFamily="34" charset="0"/>
              </a:rPr>
              <a:t>Our SCM full PURL is "</a:t>
            </a:r>
            <a:r>
              <a:rPr lang="en-US" sz="1800" u="sng" dirty="0">
                <a:solidFill>
                  <a:srgbClr val="0000FF"/>
                </a:solidFill>
                <a:effectLst/>
                <a:latin typeface="Calibri" panose="020F0502020204030204" pitchFamily="34" charset="0"/>
                <a:ea typeface="Calibri" panose="020F0502020204030204" pitchFamily="34" charset="0"/>
                <a:hlinkClick r:id="rId3"/>
              </a:rPr>
              <a:t>purl.ieee.org/</a:t>
            </a:r>
            <a:r>
              <a:rPr lang="en-US" sz="1800" u="sng" dirty="0" err="1">
                <a:solidFill>
                  <a:srgbClr val="0000FF"/>
                </a:solidFill>
                <a:effectLst/>
                <a:latin typeface="Calibri" panose="020F0502020204030204" pitchFamily="34" charset="0"/>
                <a:ea typeface="Calibri" panose="020F0502020204030204" pitchFamily="34" charset="0"/>
                <a:hlinkClick r:id="rId3"/>
              </a:rPr>
              <a:t>sa</a:t>
            </a:r>
            <a:r>
              <a:rPr lang="en-US" sz="1800" u="sng" dirty="0">
                <a:solidFill>
                  <a:srgbClr val="0000FF"/>
                </a:solidFill>
                <a:effectLst/>
                <a:latin typeface="Calibri" panose="020F0502020204030204" pitchFamily="34" charset="0"/>
                <a:ea typeface="Calibri" panose="020F0502020204030204" pitchFamily="34" charset="0"/>
                <a:hlinkClick r:id="rId3"/>
              </a:rPr>
              <a:t>/</a:t>
            </a:r>
            <a:r>
              <a:rPr lang="en-US" sz="1800" u="sng" dirty="0" err="1">
                <a:solidFill>
                  <a:srgbClr val="0000FF"/>
                </a:solidFill>
                <a:effectLst/>
                <a:latin typeface="Calibri" panose="020F0502020204030204" pitchFamily="34" charset="0"/>
                <a:ea typeface="Calibri" panose="020F0502020204030204" pitchFamily="34" charset="0"/>
                <a:hlinkClick r:id="rId3"/>
              </a:rPr>
              <a:t>dyspan</a:t>
            </a:r>
            <a:r>
              <a:rPr lang="en-US" sz="1800" u="sng" dirty="0">
                <a:solidFill>
                  <a:srgbClr val="0000FF"/>
                </a:solidFill>
                <a:effectLst/>
                <a:latin typeface="Calibri" panose="020F0502020204030204" pitchFamily="34" charset="0"/>
                <a:ea typeface="Calibri" panose="020F0502020204030204" pitchFamily="34" charset="0"/>
                <a:hlinkClick r:id="rId3"/>
              </a:rPr>
              <a:t>/</a:t>
            </a:r>
            <a:r>
              <a:rPr lang="en-US" sz="1800" u="sng" dirty="0" err="1">
                <a:solidFill>
                  <a:srgbClr val="0000FF"/>
                </a:solidFill>
                <a:effectLst/>
                <a:latin typeface="Calibri" panose="020F0502020204030204" pitchFamily="34" charset="0"/>
                <a:ea typeface="Calibri" panose="020F0502020204030204" pitchFamily="34" charset="0"/>
                <a:hlinkClick r:id="rId3"/>
              </a:rPr>
              <a:t>scm</a:t>
            </a:r>
            <a:r>
              <a:rPr lang="en-US" sz="18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11/3/23</a:t>
            </a:r>
          </a:p>
          <a:p>
            <a:pPr lvl="1"/>
            <a:r>
              <a:rPr lang="en-US" sz="2200" dirty="0">
                <a:latin typeface="Calibri" panose="020F0502020204030204" pitchFamily="34" charset="0"/>
                <a:ea typeface="Calibri" panose="020F0502020204030204" pitchFamily="34" charset="0"/>
              </a:rPr>
              <a:t>Posting of schemas expected soon</a:t>
            </a:r>
          </a:p>
          <a:p>
            <a:r>
              <a:rPr lang="en-US" sz="2600" dirty="0">
                <a:effectLst/>
                <a:latin typeface="Calibri" panose="020F0502020204030204" pitchFamily="34" charset="0"/>
                <a:ea typeface="Calibri" panose="020F0502020204030204" pitchFamily="34" charset="0"/>
              </a:rPr>
              <a:t>12/1/23</a:t>
            </a:r>
          </a:p>
          <a:p>
            <a:pPr lvl="1"/>
            <a:r>
              <a:rPr lang="en-US" sz="2200" dirty="0">
                <a:effectLst/>
                <a:latin typeface="Calibri" panose="020F0502020204030204" pitchFamily="34" charset="0"/>
                <a:ea typeface="Calibri" panose="020F0502020204030204" pitchFamily="34" charset="0"/>
              </a:rPr>
              <a:t>Still waiting for final schema before posting</a:t>
            </a: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12/1/2023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#:5-23-0021-01-agen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21 Nov–notes follow</a:t>
            </a:r>
          </a:p>
          <a:p>
            <a:r>
              <a:rPr lang="en-US" sz="2000" dirty="0"/>
              <a:t>Treasurer – Discussed making claims on the IEEE Concur site</a:t>
            </a:r>
          </a:p>
          <a:p>
            <a:r>
              <a:rPr lang="en-US" sz="2000" dirty="0"/>
              <a:t>Selected updates</a:t>
            </a:r>
          </a:p>
          <a:p>
            <a:pPr lvl="1"/>
            <a:r>
              <a:rPr lang="en-US" sz="1600" dirty="0"/>
              <a:t>1900.1 – Recently not meeting – but still revising definitions</a:t>
            </a:r>
          </a:p>
          <a:p>
            <a:pPr lvl="1"/>
            <a:r>
              <a:rPr lang="en-US" sz="1600" dirty="0"/>
              <a:t>1900.2 – No report</a:t>
            </a:r>
          </a:p>
          <a:p>
            <a:pPr lvl="1"/>
            <a:r>
              <a:rPr lang="en-US" sz="1600" dirty="0"/>
              <a:t>1900.6 – currently 3 voting members and not very active. Oliver sees it as his responsibility to get the work moving</a:t>
            </a:r>
          </a:p>
          <a:p>
            <a:pPr lvl="1"/>
            <a:r>
              <a:rPr lang="en-US" sz="1600" dirty="0"/>
              <a:t>1900.8 – Some progress - Finalizing the spreadsheet of metadata fields required for each of the RF use cases – classifying and detecting emitters</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a:t>
            </a:r>
          </a:p>
          <a:p>
            <a:pPr lvl="1"/>
            <a:r>
              <a:rPr lang="en-US" sz="1700" dirty="0"/>
              <a:t>Current discussion covered ideas to provide a control channel for managing wireless spectrum sharing</a:t>
            </a:r>
          </a:p>
          <a:p>
            <a:pPr lvl="1"/>
            <a:r>
              <a:rPr lang="en-US" sz="1700" dirty="0"/>
              <a:t>Spent some time looking through the 6g framework thinking it will reveal some ideas</a:t>
            </a:r>
          </a:p>
          <a:p>
            <a:r>
              <a:rPr lang="en-US" sz="2100" dirty="0"/>
              <a:t>Still hoping for a face-to-face SC meeting at the </a:t>
            </a:r>
            <a:r>
              <a:rPr lang="en-US" sz="2100" dirty="0" err="1"/>
              <a:t>DySPAN</a:t>
            </a:r>
            <a:r>
              <a:rPr lang="en-US" sz="2100" dirty="0"/>
              <a:t> Conference in DC in May 2024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12/1/2023</a:t>
            </a:fld>
            <a:endParaRPr lang="en-US"/>
          </a:p>
        </p:txBody>
      </p:sp>
      <p:sp>
        <p:nvSpPr>
          <p:cNvPr id="5" name="Footer Placeholder 4"/>
          <p:cNvSpPr>
            <a:spLocks noGrp="1"/>
          </p:cNvSpPr>
          <p:nvPr>
            <p:ph type="ftr" sz="quarter" idx="11"/>
          </p:nvPr>
        </p:nvSpPr>
        <p:spPr/>
        <p:txBody>
          <a:bodyPr/>
          <a:lstStyle/>
          <a:p>
            <a:pPr>
              <a:defRPr/>
            </a:pPr>
            <a:r>
              <a:rPr lang="en-US" dirty="0"/>
              <a:t>Doc #:5-23-0021-01-agen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12/1/2023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#:5-23-0021-01-agen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12/1/2023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#:5-23-0021-01-agen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80330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483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11/3/23 0800 ET</a:t>
            </a:r>
          </a:p>
          <a:p>
            <a:r>
              <a:rPr lang="en-US" sz="1600" strike="sngStrike" dirty="0"/>
              <a:t>P1900.5.2 CRG 11/3/23 1300 ET</a:t>
            </a:r>
          </a:p>
          <a:p>
            <a:r>
              <a:rPr lang="en-US" sz="1600" strike="sngStrike" dirty="0"/>
              <a:t>P1900.5 Revision Ad hoc 11/10/23 1330 ET </a:t>
            </a:r>
          </a:p>
          <a:p>
            <a:r>
              <a:rPr lang="en-US" sz="1600" strike="sngStrike" dirty="0"/>
              <a:t>P1900.5.2 CRG 11/17/23 1300 ET</a:t>
            </a:r>
          </a:p>
          <a:p>
            <a:r>
              <a:rPr lang="en-US" sz="1600" strike="sngStrike" dirty="0"/>
              <a:t>P1900.5.2 CRG 12/1/23 1300 ET</a:t>
            </a:r>
          </a:p>
          <a:p>
            <a:r>
              <a:rPr lang="en-US" sz="1600" dirty="0"/>
              <a:t>P1900.5 WG Mtg 12/1/23 1430 ET</a:t>
            </a:r>
          </a:p>
          <a:p>
            <a:r>
              <a:rPr lang="en-US" sz="1600" dirty="0"/>
              <a:t>P1900.5 Ad hoc 12/1/23 1430+ ET </a:t>
            </a:r>
          </a:p>
          <a:p>
            <a:r>
              <a:rPr lang="en-US" sz="1600" dirty="0"/>
              <a:t>P1900.5.1 Ad hoc 12/1/23 1430+ ET </a:t>
            </a:r>
          </a:p>
          <a:p>
            <a:r>
              <a:rPr lang="en-US" sz="1600" strike="sngStrike" dirty="0"/>
              <a:t>P1900.5 Revision Ad-hoc 12/8/23 1330 ET</a:t>
            </a:r>
          </a:p>
          <a:p>
            <a:r>
              <a:rPr lang="en-US" sz="1600" dirty="0"/>
              <a:t>P1900.5.2 CRG 12/15/23 1300 ET</a:t>
            </a:r>
          </a:p>
          <a:p>
            <a:r>
              <a:rPr lang="en-US" sz="1600" strike="sngStrike" dirty="0"/>
              <a:t>P1900.5 Revision Ad-hoc 10/22/23 1330 ET</a:t>
            </a:r>
          </a:p>
          <a:p>
            <a:r>
              <a:rPr lang="en-US" sz="1600" dirty="0"/>
              <a:t>P1900.5.1 Revision Ad hoc TBD</a:t>
            </a:r>
          </a:p>
          <a:p>
            <a:r>
              <a:rPr lang="en-US" sz="1600" dirty="0"/>
              <a:t>P1900.5 WG Mtg 1/5/24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109645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29</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12/1/2023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#:5-23-0021-01-agen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12/1/2023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42248435"/>
              </p:ext>
            </p:extLst>
          </p:nvPr>
        </p:nvGraphicFramePr>
        <p:xfrm>
          <a:off x="2819400" y="964097"/>
          <a:ext cx="5550157" cy="4682039"/>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12/1/2023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12/1/23  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12/1/2023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5-23-0021-01-agen</a:t>
            </a:r>
          </a:p>
          <a:p>
            <a:endParaRPr dirty="0"/>
          </a:p>
          <a:p>
            <a:r>
              <a:rPr dirty="0"/>
              <a:t>Mover: Reinhard</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12/1/2023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12/1/2023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12/1/2023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#:5-23-0021-01-agen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36511</TotalTime>
  <Words>3280</Words>
  <Application>Microsoft Office PowerPoint</Application>
  <PresentationFormat>On-screen Show (4:3)</PresentationFormat>
  <Paragraphs>501</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620</cp:revision>
  <dcterms:created xsi:type="dcterms:W3CDTF">2013-08-13T02:52:21Z</dcterms:created>
  <dcterms:modified xsi:type="dcterms:W3CDTF">2023-12-01T20:52:41Z</dcterms:modified>
</cp:coreProperties>
</file>