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417" r:id="rId2"/>
    <p:sldId id="489" r:id="rId3"/>
    <p:sldId id="413" r:id="rId4"/>
    <p:sldId id="337" r:id="rId5"/>
    <p:sldId id="332" r:id="rId6"/>
    <p:sldId id="414" r:id="rId7"/>
    <p:sldId id="461" r:id="rId8"/>
    <p:sldId id="462" r:id="rId9"/>
    <p:sldId id="463" r:id="rId10"/>
    <p:sldId id="368" r:id="rId11"/>
    <p:sldId id="369" r:id="rId12"/>
    <p:sldId id="370" r:id="rId13"/>
    <p:sldId id="371" r:id="rId14"/>
    <p:sldId id="372" r:id="rId15"/>
    <p:sldId id="474" r:id="rId16"/>
    <p:sldId id="486" r:id="rId17"/>
    <p:sldId id="490" r:id="rId18"/>
    <p:sldId id="491" r:id="rId19"/>
    <p:sldId id="492" r:id="rId20"/>
    <p:sldId id="465" r:id="rId21"/>
    <p:sldId id="437" r:id="rId22"/>
    <p:sldId id="438" r:id="rId23"/>
    <p:sldId id="477" r:id="rId24"/>
    <p:sldId id="426" r:id="rId25"/>
    <p:sldId id="485" r:id="rId26"/>
    <p:sldId id="482" r:id="rId27"/>
    <p:sldId id="440" r:id="rId28"/>
    <p:sldId id="430" r:id="rId29"/>
    <p:sldId id="454" r:id="rId3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947" autoAdjust="0"/>
    <p:restoredTop sz="96333"/>
  </p:normalViewPr>
  <p:slideViewPr>
    <p:cSldViewPr>
      <p:cViewPr>
        <p:scale>
          <a:sx n="70" d="100"/>
          <a:sy n="70" d="100"/>
        </p:scale>
        <p:origin x="1224" y="-1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11/29/2023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93760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78B8EE3-C8F8-469A-B83F-7938F8D092CE}" type="slidenum">
              <a:rPr lang="en-US" smtClean="0"/>
              <a:pPr>
                <a:defRPr/>
              </a:pPr>
              <a:t>21</a:t>
            </a:fld>
            <a:endParaRPr lang="en-US"/>
          </a:p>
        </p:txBody>
      </p:sp>
    </p:spTree>
    <p:extLst>
      <p:ext uri="{BB962C8B-B14F-4D97-AF65-F5344CB8AC3E}">
        <p14:creationId xmlns:p14="http://schemas.microsoft.com/office/powerpoint/2010/main" val="4131232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4" name="Date Placeholder 23">
            <a:extLst>
              <a:ext uri="{FF2B5EF4-FFF2-40B4-BE49-F238E27FC236}">
                <a16:creationId xmlns:a16="http://schemas.microsoft.com/office/drawing/2014/main" id="{D3C62022-4EFA-6B44-B763-20D6C849579F}"/>
              </a:ext>
            </a:extLst>
          </p:cNvPr>
          <p:cNvSpPr>
            <a:spLocks noGrp="1"/>
          </p:cNvSpPr>
          <p:nvPr>
            <p:ph type="dt" sz="half" idx="10"/>
          </p:nvPr>
        </p:nvSpPr>
        <p:spPr/>
        <p:txBody>
          <a:bodyPr/>
          <a:lstStyle/>
          <a:p>
            <a:pPr>
              <a:defRPr/>
            </a:pPr>
            <a:fld id="{45D0093F-E890-0943-AD3F-B9A9DF4A0AF4}" type="datetime1">
              <a:rPr lang="en-US" smtClean="0"/>
              <a:t>11/29/2023</a:t>
            </a:fld>
            <a:endParaRPr lang="en-US"/>
          </a:p>
        </p:txBody>
      </p:sp>
      <p:sp>
        <p:nvSpPr>
          <p:cNvPr id="25" name="Footer Placeholder 24">
            <a:extLst>
              <a:ext uri="{FF2B5EF4-FFF2-40B4-BE49-F238E27FC236}">
                <a16:creationId xmlns:a16="http://schemas.microsoft.com/office/drawing/2014/main" id="{003895E8-47D1-3049-A869-269C39A1E1A2}"/>
              </a:ext>
            </a:extLst>
          </p:cNvPr>
          <p:cNvSpPr>
            <a:spLocks noGrp="1"/>
          </p:cNvSpPr>
          <p:nvPr>
            <p:ph type="ftr" sz="quarter" idx="11"/>
          </p:nvPr>
        </p:nvSpPr>
        <p:spPr/>
        <p:txBody>
          <a:bodyPr/>
          <a:lstStyle/>
          <a:p>
            <a:r>
              <a:rPr lang="en-US" dirty="0"/>
              <a:t>Doc #:5-23-0021-00-agen</a:t>
            </a:r>
          </a:p>
        </p:txBody>
      </p:sp>
      <p:sp>
        <p:nvSpPr>
          <p:cNvPr id="26" name="Slide Number Placeholder 25">
            <a:extLst>
              <a:ext uri="{FF2B5EF4-FFF2-40B4-BE49-F238E27FC236}">
                <a16:creationId xmlns:a16="http://schemas.microsoft.com/office/drawing/2014/main" id="{C3189C99-40CD-A443-A190-28446D7C0B0A}"/>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C8E551E-B836-AA46-BD94-C444860C32A9}" type="datetime1">
              <a:rPr lang="en-US" smtClean="0"/>
              <a:t>11/29/2023</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#:5-23-0021-00-agen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E9E9306-3688-0442-8B56-73AA6F8D45DA}" type="datetime1">
              <a:rPr lang="en-US" smtClean="0"/>
              <a:t>11/29/2023</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#:5-23-0021-00-agen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1408753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5E0534BA-38EE-C441-AD12-B2BAF2FAA53C}"/>
              </a:ext>
            </a:extLst>
          </p:cNvPr>
          <p:cNvSpPr>
            <a:spLocks noGrp="1"/>
          </p:cNvSpPr>
          <p:nvPr>
            <p:ph type="dt" sz="half" idx="10"/>
          </p:nvPr>
        </p:nvSpPr>
        <p:spPr/>
        <p:txBody>
          <a:bodyPr/>
          <a:lstStyle/>
          <a:p>
            <a:pPr>
              <a:defRPr/>
            </a:pPr>
            <a:fld id="{16B57355-4AF4-A441-8AA9-B06FF469BB9E}" type="datetime1">
              <a:rPr lang="en-US" smtClean="0"/>
              <a:t>11/29/2023</a:t>
            </a:fld>
            <a:endParaRPr lang="en-US"/>
          </a:p>
        </p:txBody>
      </p:sp>
      <p:sp>
        <p:nvSpPr>
          <p:cNvPr id="11" name="Footer Placeholder 10">
            <a:extLst>
              <a:ext uri="{FF2B5EF4-FFF2-40B4-BE49-F238E27FC236}">
                <a16:creationId xmlns:a16="http://schemas.microsoft.com/office/drawing/2014/main" id="{64D3C53B-5302-3E46-BC31-4DD8851F3278}"/>
              </a:ext>
            </a:extLst>
          </p:cNvPr>
          <p:cNvSpPr>
            <a:spLocks noGrp="1"/>
          </p:cNvSpPr>
          <p:nvPr>
            <p:ph type="ftr" sz="quarter" idx="11"/>
          </p:nvPr>
        </p:nvSpPr>
        <p:spPr>
          <a:xfrm>
            <a:off x="3028950" y="6430963"/>
            <a:ext cx="3086100" cy="290512"/>
          </a:xfrm>
          <a:prstGeom prst="rect">
            <a:avLst/>
          </a:prstGeom>
        </p:spPr>
        <p:txBody>
          <a:bodyPr/>
          <a:lstStyle/>
          <a:p>
            <a:r>
              <a:rPr lang="en-US" dirty="0"/>
              <a:t>Doc #:5-23-0021-00-agen</a:t>
            </a:r>
          </a:p>
        </p:txBody>
      </p:sp>
      <p:sp>
        <p:nvSpPr>
          <p:cNvPr id="12" name="Slide Number Placeholder 11">
            <a:extLst>
              <a:ext uri="{FF2B5EF4-FFF2-40B4-BE49-F238E27FC236}">
                <a16:creationId xmlns:a16="http://schemas.microsoft.com/office/drawing/2014/main" id="{94D807E5-C824-D249-B6C6-C8B17D9B5228}"/>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1314B77C-3601-C34E-86C7-28DD5C72584A}"/>
              </a:ext>
            </a:extLst>
          </p:cNvPr>
          <p:cNvSpPr>
            <a:spLocks noGrp="1"/>
          </p:cNvSpPr>
          <p:nvPr>
            <p:ph type="dt" sz="half" idx="10"/>
          </p:nvPr>
        </p:nvSpPr>
        <p:spPr/>
        <p:txBody>
          <a:bodyPr/>
          <a:lstStyle/>
          <a:p>
            <a:pPr>
              <a:defRPr/>
            </a:pPr>
            <a:fld id="{F58DFF79-B962-6343-97FA-C94E253BB4DF}" type="datetime1">
              <a:rPr lang="en-US" smtClean="0"/>
              <a:t>11/29/2023</a:t>
            </a:fld>
            <a:endParaRPr lang="en-US"/>
          </a:p>
        </p:txBody>
      </p:sp>
      <p:sp>
        <p:nvSpPr>
          <p:cNvPr id="8" name="Footer Placeholder 7">
            <a:extLst>
              <a:ext uri="{FF2B5EF4-FFF2-40B4-BE49-F238E27FC236}">
                <a16:creationId xmlns:a16="http://schemas.microsoft.com/office/drawing/2014/main" id="{2D3CA2A1-DFF7-B44D-960E-1F9F170FDD26}"/>
              </a:ext>
            </a:extLst>
          </p:cNvPr>
          <p:cNvSpPr>
            <a:spLocks noGrp="1"/>
          </p:cNvSpPr>
          <p:nvPr>
            <p:ph type="ftr" sz="quarter" idx="11"/>
          </p:nvPr>
        </p:nvSpPr>
        <p:spPr>
          <a:xfrm>
            <a:off x="3124200" y="6448425"/>
            <a:ext cx="2895600" cy="365125"/>
          </a:xfrm>
          <a:prstGeom prst="rect">
            <a:avLst/>
          </a:prstGeom>
        </p:spPr>
        <p:txBody>
          <a:bodyPr/>
          <a:lstStyle/>
          <a:p>
            <a:pPr>
              <a:defRPr/>
            </a:pPr>
            <a:r>
              <a:rPr lang="en-US" dirty="0"/>
              <a:t>Doc #:5-23-0021-00-agen</a:t>
            </a:r>
          </a:p>
        </p:txBody>
      </p:sp>
      <p:sp>
        <p:nvSpPr>
          <p:cNvPr id="9" name="Slide Number Placeholder 8">
            <a:extLst>
              <a:ext uri="{FF2B5EF4-FFF2-40B4-BE49-F238E27FC236}">
                <a16:creationId xmlns:a16="http://schemas.microsoft.com/office/drawing/2014/main" id="{6AB90A06-5359-5944-8ADA-15B40D330A75}"/>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945F612-75DE-794A-B72C-FA37D66817AE}"/>
              </a:ext>
            </a:extLst>
          </p:cNvPr>
          <p:cNvSpPr>
            <a:spLocks noGrp="1"/>
          </p:cNvSpPr>
          <p:nvPr>
            <p:ph type="dt" sz="half" idx="10"/>
          </p:nvPr>
        </p:nvSpPr>
        <p:spPr/>
        <p:txBody>
          <a:bodyPr/>
          <a:lstStyle/>
          <a:p>
            <a:pPr>
              <a:defRPr/>
            </a:pPr>
            <a:fld id="{D19A1EE0-C281-D743-948D-FD8D72B73AE4}" type="datetime1">
              <a:rPr lang="en-US" smtClean="0"/>
              <a:t>11/29/2023</a:t>
            </a:fld>
            <a:endParaRPr lang="en-US"/>
          </a:p>
        </p:txBody>
      </p:sp>
      <p:sp>
        <p:nvSpPr>
          <p:cNvPr id="9" name="Footer Placeholder 8">
            <a:extLst>
              <a:ext uri="{FF2B5EF4-FFF2-40B4-BE49-F238E27FC236}">
                <a16:creationId xmlns:a16="http://schemas.microsoft.com/office/drawing/2014/main" id="{E2C3C321-5E66-584A-AFFB-336998248102}"/>
              </a:ext>
            </a:extLst>
          </p:cNvPr>
          <p:cNvSpPr>
            <a:spLocks noGrp="1"/>
          </p:cNvSpPr>
          <p:nvPr>
            <p:ph type="ftr" sz="quarter" idx="11"/>
          </p:nvPr>
        </p:nvSpPr>
        <p:spPr>
          <a:xfrm>
            <a:off x="3028950" y="6430963"/>
            <a:ext cx="3086100" cy="290512"/>
          </a:xfrm>
          <a:prstGeom prst="rect">
            <a:avLst/>
          </a:prstGeom>
        </p:spPr>
        <p:txBody>
          <a:bodyPr/>
          <a:lstStyle/>
          <a:p>
            <a:r>
              <a:rPr lang="en-US" dirty="0"/>
              <a:t>Doc #:5-23-0021-00-agen</a:t>
            </a:r>
          </a:p>
        </p:txBody>
      </p:sp>
      <p:sp>
        <p:nvSpPr>
          <p:cNvPr id="10" name="Slide Number Placeholder 9">
            <a:extLst>
              <a:ext uri="{FF2B5EF4-FFF2-40B4-BE49-F238E27FC236}">
                <a16:creationId xmlns:a16="http://schemas.microsoft.com/office/drawing/2014/main" id="{CF422AD3-31C6-6943-8B49-8A39F95329A2}"/>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197CF149-4039-434C-9692-8BA0407302FC}"/>
              </a:ext>
            </a:extLst>
          </p:cNvPr>
          <p:cNvSpPr>
            <a:spLocks noGrp="1"/>
          </p:cNvSpPr>
          <p:nvPr>
            <p:ph type="dt" sz="half" idx="10"/>
          </p:nvPr>
        </p:nvSpPr>
        <p:spPr/>
        <p:txBody>
          <a:bodyPr/>
          <a:lstStyle/>
          <a:p>
            <a:pPr>
              <a:defRPr/>
            </a:pPr>
            <a:fld id="{1F73B83E-2183-E549-A177-1526F4DB003B}" type="datetime1">
              <a:rPr lang="en-US" smtClean="0"/>
              <a:t>11/29/2023</a:t>
            </a:fld>
            <a:endParaRPr lang="en-US"/>
          </a:p>
        </p:txBody>
      </p:sp>
      <p:sp>
        <p:nvSpPr>
          <p:cNvPr id="11" name="Footer Placeholder 10">
            <a:extLst>
              <a:ext uri="{FF2B5EF4-FFF2-40B4-BE49-F238E27FC236}">
                <a16:creationId xmlns:a16="http://schemas.microsoft.com/office/drawing/2014/main" id="{14F57D93-239F-5F4E-9759-72EF1A72D217}"/>
              </a:ext>
            </a:extLst>
          </p:cNvPr>
          <p:cNvSpPr>
            <a:spLocks noGrp="1"/>
          </p:cNvSpPr>
          <p:nvPr>
            <p:ph type="ftr" sz="quarter" idx="11"/>
          </p:nvPr>
        </p:nvSpPr>
        <p:spPr>
          <a:xfrm>
            <a:off x="3028950" y="6430963"/>
            <a:ext cx="3086100" cy="290512"/>
          </a:xfrm>
          <a:prstGeom prst="rect">
            <a:avLst/>
          </a:prstGeom>
        </p:spPr>
        <p:txBody>
          <a:bodyPr/>
          <a:lstStyle/>
          <a:p>
            <a:r>
              <a:rPr lang="en-US" dirty="0"/>
              <a:t>Doc #:5-23-0021-00-agen</a:t>
            </a:r>
          </a:p>
        </p:txBody>
      </p:sp>
      <p:sp>
        <p:nvSpPr>
          <p:cNvPr id="12" name="Slide Number Placeholder 11">
            <a:extLst>
              <a:ext uri="{FF2B5EF4-FFF2-40B4-BE49-F238E27FC236}">
                <a16:creationId xmlns:a16="http://schemas.microsoft.com/office/drawing/2014/main" id="{803A304B-5D5B-E142-B567-E3D9AC50B424}"/>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6" name="Date Placeholder 5">
            <a:extLst>
              <a:ext uri="{FF2B5EF4-FFF2-40B4-BE49-F238E27FC236}">
                <a16:creationId xmlns:a16="http://schemas.microsoft.com/office/drawing/2014/main" id="{AB348410-5BFF-1C40-9FEB-2E5C4D99F2F9}"/>
              </a:ext>
            </a:extLst>
          </p:cNvPr>
          <p:cNvSpPr>
            <a:spLocks noGrp="1"/>
          </p:cNvSpPr>
          <p:nvPr>
            <p:ph type="dt" sz="half" idx="10"/>
          </p:nvPr>
        </p:nvSpPr>
        <p:spPr/>
        <p:txBody>
          <a:bodyPr/>
          <a:lstStyle/>
          <a:p>
            <a:pPr>
              <a:defRPr/>
            </a:pPr>
            <a:fld id="{B85C61DD-8074-0A41-9C23-52D4ED9269A6}" type="datetime1">
              <a:rPr lang="en-US" smtClean="0"/>
              <a:t>11/29/2023</a:t>
            </a:fld>
            <a:endParaRPr lang="en-US"/>
          </a:p>
        </p:txBody>
      </p:sp>
      <p:sp>
        <p:nvSpPr>
          <p:cNvPr id="7" name="Footer Placeholder 6">
            <a:extLst>
              <a:ext uri="{FF2B5EF4-FFF2-40B4-BE49-F238E27FC236}">
                <a16:creationId xmlns:a16="http://schemas.microsoft.com/office/drawing/2014/main" id="{4D7647D5-35CD-8449-B90A-6D4E3BD83D01}"/>
              </a:ext>
            </a:extLst>
          </p:cNvPr>
          <p:cNvSpPr>
            <a:spLocks noGrp="1"/>
          </p:cNvSpPr>
          <p:nvPr>
            <p:ph type="ftr" sz="quarter" idx="11"/>
          </p:nvPr>
        </p:nvSpPr>
        <p:spPr>
          <a:xfrm>
            <a:off x="3124200" y="6448425"/>
            <a:ext cx="2895600" cy="365125"/>
          </a:xfrm>
          <a:prstGeom prst="rect">
            <a:avLst/>
          </a:prstGeom>
        </p:spPr>
        <p:txBody>
          <a:bodyPr/>
          <a:lstStyle/>
          <a:p>
            <a:pPr>
              <a:defRPr/>
            </a:pPr>
            <a:r>
              <a:rPr lang="en-US" dirty="0"/>
              <a:t>Doc #:5-23-0021-00-agen</a:t>
            </a:r>
          </a:p>
        </p:txBody>
      </p:sp>
      <p:sp>
        <p:nvSpPr>
          <p:cNvPr id="8" name="Slide Number Placeholder 7">
            <a:extLst>
              <a:ext uri="{FF2B5EF4-FFF2-40B4-BE49-F238E27FC236}">
                <a16:creationId xmlns:a16="http://schemas.microsoft.com/office/drawing/2014/main" id="{EE48611F-4A48-F546-B2D9-8F96BEFB773E}"/>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247B1C10-0B5B-4345-AE99-A03C2350FDCA}"/>
              </a:ext>
            </a:extLst>
          </p:cNvPr>
          <p:cNvSpPr>
            <a:spLocks noGrp="1"/>
          </p:cNvSpPr>
          <p:nvPr>
            <p:ph type="dt" sz="half" idx="10"/>
          </p:nvPr>
        </p:nvSpPr>
        <p:spPr/>
        <p:txBody>
          <a:bodyPr/>
          <a:lstStyle/>
          <a:p>
            <a:pPr>
              <a:defRPr/>
            </a:pPr>
            <a:fld id="{5E66545D-41DF-C74D-82CB-1DF8D975D992}" type="datetime1">
              <a:rPr lang="en-US" smtClean="0"/>
              <a:t>11/29/2023</a:t>
            </a:fld>
            <a:endParaRPr lang="en-US"/>
          </a:p>
        </p:txBody>
      </p:sp>
      <p:sp>
        <p:nvSpPr>
          <p:cNvPr id="14" name="Footer Placeholder 13">
            <a:extLst>
              <a:ext uri="{FF2B5EF4-FFF2-40B4-BE49-F238E27FC236}">
                <a16:creationId xmlns:a16="http://schemas.microsoft.com/office/drawing/2014/main" id="{25A46CBA-4395-9F42-A16A-F2FE765881FC}"/>
              </a:ext>
            </a:extLst>
          </p:cNvPr>
          <p:cNvSpPr>
            <a:spLocks noGrp="1"/>
          </p:cNvSpPr>
          <p:nvPr>
            <p:ph type="ftr" sz="quarter" idx="11"/>
          </p:nvPr>
        </p:nvSpPr>
        <p:spPr/>
        <p:txBody>
          <a:bodyPr/>
          <a:lstStyle/>
          <a:p>
            <a:r>
              <a:rPr lang="en-US" dirty="0"/>
              <a:t>Doc #:5-23-0021-00-agen</a:t>
            </a:r>
          </a:p>
        </p:txBody>
      </p:sp>
      <p:sp>
        <p:nvSpPr>
          <p:cNvPr id="15" name="Slide Number Placeholder 14">
            <a:extLst>
              <a:ext uri="{FF2B5EF4-FFF2-40B4-BE49-F238E27FC236}">
                <a16:creationId xmlns:a16="http://schemas.microsoft.com/office/drawing/2014/main" id="{A8C04CCA-2DCE-864D-8084-DD984E23087C}"/>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910E2A26-90D1-B846-A6E9-3811DFA87A33}"/>
              </a:ext>
            </a:extLst>
          </p:cNvPr>
          <p:cNvSpPr>
            <a:spLocks noGrp="1"/>
          </p:cNvSpPr>
          <p:nvPr>
            <p:ph type="dt" sz="half" idx="10"/>
          </p:nvPr>
        </p:nvSpPr>
        <p:spPr/>
        <p:txBody>
          <a:bodyPr/>
          <a:lstStyle/>
          <a:p>
            <a:pPr>
              <a:defRPr/>
            </a:pPr>
            <a:fld id="{AF8F7AC2-1C76-CA44-8BF3-2053B995B960}" type="datetime1">
              <a:rPr lang="en-US" smtClean="0"/>
              <a:t>11/29/2023</a:t>
            </a:fld>
            <a:endParaRPr lang="en-US"/>
          </a:p>
        </p:txBody>
      </p:sp>
      <p:sp>
        <p:nvSpPr>
          <p:cNvPr id="9" name="Footer Placeholder 8">
            <a:extLst>
              <a:ext uri="{FF2B5EF4-FFF2-40B4-BE49-F238E27FC236}">
                <a16:creationId xmlns:a16="http://schemas.microsoft.com/office/drawing/2014/main" id="{5B4457FA-4BC6-6D40-95B4-ACE52A20450B}"/>
              </a:ext>
            </a:extLst>
          </p:cNvPr>
          <p:cNvSpPr>
            <a:spLocks noGrp="1"/>
          </p:cNvSpPr>
          <p:nvPr>
            <p:ph type="ftr" sz="quarter" idx="11"/>
          </p:nvPr>
        </p:nvSpPr>
        <p:spPr>
          <a:xfrm>
            <a:off x="3028950" y="6430963"/>
            <a:ext cx="3086100" cy="290512"/>
          </a:xfrm>
          <a:prstGeom prst="rect">
            <a:avLst/>
          </a:prstGeom>
        </p:spPr>
        <p:txBody>
          <a:bodyPr/>
          <a:lstStyle/>
          <a:p>
            <a:r>
              <a:rPr lang="en-US" dirty="0"/>
              <a:t>Doc #:5-23-0021-00-agen</a:t>
            </a:r>
          </a:p>
        </p:txBody>
      </p:sp>
      <p:sp>
        <p:nvSpPr>
          <p:cNvPr id="10" name="Slide Number Placeholder 9">
            <a:extLst>
              <a:ext uri="{FF2B5EF4-FFF2-40B4-BE49-F238E27FC236}">
                <a16:creationId xmlns:a16="http://schemas.microsoft.com/office/drawing/2014/main" id="{F207CF00-35CF-024D-A613-FE77956DAB49}"/>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7BCC884-CF38-4442-A8E3-08CD70980B24}" type="datetime1">
              <a:rPr lang="en-US" smtClean="0"/>
              <a:t>11/29/2023</a:t>
            </a:fld>
            <a:endParaRPr lang="en-US"/>
          </a:p>
        </p:txBody>
      </p:sp>
      <p:sp>
        <p:nvSpPr>
          <p:cNvPr id="6"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#:5-23-0021-00-agen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D02CCFEB-2DCB-2347-8989-600FDC21AAE2}" type="datetime1">
              <a:rPr lang="en-US" smtClean="0"/>
              <a:t>11/29/2023</a:t>
            </a:fld>
            <a:endParaRPr lang="en-US" dirty="0"/>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818C92C4-E450-A340-AC7A-773F75385F7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9" name="Footer Placeholder 8">
            <a:extLst>
              <a:ext uri="{FF2B5EF4-FFF2-40B4-BE49-F238E27FC236}">
                <a16:creationId xmlns:a16="http://schemas.microsoft.com/office/drawing/2014/main" id="{4926A52C-E26E-024E-93E9-47A619AB965B}"/>
              </a:ext>
            </a:extLst>
          </p:cNvPr>
          <p:cNvSpPr>
            <a:spLocks noGrp="1"/>
          </p:cNvSpPr>
          <p:nvPr>
            <p:ph type="ftr" sz="quarter" idx="3"/>
          </p:nvPr>
        </p:nvSpPr>
        <p:spPr>
          <a:xfrm>
            <a:off x="2991644" y="6449159"/>
            <a:ext cx="3086100" cy="365125"/>
          </a:xfrm>
          <a:prstGeom prst="rect">
            <a:avLst/>
          </a:prstGeom>
        </p:spPr>
        <p:txBody>
          <a:bodyPr vert="horz" lIns="91440" tIns="45720" rIns="91440" bIns="45720" rtlCol="0" anchor="ctr"/>
          <a:lstStyle>
            <a:lvl1pPr algn="ctr">
              <a:defRPr lang="en-US" sz="1200" kern="1200" dirty="0" smtClean="0">
                <a:solidFill>
                  <a:srgbClr val="000099"/>
                </a:solidFill>
                <a:latin typeface="+mn-lt"/>
                <a:ea typeface="+mn-ea"/>
                <a:cs typeface="+mn-cs"/>
              </a:defRPr>
            </a:lvl1pPr>
          </a:lstStyle>
          <a:p>
            <a:r>
              <a:rPr lang="en-US" dirty="0"/>
              <a:t>Doc #:5-23-0021-00-agen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hyperlink" Target="mailto:jstine@mitre.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ieeesa.webex.com/ieeesa/j.php?MTID=m5a914e94d7cd6eaa061629b568ee0456"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hyperlink" Target="tel:%2B1-213-306-3065,,*01*23404156446%23%23*01*" TargetMode="External"/><Relationship Id="rId4" Type="http://schemas.openxmlformats.org/officeDocument/2006/relationships/hyperlink" Target="tel:%2B1-646-992-2010,,*01*23404156446%23%23*01*"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purl.ieee.org/sa/dyspan/scm" TargetMode="External"/><Relationship Id="rId2" Type="http://schemas.openxmlformats.org/officeDocument/2006/relationships/hyperlink" Target="http://purl.iee.org/sa"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ieee-sa.imeetcentral.com/p1900-5/folder/WzIwLDE3MDgwNzczXQ/WzIsODQ4NjE5NjFd/" TargetMode="External"/><Relationship Id="rId2" Type="http://schemas.openxmlformats.org/officeDocument/2006/relationships/hyperlink" Target="https://sagroups.ieee.org/dyspan/ieee-1900-5/"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hyperlink" Target="https://ieee-sa.imeetcentral.com/p/eAAAAAAAR5QwAAAAACXzaF0" TargetMode="External"/><Relationship Id="rId2" Type="http://schemas.openxmlformats.org/officeDocument/2006/relationships/hyperlink" Target="https://ieee.app.box.com/v/PandP-DySPAN-SC"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6.xml"/><Relationship Id="rId6" Type="http://schemas.openxmlformats.org/officeDocument/2006/relationships/hyperlink" Target="http://site.ieee.org/sagroups-7004/files/2017/05/Best-Practices-for-IEEE-Standards-Development.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AC6EEB-314B-584C-95EF-15674DD01717}"/>
              </a:ext>
            </a:extLst>
          </p:cNvPr>
          <p:cNvSpPr>
            <a:spLocks noGrp="1"/>
          </p:cNvSpPr>
          <p:nvPr>
            <p:ph type="dt" sz="half" idx="10"/>
          </p:nvPr>
        </p:nvSpPr>
        <p:spPr/>
        <p:txBody>
          <a:bodyPr/>
          <a:lstStyle/>
          <a:p>
            <a:fld id="{E68A9F0F-567A-1143-A748-8C9123F1CDEA}" type="datetime1">
              <a:rPr lang="en-US" smtClean="0"/>
              <a:t>11/29/2023</a:t>
            </a:fld>
            <a:endParaRPr lang="en-US"/>
          </a:p>
        </p:txBody>
      </p:sp>
      <p:sp>
        <p:nvSpPr>
          <p:cNvPr id="3" name="Footer Placeholder 2">
            <a:extLst>
              <a:ext uri="{FF2B5EF4-FFF2-40B4-BE49-F238E27FC236}">
                <a16:creationId xmlns:a16="http://schemas.microsoft.com/office/drawing/2014/main" id="{B0DF4C98-78BB-9445-98AC-6FFD8EE98F5D}"/>
              </a:ext>
            </a:extLst>
          </p:cNvPr>
          <p:cNvSpPr>
            <a:spLocks noGrp="1"/>
          </p:cNvSpPr>
          <p:nvPr>
            <p:ph type="ftr" sz="quarter" idx="11"/>
          </p:nvPr>
        </p:nvSpPr>
        <p:spPr/>
        <p:txBody>
          <a:bodyPr/>
          <a:lstStyle/>
          <a:p>
            <a:r>
              <a:rPr lang="en-US" dirty="0"/>
              <a:t>Doc #:5-23-0021-00-agen</a:t>
            </a:r>
          </a:p>
        </p:txBody>
      </p:sp>
      <p:sp>
        <p:nvSpPr>
          <p:cNvPr id="4" name="Slide Number Placeholder 3">
            <a:extLst>
              <a:ext uri="{FF2B5EF4-FFF2-40B4-BE49-F238E27FC236}">
                <a16:creationId xmlns:a16="http://schemas.microsoft.com/office/drawing/2014/main" id="{76786E06-72AC-6846-8915-933892103356}"/>
              </a:ext>
            </a:extLst>
          </p:cNvPr>
          <p:cNvSpPr>
            <a:spLocks noGrp="1"/>
          </p:cNvSpPr>
          <p:nvPr>
            <p:ph type="sldNum" sz="quarter" idx="12"/>
          </p:nvPr>
        </p:nvSpPr>
        <p:spPr/>
        <p:txBody>
          <a:bodyPr/>
          <a:lstStyle/>
          <a:p>
            <a:fld id="{E6A9CA49-25C3-408A-A7C2-6BBA5AFB62A7}" type="slidenum">
              <a:rPr lang="en-US" smtClean="0"/>
              <a:pPr/>
              <a:t>1</a:t>
            </a:fld>
            <a:endParaRPr lang="en-US"/>
          </a:p>
        </p:txBody>
      </p:sp>
      <p:sp>
        <p:nvSpPr>
          <p:cNvPr id="5" name="Rectangle 2">
            <a:extLst>
              <a:ext uri="{FF2B5EF4-FFF2-40B4-BE49-F238E27FC236}">
                <a16:creationId xmlns:a16="http://schemas.microsoft.com/office/drawing/2014/main" id="{61FBFA34-AD31-C64C-9C03-9FE4B70D0283}"/>
              </a:ext>
            </a:extLst>
          </p:cNvPr>
          <p:cNvSpPr>
            <a:spLocks noChangeArrowheads="1"/>
          </p:cNvSpPr>
          <p:nvPr/>
        </p:nvSpPr>
        <p:spPr bwMode="auto">
          <a:xfrm>
            <a:off x="685800" y="1785034"/>
            <a:ext cx="697203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1 Dec 2023</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1 Dec 2023</a:t>
            </a:r>
          </a:p>
          <a:p>
            <a:pPr eaLnBrk="0" hangingPunct="0"/>
            <a:r>
              <a:rPr lang="en-US" sz="1200" b="1" dirty="0">
                <a:latin typeface="Arial" pitchFamily="34" charset="0"/>
                <a:cs typeface="Times New Roman" pitchFamily="18" charset="0"/>
              </a:rPr>
              <a:t>Document No: 5-23-0021-00-agen</a:t>
            </a:r>
            <a:endParaRPr lang="en-US" dirty="0">
              <a:latin typeface="Arial" pitchFamily="34" charset="0"/>
            </a:endParaRPr>
          </a:p>
        </p:txBody>
      </p:sp>
      <p:graphicFrame>
        <p:nvGraphicFramePr>
          <p:cNvPr id="6" name="Group 40">
            <a:extLst>
              <a:ext uri="{FF2B5EF4-FFF2-40B4-BE49-F238E27FC236}">
                <a16:creationId xmlns:a16="http://schemas.microsoft.com/office/drawing/2014/main" id="{61EB1BE5-43AE-A145-ABE6-42170DE879A1}"/>
              </a:ext>
            </a:extLst>
          </p:cNvPr>
          <p:cNvGraphicFramePr>
            <a:graphicFrameLocks noGrp="1"/>
          </p:cNvGraphicFramePr>
          <p:nvPr>
            <p:extLst>
              <p:ext uri="{D42A27DB-BD31-4B8C-83A1-F6EECF244321}">
                <p14:modId xmlns:p14="http://schemas.microsoft.com/office/powerpoint/2010/main" val="1677081649"/>
              </p:ext>
            </p:extLst>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John A Stine</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MITRE Corp.</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McLean, VA</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703-983-6281</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hlinkClick r:id="rId2"/>
                        </a:rPr>
                        <a:t>jstine@mitre.org</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 name="TextBox 1">
            <a:extLst>
              <a:ext uri="{FF2B5EF4-FFF2-40B4-BE49-F238E27FC236}">
                <a16:creationId xmlns:a16="http://schemas.microsoft.com/office/drawing/2014/main" id="{4D78DC25-C740-384D-8938-4AB3B5D758AE}"/>
              </a:ext>
            </a:extLst>
          </p:cNvPr>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dirty="0">
                <a:solidFill>
                  <a:srgbClr val="000099"/>
                </a:solidFill>
              </a:rPr>
              <a:t>IEEE 1900.5 Contribution </a:t>
            </a:r>
          </a:p>
        </p:txBody>
      </p:sp>
      <p:sp>
        <p:nvSpPr>
          <p:cNvPr id="8" name="Rectangle 23">
            <a:extLst>
              <a:ext uri="{FF2B5EF4-FFF2-40B4-BE49-F238E27FC236}">
                <a16:creationId xmlns:a16="http://schemas.microsoft.com/office/drawing/2014/main" id="{CE2CF95B-7224-B742-B0A5-D3703FB72C7A}"/>
              </a:ext>
            </a:extLst>
          </p:cNvPr>
          <p:cNvSpPr>
            <a:spLocks noChangeArrowheads="1"/>
          </p:cNvSpPr>
          <p:nvPr/>
        </p:nvSpPr>
        <p:spPr bwMode="auto">
          <a:xfrm>
            <a:off x="695372" y="2396478"/>
            <a:ext cx="7772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a:solidFill>
                  <a:srgbClr val="000099"/>
                </a:solidFill>
                <a:latin typeface="Arial" charset="0"/>
              </a:rPr>
              <a:t>jstine@mitre.org</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3"/>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Tree>
    <p:extLst>
      <p:ext uri="{BB962C8B-B14F-4D97-AF65-F5344CB8AC3E}">
        <p14:creationId xmlns:p14="http://schemas.microsoft.com/office/powerpoint/2010/main" val="51741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3BA1E-940F-6240-BD3D-5E7D6D1D4EA1}"/>
              </a:ext>
            </a:extLst>
          </p:cNvPr>
          <p:cNvSpPr>
            <a:spLocks noGrp="1"/>
          </p:cNvSpPr>
          <p:nvPr>
            <p:ph type="title"/>
          </p:nvPr>
        </p:nvSpPr>
        <p:spPr>
          <a:xfrm>
            <a:off x="457200" y="478367"/>
            <a:ext cx="8229600" cy="448733"/>
          </a:xfrm>
        </p:spPr>
        <p:txBody>
          <a:bodyPr>
            <a:noAutofit/>
          </a:bodyPr>
          <a:lstStyle/>
          <a:p>
            <a:pPr eaLnBrk="1" hangingPunct="1">
              <a:defRPr/>
            </a:pPr>
            <a:r>
              <a:rPr lang="en-US" dirty="0"/>
              <a:t>Instructions for the WG Chair</a:t>
            </a:r>
          </a:p>
        </p:txBody>
      </p:sp>
      <p:sp>
        <p:nvSpPr>
          <p:cNvPr id="40963" name="Content Placeholder 2">
            <a:extLst>
              <a:ext uri="{FF2B5EF4-FFF2-40B4-BE49-F238E27FC236}">
                <a16:creationId xmlns:a16="http://schemas.microsoft.com/office/drawing/2014/main" id="{FEE44D8E-C359-C94C-BA63-6480B836849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80554A07-AE94-214D-9F67-3D2D5BFDC865}"/>
              </a:ext>
            </a:extLst>
          </p:cNvPr>
          <p:cNvSpPr/>
          <p:nvPr/>
        </p:nvSpPr>
        <p:spPr>
          <a:xfrm>
            <a:off x="336551" y="994834"/>
            <a:ext cx="8489949" cy="4797339"/>
          </a:xfrm>
          <a:prstGeom prst="rect">
            <a:avLst/>
          </a:prstGeom>
        </p:spPr>
        <p:txBody>
          <a:bodyPr>
            <a:spAutoFit/>
          </a:bodyPr>
          <a:lstStyle/>
          <a:p>
            <a:pPr>
              <a:lnSpc>
                <a:spcPct val="80000"/>
              </a:lnSpc>
              <a:spcAft>
                <a:spcPts val="400"/>
              </a:spcAft>
              <a:defRPr/>
            </a:pPr>
            <a:r>
              <a:rPr lang="en-US" altLang="en-US" sz="1400" b="1" dirty="0">
                <a:cs typeface="Calibri" panose="020F0502020204030204" pitchFamily="34" charset="0"/>
              </a:rPr>
              <a:t>The IEEE SA strongly recommends that at each WG meeting the chair or a designee:</a:t>
            </a:r>
            <a:endParaRPr lang="en-US" altLang="en-US" sz="1400" dirty="0">
              <a:cs typeface="Calibri" panose="020F0502020204030204" pitchFamily="34" charset="0"/>
            </a:endParaRP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Show slides 1 through 4 of this presentation</a:t>
            </a: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Advise the WG attendees that:</a:t>
            </a:r>
            <a:r>
              <a:rPr lang="en-US" altLang="en-US" sz="1400" dirty="0">
                <a:cs typeface="Calibri" panose="020F0502020204030204" pitchFamily="34" charset="0"/>
              </a:rPr>
              <a:t>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IEEE’s patent policy is described in Clause 6 of the </a:t>
            </a:r>
            <a:r>
              <a:rPr lang="en-US" altLang="en-US" sz="1400" i="1" dirty="0">
                <a:solidFill>
                  <a:schemeClr val="accent2">
                    <a:lumMod val="75000"/>
                  </a:schemeClr>
                </a:solidFill>
                <a:cs typeface="Calibri" panose="020F0502020204030204" pitchFamily="34" charset="0"/>
              </a:rPr>
              <a:t>IEEE SA Standards Board Bylaws</a:t>
            </a:r>
            <a:r>
              <a:rPr lang="en-US" altLang="en-US" sz="1400" dirty="0">
                <a:solidFill>
                  <a:schemeClr val="accent2">
                    <a:lumMod val="75000"/>
                  </a:schemeClr>
                </a:solidFill>
                <a:cs typeface="Calibri" panose="020F0502020204030204" pitchFamily="34" charset="0"/>
              </a:rPr>
              <a:t>;</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Early identification of patent claims which may be essential for the use of standards under development is strongly encouraged;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endParaRPr lang="en-US" altLang="en-US" sz="1400" b="1" dirty="0">
              <a:solidFill>
                <a:schemeClr val="accent2">
                  <a:lumMod val="75000"/>
                </a:schemeClr>
              </a:solidFill>
              <a:cs typeface="Calibri" panose="020F0502020204030204" pitchFamily="34" charset="0"/>
            </a:endParaRP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b="1" dirty="0">
                <a:solidFill>
                  <a:schemeClr val="accent2">
                    <a:lumMod val="75000"/>
                  </a:schemeClr>
                </a:solidFill>
                <a:cs typeface="Calibri" panose="020F0502020204030204" pitchFamily="34" charset="0"/>
              </a:rPr>
              <a:t>Instruct the WG Secretary to record in the minutes of the relevant WG meeting: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foregoing information was provided and that slides 1 through 4 (and this slide 0, if applicable) were shown;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 WG Chair shall ensure that a request is made to any identified holders of potential essential patent claim(s) to complete and submit a Letter of Assurance.</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cs typeface="Calibri" panose="020F0502020204030204" pitchFamily="34" charset="0"/>
              </a:rPr>
              <a:t>It is recommended that the WG Chair review the guidance in </a:t>
            </a:r>
            <a:r>
              <a:rPr lang="en-US" altLang="en-US" sz="1400" i="1" dirty="0">
                <a:cs typeface="Calibri" panose="020F0502020204030204" pitchFamily="34" charset="0"/>
              </a:rPr>
              <a:t>IEEE SA Standards Board Operations Manual</a:t>
            </a:r>
            <a:r>
              <a:rPr lang="en-US" altLang="en-US" sz="1400" dirty="0">
                <a:cs typeface="Calibri" panose="020F0502020204030204" pitchFamily="34" charset="0"/>
              </a:rPr>
              <a:t> 6.3.5 and in FAQs 14 and 15 on inclusion of potential Essential Patent Claims by incorporation or by reference. </a:t>
            </a:r>
          </a:p>
          <a:p>
            <a:pPr>
              <a:lnSpc>
                <a:spcPct val="80000"/>
              </a:lnSpc>
              <a:spcBef>
                <a:spcPts val="800"/>
              </a:spcBef>
              <a:defRPr/>
            </a:pPr>
            <a:r>
              <a:rPr lang="en-US" altLang="en-US" sz="1400" dirty="0">
                <a:cs typeface="Calibri" panose="020F0502020204030204" pitchFamily="34" charset="0"/>
              </a:rPr>
              <a:t>Note: </a:t>
            </a:r>
            <a:r>
              <a:rPr lang="en-US" altLang="en-US" sz="1400" b="1" dirty="0">
                <a:cs typeface="Calibri" panose="020F0502020204030204" pitchFamily="34" charset="0"/>
              </a:rPr>
              <a:t>WG</a:t>
            </a:r>
            <a:r>
              <a:rPr lang="en-US" altLang="en-US" sz="1400" dirty="0">
                <a:cs typeface="Calibri" panose="020F0502020204030204" pitchFamily="34" charset="0"/>
              </a:rPr>
              <a:t> includes Working Groups, Task Groups, and other standards-developing committees with a PAR approved by the IEEE SA Standards Board.</a:t>
            </a:r>
          </a:p>
        </p:txBody>
      </p:sp>
      <p:sp>
        <p:nvSpPr>
          <p:cNvPr id="3" name="Slide Number Placeholder 2">
            <a:extLst>
              <a:ext uri="{FF2B5EF4-FFF2-40B4-BE49-F238E27FC236}">
                <a16:creationId xmlns:a16="http://schemas.microsoft.com/office/drawing/2014/main" id="{241C7C27-BBD4-C542-A42B-7F756CDA355F}"/>
              </a:ext>
            </a:extLst>
          </p:cNvPr>
          <p:cNvSpPr>
            <a:spLocks noGrp="1"/>
          </p:cNvSpPr>
          <p:nvPr>
            <p:ph type="sldNum" sz="quarter" idx="10"/>
          </p:nvPr>
        </p:nvSpPr>
        <p:spPr/>
        <p:txBody>
          <a:bodyPr/>
          <a:lstStyle/>
          <a:p>
            <a:fld id="{A3979A82-1A5E-4C7B-AFC0-111CA6C3130A}" type="slidenum">
              <a:rPr lang="en-US" altLang="en-US" smtClean="0"/>
              <a:pPr/>
              <a:t>10</a:t>
            </a:fld>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1A5C5-6D2A-DE43-B63C-34F023CF8649}"/>
              </a:ext>
            </a:extLst>
          </p:cNvPr>
          <p:cNvSpPr>
            <a:spLocks noGrp="1"/>
          </p:cNvSpPr>
          <p:nvPr>
            <p:ph type="title"/>
          </p:nvPr>
        </p:nvSpPr>
        <p:spPr>
          <a:xfrm>
            <a:off x="457200" y="478367"/>
            <a:ext cx="83693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DB828D8-9F93-1247-9791-CC38A11E8829}"/>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2E632F1A-9003-3B4C-98C9-E0CFB63E9856}"/>
              </a:ext>
            </a:extLst>
          </p:cNvPr>
          <p:cNvSpPr/>
          <p:nvPr/>
        </p:nvSpPr>
        <p:spPr>
          <a:xfrm>
            <a:off x="336551" y="994834"/>
            <a:ext cx="8489949" cy="4257063"/>
          </a:xfrm>
          <a:prstGeom prst="rect">
            <a:avLst/>
          </a:prstGeom>
        </p:spPr>
        <p:txBody>
          <a:bodyPr>
            <a:spAutoFit/>
          </a:bodyPr>
          <a:lstStyle/>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shall</a:t>
            </a:r>
            <a:r>
              <a:rPr lang="en-US" altLang="en-US" sz="2133"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cs typeface="Calibri" panose="020F0502020204030204" pitchFamily="34" charset="0"/>
            </a:endParaRPr>
          </a:p>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should </a:t>
            </a:r>
            <a:r>
              <a:rPr lang="en-US" altLang="en-US" sz="2133" b="1" dirty="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0" lvl="1" algn="ctr">
              <a:defRPr/>
            </a:pPr>
            <a:r>
              <a:rPr lang="en-US" altLang="en-US" sz="3200" b="1" dirty="0">
                <a:cs typeface="Calibri" panose="020F0502020204030204" pitchFamily="34" charset="0"/>
              </a:rPr>
              <a:t>Early identification of holders of potential Essential Patent Claims is encouraged</a:t>
            </a:r>
          </a:p>
        </p:txBody>
      </p:sp>
      <p:sp>
        <p:nvSpPr>
          <p:cNvPr id="3" name="Slide Number Placeholder 2">
            <a:extLst>
              <a:ext uri="{FF2B5EF4-FFF2-40B4-BE49-F238E27FC236}">
                <a16:creationId xmlns:a16="http://schemas.microsoft.com/office/drawing/2014/main" id="{F8A6CE01-8F84-D247-8D1D-201999D10A5D}"/>
              </a:ext>
            </a:extLst>
          </p:cNvPr>
          <p:cNvSpPr>
            <a:spLocks noGrp="1"/>
          </p:cNvSpPr>
          <p:nvPr>
            <p:ph type="sldNum" sz="quarter" idx="10"/>
          </p:nvPr>
        </p:nvSpPr>
        <p:spPr/>
        <p:txBody>
          <a:bodyPr/>
          <a:lstStyle/>
          <a:p>
            <a:fld id="{A3979A82-1A5E-4C7B-AFC0-111CA6C3130A}" type="slidenum">
              <a:rPr lang="en-US" altLang="en-US" smtClean="0"/>
              <a:pPr/>
              <a:t>11</a:t>
            </a:fld>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D7B40-7910-7844-8851-B23883757CCD}"/>
              </a:ext>
            </a:extLst>
          </p:cNvPr>
          <p:cNvSpPr>
            <a:spLocks noGrp="1"/>
          </p:cNvSpPr>
          <p:nvPr>
            <p:ph type="title"/>
          </p:nvPr>
        </p:nvSpPr>
        <p:spPr>
          <a:xfrm>
            <a:off x="457200" y="484718"/>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36E3DC31-4768-EA44-80A1-B7FECE41C2C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A57A5EA2-5572-DA41-8E37-FAD1195D4863}"/>
              </a:ext>
            </a:extLst>
          </p:cNvPr>
          <p:cNvSpPr/>
          <p:nvPr/>
        </p:nvSpPr>
        <p:spPr>
          <a:xfrm>
            <a:off x="340784" y="994834"/>
            <a:ext cx="8492067" cy="4758226"/>
          </a:xfrm>
          <a:prstGeom prst="rect">
            <a:avLst/>
          </a:prstGeom>
        </p:spPr>
        <p:txBody>
          <a:bodyPr>
            <a:spAutoFit/>
          </a:bodyPr>
          <a:lstStyle/>
          <a:p>
            <a:pPr marL="230394" indent="-230394">
              <a:buClr>
                <a:srgbClr val="4AC9E3"/>
              </a:buClr>
              <a:buSzPct val="150000"/>
              <a:buFont typeface="Arial" panose="020B0604020202020204" pitchFamily="34" charset="0"/>
              <a:buChar char="•"/>
              <a:defRPr/>
            </a:pPr>
            <a:r>
              <a:rPr lang="en-US" altLang="en-US" sz="2133" b="1" dirty="0">
                <a:cs typeface="Calibri" pitchFamily="34" charset="0"/>
              </a:rPr>
              <a:t>Cause an LOA to be submitted to the IEEE SA (patcom@ieee.org);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Provide the chair of this group with the identity of the holder(s) of any and all such claims as soon as possible;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Speak up now and respond to this Call for Potentially Essential Patents</a:t>
            </a:r>
          </a:p>
          <a:p>
            <a:pPr eaLnBrk="1" hangingPunct="1">
              <a:buClr>
                <a:srgbClr val="C00000"/>
              </a:buClr>
              <a:buSzPct val="150000"/>
              <a:defRPr/>
            </a:pPr>
            <a:endParaRPr lang="en-US" altLang="en-US" sz="2133" b="1" dirty="0">
              <a:cs typeface="Calibri" pitchFamily="34" charset="0"/>
            </a:endParaRPr>
          </a:p>
          <a:p>
            <a:pPr eaLnBrk="1" hangingPunct="1">
              <a:buClr>
                <a:srgbClr val="C00000"/>
              </a:buClr>
              <a:defRPr/>
            </a:pPr>
            <a:r>
              <a:rPr lang="en-US" altLang="en-US" sz="2133" dirty="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cs typeface="Calibri" pitchFamily="34" charset="0"/>
              </a:rPr>
            </a:br>
            <a:endParaRPr lang="en-US" altLang="en-US" sz="2133" b="1" dirty="0">
              <a:cs typeface="Calibri" pitchFamily="34" charset="0"/>
            </a:endParaRPr>
          </a:p>
          <a:p>
            <a:pPr eaLnBrk="1" hangingPunct="1">
              <a:lnSpc>
                <a:spcPct val="80000"/>
              </a:lnSpc>
              <a:buFont typeface="Monotype Sorts"/>
              <a:buNone/>
              <a:defRPr/>
            </a:pP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3" name="Slide Number Placeholder 2">
            <a:extLst>
              <a:ext uri="{FF2B5EF4-FFF2-40B4-BE49-F238E27FC236}">
                <a16:creationId xmlns:a16="http://schemas.microsoft.com/office/drawing/2014/main" id="{3DE05459-0913-3242-91BF-8F85D71B203B}"/>
              </a:ext>
            </a:extLst>
          </p:cNvPr>
          <p:cNvSpPr>
            <a:spLocks noGrp="1"/>
          </p:cNvSpPr>
          <p:nvPr>
            <p:ph type="sldNum" sz="quarter" idx="10"/>
          </p:nvPr>
        </p:nvSpPr>
        <p:spPr/>
        <p:txBody>
          <a:bodyPr/>
          <a:lstStyle/>
          <a:p>
            <a:fld id="{A3979A82-1A5E-4C7B-AFC0-111CA6C3130A}" type="slidenum">
              <a:rPr lang="en-US" altLang="en-US" smtClean="0"/>
              <a:pPr/>
              <a:t>12</a:t>
            </a:fld>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50B6F-4AF0-5249-A4FA-F2B31A2344E4}"/>
              </a:ext>
            </a:extLst>
          </p:cNvPr>
          <p:cNvSpPr>
            <a:spLocks noGrp="1"/>
          </p:cNvSpPr>
          <p:nvPr>
            <p:ph type="title"/>
          </p:nvPr>
        </p:nvSpPr>
        <p:spPr>
          <a:xfrm>
            <a:off x="495300" y="469900"/>
            <a:ext cx="8229600" cy="450851"/>
          </a:xfrm>
        </p:spPr>
        <p:txBody>
          <a:bodyPr>
            <a:noAutofit/>
          </a:bodyPr>
          <a:lstStyle/>
          <a:p>
            <a:pPr eaLnBrk="1" hangingPunct="1">
              <a:defRPr/>
            </a:pPr>
            <a:r>
              <a:rPr lang="en-US" altLang="en-US" sz="2800" dirty="0"/>
              <a:t>Other Guidelines for IEEE Working Group Meetings</a:t>
            </a:r>
            <a:endParaRPr lang="en-US" sz="2800" dirty="0"/>
          </a:p>
        </p:txBody>
      </p:sp>
      <p:sp>
        <p:nvSpPr>
          <p:cNvPr id="44035" name="Content Placeholder 2">
            <a:extLst>
              <a:ext uri="{FF2B5EF4-FFF2-40B4-BE49-F238E27FC236}">
                <a16:creationId xmlns:a16="http://schemas.microsoft.com/office/drawing/2014/main" id="{68425C63-1CB4-BE42-9C97-7DF6C37963CA}"/>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2DDC883A-0F0C-D746-B0B5-A05030C3EC8B}"/>
              </a:ext>
            </a:extLst>
          </p:cNvPr>
          <p:cNvSpPr>
            <a:spLocks noChangeArrowheads="1"/>
          </p:cNvSpPr>
          <p:nvPr/>
        </p:nvSpPr>
        <p:spPr bwMode="auto">
          <a:xfrm>
            <a:off x="340784" y="994833"/>
            <a:ext cx="8492067" cy="4587731"/>
          </a:xfrm>
          <a:prstGeom prst="rect">
            <a:avLst/>
          </a:prstGeom>
          <a:noFill/>
          <a:ln>
            <a:noFill/>
          </a:ln>
        </p:spPr>
        <p:txBody>
          <a:bodyPr>
            <a:spAutoFit/>
          </a:bodyPr>
          <a:lstStyle/>
          <a:p>
            <a:pPr marL="153596" indent="-1535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600" b="1" dirty="0">
                <a:cs typeface="Calibri" panose="020F0502020204030204" pitchFamily="34" charset="0"/>
              </a:rPr>
              <a:t>---------------------------------------------------------------   </a:t>
            </a:r>
          </a:p>
          <a:p>
            <a:pPr algn="ctr">
              <a:lnSpc>
                <a:spcPct val="80000"/>
              </a:lnSpc>
              <a:spcBef>
                <a:spcPts val="533"/>
              </a:spcBef>
              <a:defRPr/>
            </a:pPr>
            <a:r>
              <a:rPr lang="en-US" altLang="en-US" sz="1600" b="1" dirty="0">
                <a:cs typeface="Calibri" panose="020F0502020204030204" pitchFamily="34" charset="0"/>
              </a:rPr>
              <a:t>For more details, see </a:t>
            </a:r>
            <a:r>
              <a:rPr lang="en-US" altLang="en-US" sz="1600" b="1" i="1" dirty="0">
                <a:cs typeface="Calibri" panose="020F0502020204030204" pitchFamily="34" charset="0"/>
              </a:rPr>
              <a:t>IEEE SA Standards Board Operations Manual</a:t>
            </a:r>
            <a:r>
              <a:rPr lang="en-US" altLang="en-US" sz="1600" b="1" dirty="0">
                <a:cs typeface="Calibri" panose="020F0502020204030204" pitchFamily="34" charset="0"/>
              </a:rPr>
              <a:t>, clause 5.3.10 and </a:t>
            </a:r>
            <a:br>
              <a:rPr lang="en-US" altLang="en-US" sz="1600" b="1" dirty="0">
                <a:cs typeface="Calibri" panose="020F0502020204030204" pitchFamily="34" charset="0"/>
              </a:rPr>
            </a:br>
            <a:r>
              <a:rPr lang="en-US" altLang="en-US" sz="1600" b="1" i="1" dirty="0">
                <a:cs typeface="Calibri" panose="020F0502020204030204" pitchFamily="34" charset="0"/>
              </a:rPr>
              <a:t>Antitrust and Competition Policy: What You Need to Know </a:t>
            </a:r>
            <a:r>
              <a:rPr lang="en-US" altLang="en-US" sz="1600" b="1" dirty="0">
                <a:cs typeface="Calibri" panose="020F0502020204030204" pitchFamily="34" charset="0"/>
              </a:rPr>
              <a:t>at http://standards.ieee.org/develop/policies/antitrust.pdf</a:t>
            </a: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3" name="Slide Number Placeholder 2">
            <a:extLst>
              <a:ext uri="{FF2B5EF4-FFF2-40B4-BE49-F238E27FC236}">
                <a16:creationId xmlns:a16="http://schemas.microsoft.com/office/drawing/2014/main" id="{42BB7973-8A72-5949-B6AC-23877D731C37}"/>
              </a:ext>
            </a:extLst>
          </p:cNvPr>
          <p:cNvSpPr>
            <a:spLocks noGrp="1"/>
          </p:cNvSpPr>
          <p:nvPr>
            <p:ph type="sldNum" sz="quarter" idx="10"/>
          </p:nvPr>
        </p:nvSpPr>
        <p:spPr/>
        <p:txBody>
          <a:bodyPr/>
          <a:lstStyle/>
          <a:p>
            <a:fld id="{A3979A82-1A5E-4C7B-AFC0-111CA6C3130A}" type="slidenum">
              <a:rPr lang="en-US" altLang="en-US" smtClean="0"/>
              <a:pPr/>
              <a:t>13</a:t>
            </a:fld>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621F1-B588-A548-98CD-6E8ACAC99CD0}"/>
              </a:ext>
            </a:extLst>
          </p:cNvPr>
          <p:cNvSpPr>
            <a:spLocks noGrp="1"/>
          </p:cNvSpPr>
          <p:nvPr>
            <p:ph type="title"/>
          </p:nvPr>
        </p:nvSpPr>
        <p:spPr>
          <a:xfrm>
            <a:off x="457200" y="478367"/>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08168351-CCEF-0D4E-8145-C11BCC665F1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7F5A872-0D6A-A94E-8DAB-CACD0E694393}"/>
              </a:ext>
            </a:extLst>
          </p:cNvPr>
          <p:cNvSpPr/>
          <p:nvPr/>
        </p:nvSpPr>
        <p:spPr>
          <a:xfrm>
            <a:off x="340785" y="994834"/>
            <a:ext cx="8011583" cy="5260671"/>
          </a:xfrm>
          <a:prstGeom prst="rect">
            <a:avLst/>
          </a:prstGeom>
        </p:spPr>
        <p:txBody>
          <a:bodyPr>
            <a:spAutoFit/>
          </a:bodyPr>
          <a:lstStyle/>
          <a:p>
            <a:pPr marL="479988">
              <a:lnSpc>
                <a:spcPct val="90000"/>
              </a:lnSpc>
              <a:spcBef>
                <a:spcPts val="800"/>
              </a:spcBef>
              <a:defRPr/>
            </a:pPr>
            <a:r>
              <a:rPr lang="en-US" altLang="en-US" sz="2133" b="1" dirty="0">
                <a:latin typeface="+mn-lt"/>
                <a:cs typeface="Calibri" panose="020F0502020204030204" pitchFamily="34" charset="0"/>
              </a:rPr>
              <a:t>The patent policy and the procedures used to execute that policy are documented in the:</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Bylaws</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(http://standards.ieee.org/develop/policies/bylaws/sect6-7.html#6) </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Operations Manual</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133" dirty="0">
              <a:latin typeface="+mn-lt"/>
            </a:endParaRPr>
          </a:p>
          <a:p>
            <a:pPr marL="479988" lvl="1">
              <a:lnSpc>
                <a:spcPct val="90000"/>
              </a:lnSpc>
              <a:defRPr/>
            </a:pPr>
            <a:r>
              <a:rPr lang="en-US" altLang="en-US" sz="2133" b="1" dirty="0">
                <a:latin typeface="+mn-lt"/>
                <a:cs typeface="Calibri" panose="020F0502020204030204" pitchFamily="34" charset="0"/>
              </a:rPr>
              <a:t>Material about the patent policy is available at </a:t>
            </a:r>
            <a:r>
              <a:rPr lang="en-US" altLang="en-US" sz="2133" b="1" i="1" dirty="0">
                <a:latin typeface="+mn-lt"/>
                <a:cs typeface="Calibri" panose="020F0502020204030204" pitchFamily="34" charset="0"/>
              </a:rPr>
              <a:t>http://standards.ieee.org/about/sasb/patcom/materials.html</a:t>
            </a:r>
          </a:p>
          <a:p>
            <a:pPr lvl="1" eaLnBrk="1" hangingPunct="1">
              <a:lnSpc>
                <a:spcPct val="90000"/>
              </a:lnSpc>
              <a:defRPr/>
            </a:pPr>
            <a:endParaRPr lang="en-US" altLang="en-US" sz="2133" b="1" i="1" dirty="0">
              <a:latin typeface="+mn-lt"/>
              <a:cs typeface="Calibri" panose="020F0502020204030204" pitchFamily="34" charset="0"/>
            </a:endParaRPr>
          </a:p>
          <a:p>
            <a:pPr lvl="1" eaLnBrk="1" hangingPunct="1">
              <a:lnSpc>
                <a:spcPct val="90000"/>
              </a:lnSpc>
              <a:defRPr/>
            </a:pPr>
            <a:endParaRPr lang="en-US" altLang="en-US" sz="2133" b="1" dirty="0">
              <a:latin typeface="+mn-lt"/>
              <a:cs typeface="Calibri" panose="020F0502020204030204" pitchFamily="34" charset="0"/>
            </a:endParaRPr>
          </a:p>
          <a:p>
            <a:pPr marL="479988" algn="ctr">
              <a:lnSpc>
                <a:spcPct val="90000"/>
              </a:lnSpc>
              <a:defRPr/>
            </a:pPr>
            <a:r>
              <a:rPr lang="en-US" altLang="en-US" sz="3200" b="1" dirty="0">
                <a:solidFill>
                  <a:schemeClr val="accent2">
                    <a:lumMod val="75000"/>
                  </a:schemeClr>
                </a:solidFill>
                <a:latin typeface="+mn-lt"/>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133" b="1" dirty="0">
                <a:latin typeface="+mn-lt"/>
                <a:cs typeface="Calibri" panose="020F0502020204030204" pitchFamily="34" charset="0"/>
              </a:rPr>
            </a:br>
            <a:endParaRPr lang="en-US" altLang="en-US" sz="2133" b="1" dirty="0">
              <a:latin typeface="+mn-lt"/>
              <a:cs typeface="Calibri" panose="020F0502020204030204" pitchFamily="34" charset="0"/>
            </a:endParaRPr>
          </a:p>
        </p:txBody>
      </p:sp>
      <p:sp>
        <p:nvSpPr>
          <p:cNvPr id="3" name="Slide Number Placeholder 2">
            <a:extLst>
              <a:ext uri="{FF2B5EF4-FFF2-40B4-BE49-F238E27FC236}">
                <a16:creationId xmlns:a16="http://schemas.microsoft.com/office/drawing/2014/main" id="{754C5E76-CE17-D44A-802A-E1539C8BBEF9}"/>
              </a:ext>
            </a:extLst>
          </p:cNvPr>
          <p:cNvSpPr>
            <a:spLocks noGrp="1"/>
          </p:cNvSpPr>
          <p:nvPr>
            <p:ph type="sldNum" sz="quarter" idx="10"/>
          </p:nvPr>
        </p:nvSpPr>
        <p:spPr/>
        <p:txBody>
          <a:bodyPr/>
          <a:lstStyle/>
          <a:p>
            <a:fld id="{A3979A82-1A5E-4C7B-AFC0-111CA6C3130A}" type="slidenum">
              <a:rPr lang="en-US" altLang="en-US" smtClean="0"/>
              <a:pPr/>
              <a:t>14</a:t>
            </a:fld>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1/6/23 </a:t>
            </a:r>
            <a:r>
              <a:rPr dirty="0"/>
              <a:t>WG minutes contained in </a:t>
            </a:r>
            <a:r>
              <a:rPr lang="en-US" dirty="0">
                <a:solidFill>
                  <a:schemeClr val="tx1"/>
                </a:solidFill>
              </a:rPr>
              <a:t>Doc #: 5-23-00</a:t>
            </a:r>
            <a:r>
              <a:rPr lang="en-US" dirty="0">
                <a:solidFill>
                  <a:srgbClr val="FF0000"/>
                </a:solidFill>
              </a:rPr>
              <a:t>XX</a:t>
            </a:r>
            <a:r>
              <a:rPr lang="en-US" dirty="0">
                <a:solidFill>
                  <a:schemeClr val="tx1"/>
                </a:solidFill>
              </a:rPr>
              <a:t>-00-mins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11/29/2023</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#:5-23-0021-00-agen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15</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1269344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dirty="0">
                <a:solidFill>
                  <a:schemeClr val="tx1"/>
                </a:solidFill>
              </a:rPr>
              <a:t>8</a:t>
            </a:r>
            <a:r>
              <a:rPr lang="en-US" dirty="0">
                <a:solidFill>
                  <a:schemeClr val="tx1"/>
                </a:solidFill>
              </a:rPr>
              <a:t>/4/23 </a:t>
            </a:r>
            <a:r>
              <a:rPr dirty="0"/>
              <a:t>WG minutes contained in </a:t>
            </a:r>
            <a:r>
              <a:rPr lang="en-US" dirty="0">
                <a:solidFill>
                  <a:schemeClr val="tx1"/>
                </a:solidFill>
              </a:rPr>
              <a:t>Doc #: 5-23-00</a:t>
            </a:r>
            <a:r>
              <a:rPr lang="en-US" dirty="0">
                <a:solidFill>
                  <a:srgbClr val="FF0000"/>
                </a:solidFill>
              </a:rPr>
              <a:t>XX</a:t>
            </a:r>
            <a:r>
              <a:rPr lang="en-US" dirty="0">
                <a:solidFill>
                  <a:schemeClr val="tx1"/>
                </a:solidFill>
              </a:rPr>
              <a:t>-00-mins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11/29/2023</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#:5-23-0021-00-agen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16</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31980221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dirty="0">
                <a:solidFill>
                  <a:schemeClr val="tx1"/>
                </a:solidFill>
              </a:rPr>
              <a:t>9</a:t>
            </a:r>
            <a:r>
              <a:rPr lang="en-US" dirty="0">
                <a:solidFill>
                  <a:schemeClr val="tx1"/>
                </a:solidFill>
              </a:rPr>
              <a:t>/1/23 </a:t>
            </a:r>
            <a:r>
              <a:rPr dirty="0"/>
              <a:t>WG minutes contained in </a:t>
            </a:r>
            <a:r>
              <a:rPr lang="en-US" dirty="0">
                <a:solidFill>
                  <a:schemeClr val="tx1"/>
                </a:solidFill>
              </a:rPr>
              <a:t>Doc #: 5-23-00</a:t>
            </a:r>
            <a:r>
              <a:rPr lang="en-US" dirty="0">
                <a:solidFill>
                  <a:srgbClr val="FF0000"/>
                </a:solidFill>
              </a:rPr>
              <a:t>XX</a:t>
            </a:r>
            <a:r>
              <a:rPr lang="en-US" dirty="0">
                <a:solidFill>
                  <a:schemeClr val="tx1"/>
                </a:solidFill>
              </a:rPr>
              <a:t>-00-mins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11/29/2023</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#:5-23-0021-00-agen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17</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22904204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dirty="0">
                <a:solidFill>
                  <a:schemeClr val="tx1"/>
                </a:solidFill>
              </a:rPr>
              <a:t>10</a:t>
            </a:r>
            <a:r>
              <a:rPr lang="en-US" dirty="0">
                <a:solidFill>
                  <a:schemeClr val="tx1"/>
                </a:solidFill>
              </a:rPr>
              <a:t>/6/23 </a:t>
            </a:r>
            <a:r>
              <a:rPr dirty="0"/>
              <a:t>WG minutes contained in </a:t>
            </a:r>
            <a:r>
              <a:rPr lang="en-US" dirty="0">
                <a:solidFill>
                  <a:schemeClr val="tx1"/>
                </a:solidFill>
              </a:rPr>
              <a:t>Doc #: 5-23-00</a:t>
            </a:r>
            <a:r>
              <a:rPr lang="en-US" dirty="0">
                <a:solidFill>
                  <a:srgbClr val="FF0000"/>
                </a:solidFill>
              </a:rPr>
              <a:t>XX</a:t>
            </a:r>
            <a:r>
              <a:rPr lang="en-US" dirty="0">
                <a:solidFill>
                  <a:schemeClr val="tx1"/>
                </a:solidFill>
              </a:rPr>
              <a:t>-00-mins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11/29/2023</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#:5-23-0021-00-agen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18</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0134385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dirty="0">
                <a:solidFill>
                  <a:schemeClr val="tx1"/>
                </a:solidFill>
              </a:rPr>
              <a:t>11</a:t>
            </a:r>
            <a:r>
              <a:rPr lang="en-US" dirty="0">
                <a:solidFill>
                  <a:schemeClr val="tx1"/>
                </a:solidFill>
              </a:rPr>
              <a:t>/3/23 </a:t>
            </a:r>
            <a:r>
              <a:rPr dirty="0"/>
              <a:t>WG minutes contained in </a:t>
            </a:r>
            <a:r>
              <a:rPr lang="en-US" dirty="0">
                <a:solidFill>
                  <a:schemeClr val="tx1"/>
                </a:solidFill>
              </a:rPr>
              <a:t>Doc #: 5-23-00</a:t>
            </a:r>
            <a:r>
              <a:rPr lang="en-US" dirty="0">
                <a:solidFill>
                  <a:srgbClr val="FF0000"/>
                </a:solidFill>
              </a:rPr>
              <a:t>XX</a:t>
            </a:r>
            <a:r>
              <a:rPr lang="en-US" dirty="0">
                <a:solidFill>
                  <a:schemeClr val="tx1"/>
                </a:solidFill>
              </a:rPr>
              <a:t>-00-mins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11/29/2023</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#:5-23-0021-00-agen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19</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5831476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48425"/>
            <a:ext cx="2133600" cy="365125"/>
          </a:xfrm>
        </p:spPr>
        <p:txBody>
          <a:bodyPr/>
          <a:lstStyle/>
          <a:p>
            <a:pPr>
              <a:defRPr/>
            </a:pPr>
            <a:fld id="{F92B9163-773B-844A-BA75-0E440DDA909F}" type="datetime1">
              <a:rPr lang="en-US" smtClean="0"/>
              <a:t>11/29/2023</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#:5-23-0015-00-agen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2</a:t>
            </a:fld>
            <a:endParaRPr lang="en-US"/>
          </a:p>
        </p:txBody>
      </p:sp>
      <p:sp>
        <p:nvSpPr>
          <p:cNvPr id="3074" name="Rectangle 2"/>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sp>
        <p:nvSpPr>
          <p:cNvPr id="5" name="Rectangle 4"/>
          <p:cNvSpPr/>
          <p:nvPr/>
        </p:nvSpPr>
        <p:spPr>
          <a:xfrm>
            <a:off x="304800" y="990600"/>
            <a:ext cx="8458200" cy="738664"/>
          </a:xfrm>
          <a:prstGeom prst="rect">
            <a:avLst/>
          </a:prstGeom>
        </p:spPr>
        <p:txBody>
          <a:bodyPr wrap="square">
            <a:spAutoFit/>
          </a:bodyPr>
          <a:lstStyle/>
          <a:p>
            <a:pPr marL="0" marR="0">
              <a:spcBef>
                <a:spcPts val="0"/>
              </a:spcBef>
              <a:spcAft>
                <a:spcPts val="0"/>
              </a:spcAft>
            </a:pPr>
            <a:r>
              <a:rPr lang="en-US" sz="1400" dirty="0"/>
              <a:t>IEEE 1900.5 Meetings</a:t>
            </a:r>
          </a:p>
          <a:p>
            <a:endParaRPr lang="en-US" sz="1400" dirty="0"/>
          </a:p>
          <a:p>
            <a:endParaRPr lang="en-US" sz="1400" dirty="0"/>
          </a:p>
        </p:txBody>
      </p:sp>
      <p:graphicFrame>
        <p:nvGraphicFramePr>
          <p:cNvPr id="6" name="Table 5">
            <a:extLst>
              <a:ext uri="{FF2B5EF4-FFF2-40B4-BE49-F238E27FC236}">
                <a16:creationId xmlns:a16="http://schemas.microsoft.com/office/drawing/2014/main" id="{B0FB66F9-9D92-411C-B744-1731E6AE425F}"/>
              </a:ext>
            </a:extLst>
          </p:cNvPr>
          <p:cNvGraphicFramePr>
            <a:graphicFrameLocks noGrp="1"/>
          </p:cNvGraphicFramePr>
          <p:nvPr/>
        </p:nvGraphicFramePr>
        <p:xfrm>
          <a:off x="381000" y="1258888"/>
          <a:ext cx="7391400" cy="328483"/>
        </p:xfrm>
        <a:graphic>
          <a:graphicData uri="http://schemas.openxmlformats.org/drawingml/2006/table">
            <a:tbl>
              <a:tblPr firstRow="1" firstCol="1" bandRow="1">
                <a:tableStyleId>{5C22544A-7EE6-4342-B048-85BDC9FD1C3A}</a:tableStyleId>
              </a:tblPr>
              <a:tblGrid>
                <a:gridCol w="7391400">
                  <a:extLst>
                    <a:ext uri="{9D8B030D-6E8A-4147-A177-3AD203B41FA5}">
                      <a16:colId xmlns:a16="http://schemas.microsoft.com/office/drawing/2014/main" val="1777336001"/>
                    </a:ext>
                  </a:extLst>
                </a:gridCol>
              </a:tblGrid>
              <a:tr h="328483">
                <a:tc>
                  <a:txBody>
                    <a:bodyPr/>
                    <a:lstStyle/>
                    <a:p>
                      <a:pPr marL="0" marR="0" latinLnBrk="1">
                        <a:lnSpc>
                          <a:spcPts val="1800"/>
                        </a:lnSpc>
                        <a:spcBef>
                          <a:spcPts val="0"/>
                        </a:spcBef>
                        <a:spcAft>
                          <a:spcPts val="0"/>
                        </a:spcAft>
                      </a:pPr>
                      <a:r>
                        <a:rPr lang="en-US" sz="1200" u="none" strike="noStrike" kern="100" dirty="0">
                          <a:solidFill>
                            <a:srgbClr val="005E7D"/>
                          </a:solidFill>
                          <a:effectLst/>
                          <a:latin typeface="Arial" panose="020B0604020202020204" pitchFamily="34" charset="0"/>
                          <a:ea typeface="Calibri" panose="020F0502020204030204" pitchFamily="34" charset="0"/>
                          <a:cs typeface="Times New Roman" panose="02020603050405020304" pitchFamily="18" charset="0"/>
                          <a:hlinkClick r:id="rId3"/>
                        </a:rPr>
                        <a:t>https://ieeesa.webex.com/ieeesa/j.php?MTID=m5a914e94d7cd6eaa061629b568ee0456</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bg1"/>
                    </a:solidFill>
                  </a:tcPr>
                </a:tc>
                <a:extLst>
                  <a:ext uri="{0D108BD9-81ED-4DB2-BD59-A6C34878D82A}">
                    <a16:rowId xmlns:a16="http://schemas.microsoft.com/office/drawing/2014/main" val="2346457666"/>
                  </a:ext>
                </a:extLst>
              </a:tr>
            </a:tbl>
          </a:graphicData>
        </a:graphic>
      </p:graphicFrame>
      <p:sp>
        <p:nvSpPr>
          <p:cNvPr id="13" name="TextBox 12">
            <a:extLst>
              <a:ext uri="{FF2B5EF4-FFF2-40B4-BE49-F238E27FC236}">
                <a16:creationId xmlns:a16="http://schemas.microsoft.com/office/drawing/2014/main" id="{C697066B-D370-D807-E074-10B31EBBB4D0}"/>
              </a:ext>
            </a:extLst>
          </p:cNvPr>
          <p:cNvSpPr txBox="1"/>
          <p:nvPr/>
        </p:nvSpPr>
        <p:spPr>
          <a:xfrm>
            <a:off x="282166" y="1856413"/>
            <a:ext cx="6599114" cy="2031325"/>
          </a:xfrm>
          <a:prstGeom prst="rect">
            <a:avLst/>
          </a:prstGeom>
          <a:noFill/>
        </p:spPr>
        <p:txBody>
          <a:bodyPr wrap="none" rtlCol="0">
            <a:spAutoFit/>
          </a:bodyPr>
          <a:lstStyle/>
          <a:p>
            <a:r>
              <a:rPr lang="en-US" sz="1800" kern="100" dirty="0">
                <a:solidFill>
                  <a:schemeClr val="tx1"/>
                </a:solidFill>
                <a:effectLst/>
              </a:rPr>
              <a:t>Meeting number (access code): 2340 415 6446</a:t>
            </a:r>
          </a:p>
          <a:p>
            <a:endParaRPr lang="en-US" kern="100" dirty="0"/>
          </a:p>
          <a:p>
            <a:r>
              <a:rPr lang="en-US" sz="1800" kern="100" dirty="0">
                <a:solidFill>
                  <a:schemeClr val="tx1"/>
                </a:solidFill>
                <a:effectLst/>
              </a:rPr>
              <a:t>Tap to join from a mobile device (attendees only)</a:t>
            </a:r>
            <a:endParaRPr lang="en-US" sz="24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r>
              <a:rPr lang="en-US" sz="1800" u="none" strike="noStrike" kern="100" dirty="0">
                <a:solidFill>
                  <a:schemeClr val="tx1"/>
                </a:solidFill>
                <a:effectLst/>
                <a:hlinkClick r:id="rId4">
                  <a:extLst>
                    <a:ext uri="{A12FA001-AC4F-418D-AE19-62706E023703}">
                      <ahyp:hlinkClr xmlns:ahyp="http://schemas.microsoft.com/office/drawing/2018/hyperlinkcolor" val="tx"/>
                    </a:ext>
                  </a:extLst>
                </a:hlinkClick>
              </a:rPr>
              <a:t>+1-646-992-2010,,23404156446##</a:t>
            </a:r>
            <a:r>
              <a:rPr lang="en-US" sz="1800" kern="100" dirty="0">
                <a:solidFill>
                  <a:schemeClr val="tx1"/>
                </a:solidFill>
                <a:effectLst/>
              </a:rPr>
              <a:t> United States Toll (New York City)</a:t>
            </a:r>
            <a:endParaRPr lang="en-US"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r>
              <a:rPr lang="en-US" sz="1800" u="none" strike="noStrike" kern="100" dirty="0">
                <a:solidFill>
                  <a:schemeClr val="tx1"/>
                </a:solidFill>
                <a:effectLst/>
                <a:hlinkClick r:id="rId5">
                  <a:extLst>
                    <a:ext uri="{A12FA001-AC4F-418D-AE19-62706E023703}">
                      <ahyp:hlinkClr xmlns:ahyp="http://schemas.microsoft.com/office/drawing/2018/hyperlinkcolor" val="tx"/>
                    </a:ext>
                  </a:extLst>
                </a:hlinkClick>
              </a:rPr>
              <a:t>+1-213-306-3065,,23404156446##</a:t>
            </a:r>
            <a:r>
              <a:rPr lang="en-US" sz="1800" kern="100" dirty="0">
                <a:solidFill>
                  <a:schemeClr val="tx1"/>
                </a:solidFill>
                <a:effectLst/>
              </a:rPr>
              <a:t> United States Toll (Los Angeles)</a:t>
            </a:r>
            <a:endParaRPr lang="en-US"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a:p>
            <a:endParaRPr lang="en-US" dirty="0"/>
          </a:p>
        </p:txBody>
      </p:sp>
    </p:spTree>
    <p:extLst>
      <p:ext uri="{BB962C8B-B14F-4D97-AF65-F5344CB8AC3E}">
        <p14:creationId xmlns:p14="http://schemas.microsoft.com/office/powerpoint/2010/main" val="3896700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a:t>
            </a:r>
            <a:r>
              <a:rPr lang="en-US" dirty="0"/>
              <a:t> for 1900.5 Revision</a:t>
            </a:r>
            <a:endParaRPr dirty="0"/>
          </a:p>
        </p:txBody>
      </p:sp>
      <p:sp>
        <p:nvSpPr>
          <p:cNvPr id="14339" name="Content Placeholder 2"/>
          <p:cNvSpPr>
            <a:spLocks noGrp="1"/>
          </p:cNvSpPr>
          <p:nvPr>
            <p:ph idx="1"/>
          </p:nvPr>
        </p:nvSpPr>
        <p:spPr>
          <a:xfrm>
            <a:off x="281709" y="1066800"/>
            <a:ext cx="8416636" cy="5181600"/>
          </a:xfrm>
        </p:spPr>
        <p:txBody>
          <a:bodyPr>
            <a:normAutofit/>
          </a:bodyPr>
          <a:lstStyle/>
          <a:p>
            <a:r>
              <a:rPr lang="en-US" sz="2200" dirty="0"/>
              <a:t>10/6/23</a:t>
            </a:r>
          </a:p>
          <a:p>
            <a:pPr lvl="1"/>
            <a:r>
              <a:rPr lang="en-US" sz="1800" dirty="0"/>
              <a:t>Discussed the new layout of the architecture of the standard and received comments on the high level architecture</a:t>
            </a:r>
          </a:p>
          <a:p>
            <a:pPr lvl="1"/>
            <a:r>
              <a:rPr lang="en-US" sz="1800" dirty="0"/>
              <a:t>Discussed the detail of the functionality of each layer of the architecture</a:t>
            </a:r>
          </a:p>
          <a:p>
            <a:pPr lvl="1"/>
            <a:r>
              <a:rPr lang="en-US" sz="1800" dirty="0"/>
              <a:t>Updated the architecture document and will discuss at the next meeting</a:t>
            </a:r>
          </a:p>
          <a:p>
            <a:pPr lvl="1"/>
            <a:r>
              <a:rPr lang="en-US" sz="1800" dirty="0"/>
              <a:t>Cancel the current PAR by 14 Oct and resubmit in December – Will discuss the new PAR at 13 Oct ad hoc. If time permits discussion on the architecture document will follow</a:t>
            </a:r>
          </a:p>
          <a:p>
            <a:r>
              <a:rPr lang="en-US" sz="2200" dirty="0"/>
              <a:t>11/3/23</a:t>
            </a:r>
          </a:p>
          <a:p>
            <a:pPr lvl="1"/>
            <a:r>
              <a:rPr lang="en-US" sz="1800" dirty="0"/>
              <a:t>Request was made to cancel the PAR – now need to work on creating a new PAR for submission in December</a:t>
            </a:r>
          </a:p>
          <a:p>
            <a:r>
              <a:rPr lang="en-US" sz="2200" dirty="0"/>
              <a:t>12/1/23</a:t>
            </a:r>
          </a:p>
          <a:p>
            <a:pPr lvl="1"/>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0DF68597-3CD9-6549-B14A-197E613A375C}" type="datetime1">
              <a:rPr lang="en-US" smtClean="0"/>
              <a:t>11/29/2023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#:5-23-0021-00-agen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20</a:t>
            </a:fld>
            <a:endParaRPr lang="en-US" dirty="0"/>
          </a:p>
        </p:txBody>
      </p:sp>
    </p:spTree>
    <p:extLst>
      <p:ext uri="{BB962C8B-B14F-4D97-AF65-F5344CB8AC3E}">
        <p14:creationId xmlns:p14="http://schemas.microsoft.com/office/powerpoint/2010/main" val="13438550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2437" y="-4763"/>
            <a:ext cx="8229600" cy="793534"/>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533400" y="765829"/>
            <a:ext cx="7835900" cy="5629214"/>
          </a:xfrm>
        </p:spPr>
        <p:txBody>
          <a:bodyPr/>
          <a:lstStyle/>
          <a:p>
            <a:r>
              <a:rPr lang="en-US" sz="2000" dirty="0"/>
              <a:t>8/4/23</a:t>
            </a:r>
          </a:p>
          <a:p>
            <a:pPr lvl="1"/>
            <a:r>
              <a:rPr lang="en-US" sz="1600" dirty="0"/>
              <a:t>Updated a revision PAR and will be discussed at the follow-on ad hoc.</a:t>
            </a:r>
          </a:p>
          <a:p>
            <a:r>
              <a:rPr lang="en-US" sz="2000" dirty="0"/>
              <a:t>9/1/23</a:t>
            </a:r>
          </a:p>
          <a:p>
            <a:pPr lvl="1"/>
            <a:r>
              <a:rPr lang="en-US" sz="1600" dirty="0"/>
              <a:t>Finishing a new version of the 1900.5.1R PAR. Will distribute.  Posted on </a:t>
            </a:r>
            <a:r>
              <a:rPr lang="en-US" sz="1600" dirty="0" err="1"/>
              <a:t>MyProject</a:t>
            </a:r>
            <a:r>
              <a:rPr lang="en-US" sz="1600" dirty="0"/>
              <a:t>.  Will vote on accepting next WG meeting.</a:t>
            </a:r>
          </a:p>
          <a:p>
            <a:r>
              <a:rPr lang="en-US" sz="2000" dirty="0"/>
              <a:t>10/6/23</a:t>
            </a:r>
          </a:p>
          <a:p>
            <a:pPr lvl="1"/>
            <a:r>
              <a:rPr lang="en-US" sz="1600" dirty="0"/>
              <a:t>Par ad hoc follows after this meeting</a:t>
            </a:r>
          </a:p>
          <a:p>
            <a:r>
              <a:rPr lang="en-US" sz="2000" dirty="0"/>
              <a:t>11/3/23</a:t>
            </a:r>
          </a:p>
          <a:p>
            <a:pPr lvl="1"/>
            <a:r>
              <a:rPr lang="en-US" sz="1600" dirty="0"/>
              <a:t>Waiting for PAR approval</a:t>
            </a:r>
          </a:p>
          <a:p>
            <a:pPr lvl="1"/>
            <a:r>
              <a:rPr lang="en-US" sz="1600" dirty="0"/>
              <a:t>Request an ad hoc after the next WG meeting</a:t>
            </a:r>
          </a:p>
          <a:p>
            <a:r>
              <a:rPr lang="en-US" sz="2000" dirty="0"/>
              <a:t>12/1/23</a:t>
            </a:r>
          </a:p>
          <a:p>
            <a:pPr lvl="1"/>
            <a:endParaRPr lang="en-US" sz="1600" dirty="0"/>
          </a:p>
          <a:p>
            <a:pPr lvl="1"/>
            <a:endParaRPr lang="en-US" sz="1600" dirty="0"/>
          </a:p>
          <a:p>
            <a:pPr lvl="1"/>
            <a:endParaRPr lang="en-US" sz="1600" dirty="0"/>
          </a:p>
          <a:p>
            <a:pPr lvl="1"/>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9177AF8C-C63B-F24F-9922-35D604F8E9B1}" type="datetime1">
              <a:rPr lang="en-US" smtClean="0"/>
              <a:t>11/29/2023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#:5-23-0021-00-agen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21</a:t>
            </a:fld>
            <a:endParaRPr lang="en-US"/>
          </a:p>
        </p:txBody>
      </p:sp>
    </p:spTree>
    <p:extLst>
      <p:ext uri="{BB962C8B-B14F-4D97-AF65-F5344CB8AC3E}">
        <p14:creationId xmlns:p14="http://schemas.microsoft.com/office/powerpoint/2010/main" val="27204618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t>
            </a:r>
            <a:r>
              <a:rPr lang="en-US" dirty="0"/>
              <a:t> Revision</a:t>
            </a:r>
            <a:endParaRPr dirty="0"/>
          </a:p>
        </p:txBody>
      </p:sp>
      <p:sp>
        <p:nvSpPr>
          <p:cNvPr id="14339" name="Content Placeholder 2"/>
          <p:cNvSpPr>
            <a:spLocks noGrp="1"/>
          </p:cNvSpPr>
          <p:nvPr>
            <p:ph idx="1"/>
          </p:nvPr>
        </p:nvSpPr>
        <p:spPr>
          <a:xfrm>
            <a:off x="609600" y="990600"/>
            <a:ext cx="7924800" cy="5334000"/>
          </a:xfrm>
        </p:spPr>
        <p:txBody>
          <a:bodyPr/>
          <a:lstStyle/>
          <a:p>
            <a:r>
              <a:rPr lang="en-US" sz="2000" dirty="0"/>
              <a:t>9/1/23</a:t>
            </a:r>
          </a:p>
          <a:p>
            <a:pPr lvl="1"/>
            <a:r>
              <a:rPr lang="en-US" sz="1600" dirty="0"/>
              <a:t>Held one CRG meeting and in that meeting</a:t>
            </a:r>
          </a:p>
          <a:p>
            <a:pPr lvl="2"/>
            <a:r>
              <a:rPr lang="en-US" sz="1200" dirty="0"/>
              <a:t>Updated descriptions of Order 1 IM effects (harmonic transmission and image frequencies)</a:t>
            </a:r>
          </a:p>
          <a:p>
            <a:pPr lvl="2"/>
            <a:r>
              <a:rPr lang="en-US" sz="1200" dirty="0"/>
              <a:t>Added informative annex on computing areas of ellipsoidal triangles</a:t>
            </a:r>
          </a:p>
          <a:p>
            <a:pPr lvl="1"/>
            <a:r>
              <a:rPr lang="en-US" sz="1600" dirty="0"/>
              <a:t>Today’s CRG meeting is canceled and an additional CRG meeting will be scheduled for 29 Sep</a:t>
            </a:r>
          </a:p>
          <a:p>
            <a:r>
              <a:rPr lang="en-US" sz="2000" dirty="0"/>
              <a:t>10/6/23</a:t>
            </a:r>
          </a:p>
          <a:p>
            <a:pPr lvl="1"/>
            <a:r>
              <a:rPr lang="en-US" sz="1600" dirty="0"/>
              <a:t>CRG group met three times and has made great progress</a:t>
            </a:r>
          </a:p>
          <a:p>
            <a:pPr lvl="2"/>
            <a:r>
              <a:rPr lang="en-US" sz="1200" dirty="0"/>
              <a:t>Expect completion of draft version 2 by next WG meeting</a:t>
            </a:r>
          </a:p>
          <a:p>
            <a:r>
              <a:rPr lang="en-US" sz="2000" dirty="0"/>
              <a:t>11/3/23</a:t>
            </a:r>
          </a:p>
          <a:p>
            <a:pPr lvl="1"/>
            <a:r>
              <a:rPr lang="en-US" sz="1600" dirty="0"/>
              <a:t>Continue to work to resolve new comments.  Work now involves closing the last few comments and finalizing the schema</a:t>
            </a:r>
          </a:p>
          <a:p>
            <a:r>
              <a:rPr lang="en-US" sz="2000" dirty="0"/>
              <a:t>12/1/23</a:t>
            </a:r>
          </a:p>
        </p:txBody>
      </p:sp>
      <p:sp>
        <p:nvSpPr>
          <p:cNvPr id="4" name="Date Placeholder 3"/>
          <p:cNvSpPr>
            <a:spLocks noGrp="1"/>
          </p:cNvSpPr>
          <p:nvPr>
            <p:ph type="dt" sz="quarter" idx="10"/>
          </p:nvPr>
        </p:nvSpPr>
        <p:spPr>
          <a:xfrm>
            <a:off x="457200" y="6448425"/>
            <a:ext cx="2133600" cy="365125"/>
          </a:xfrm>
        </p:spPr>
        <p:txBody>
          <a:bodyPr/>
          <a:lstStyle/>
          <a:p>
            <a:pPr>
              <a:defRPr/>
            </a:pPr>
            <a:fld id="{9D89828F-6334-5646-92E1-2A6AEDACD0A2}" type="datetime1">
              <a:rPr lang="en-US" smtClean="0"/>
              <a:t>11/29/2023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#:5-23-0021-00-agen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22</a:t>
            </a:fld>
            <a:endParaRPr lang="en-US"/>
          </a:p>
        </p:txBody>
      </p:sp>
    </p:spTree>
    <p:extLst>
      <p:ext uri="{BB962C8B-B14F-4D97-AF65-F5344CB8AC3E}">
        <p14:creationId xmlns:p14="http://schemas.microsoft.com/office/powerpoint/2010/main" val="39524795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3E7DA4-84CA-4A5F-2B01-5ACD5298B44C}"/>
              </a:ext>
            </a:extLst>
          </p:cNvPr>
          <p:cNvSpPr>
            <a:spLocks noGrp="1"/>
          </p:cNvSpPr>
          <p:nvPr>
            <p:ph type="title"/>
          </p:nvPr>
        </p:nvSpPr>
        <p:spPr>
          <a:xfrm>
            <a:off x="457200" y="274638"/>
            <a:ext cx="8229600" cy="638176"/>
          </a:xfrm>
        </p:spPr>
        <p:txBody>
          <a:bodyPr>
            <a:normAutofit fontScale="90000"/>
          </a:bodyPr>
          <a:lstStyle/>
          <a:p>
            <a:r>
              <a:rPr lang="en-US" dirty="0"/>
              <a:t>Opensource Repository</a:t>
            </a:r>
          </a:p>
        </p:txBody>
      </p:sp>
      <p:sp>
        <p:nvSpPr>
          <p:cNvPr id="3" name="Content Placeholder 2">
            <a:extLst>
              <a:ext uri="{FF2B5EF4-FFF2-40B4-BE49-F238E27FC236}">
                <a16:creationId xmlns:a16="http://schemas.microsoft.com/office/drawing/2014/main" id="{9C806C28-9F61-25DA-D45A-DDD3FD6D9A52}"/>
              </a:ext>
            </a:extLst>
          </p:cNvPr>
          <p:cNvSpPr>
            <a:spLocks noGrp="1"/>
          </p:cNvSpPr>
          <p:nvPr>
            <p:ph idx="1"/>
          </p:nvPr>
        </p:nvSpPr>
        <p:spPr>
          <a:xfrm>
            <a:off x="457200" y="1097629"/>
            <a:ext cx="8229600" cy="5150771"/>
          </a:xfrm>
        </p:spPr>
        <p:txBody>
          <a:bodyPr>
            <a:normAutofit/>
          </a:bodyPr>
          <a:lstStyle/>
          <a:p>
            <a:r>
              <a:rPr lang="en-US" sz="2400" dirty="0"/>
              <a:t>Lead – Eric Lindahl</a:t>
            </a:r>
          </a:p>
          <a:p>
            <a:r>
              <a:rPr lang="en-US" sz="2400" dirty="0"/>
              <a:t>Maintainer – Carlos Caicedo, Becca Rousseau</a:t>
            </a:r>
          </a:p>
          <a:p>
            <a:r>
              <a:rPr lang="en-US" sz="2400" dirty="0"/>
              <a:t>10/6/23</a:t>
            </a:r>
          </a:p>
          <a:p>
            <a:pPr lvl="1"/>
            <a:r>
              <a:rPr lang="en-US" sz="2000" dirty="0"/>
              <a:t>PURL settled</a:t>
            </a:r>
          </a:p>
          <a:p>
            <a:pPr lvl="2"/>
            <a:r>
              <a:rPr lang="en-US" sz="1800" dirty="0">
                <a:effectLst/>
                <a:latin typeface="Calibri" panose="020F0502020204030204" pitchFamily="34" charset="0"/>
                <a:ea typeface="Calibri" panose="020F0502020204030204" pitchFamily="34" charset="0"/>
              </a:rPr>
              <a:t>The root URL "</a:t>
            </a:r>
            <a:r>
              <a:rPr lang="en-US" sz="1800" u="sng" dirty="0">
                <a:solidFill>
                  <a:srgbClr val="0000FF"/>
                </a:solidFill>
                <a:effectLst/>
                <a:latin typeface="Calibri" panose="020F0502020204030204" pitchFamily="34" charset="0"/>
                <a:ea typeface="Calibri" panose="020F0502020204030204" pitchFamily="34" charset="0"/>
                <a:hlinkClick r:id="rId2"/>
              </a:rPr>
              <a:t>purl.ieee.org/</a:t>
            </a:r>
            <a:r>
              <a:rPr lang="en-US" sz="1800" u="sng" dirty="0" err="1">
                <a:solidFill>
                  <a:srgbClr val="0000FF"/>
                </a:solidFill>
                <a:effectLst/>
                <a:latin typeface="Calibri" panose="020F0502020204030204" pitchFamily="34" charset="0"/>
                <a:ea typeface="Calibri" panose="020F0502020204030204" pitchFamily="34" charset="0"/>
                <a:hlinkClick r:id="rId2"/>
              </a:rPr>
              <a:t>sa</a:t>
            </a:r>
            <a:r>
              <a:rPr lang="en-US" sz="1800" dirty="0">
                <a:effectLst/>
                <a:latin typeface="Calibri" panose="020F0502020204030204" pitchFamily="34" charset="0"/>
                <a:ea typeface="Calibri" panose="020F0502020204030204" pitchFamily="34" charset="0"/>
              </a:rPr>
              <a:t>" for the standards groups is fixed and must be the root and using </a:t>
            </a:r>
            <a:r>
              <a:rPr lang="en-US" sz="1800" kern="0" dirty="0">
                <a:effectLst/>
                <a:latin typeface="Calibri" panose="020F0502020204030204" pitchFamily="34" charset="0"/>
                <a:ea typeface="Calibri" panose="020F0502020204030204" pitchFamily="34" charset="0"/>
              </a:rPr>
              <a:t>"/</a:t>
            </a:r>
            <a:r>
              <a:rPr lang="en-US" sz="1800" kern="0" dirty="0" err="1">
                <a:effectLst/>
                <a:latin typeface="Calibri" panose="020F0502020204030204" pitchFamily="34" charset="0"/>
                <a:ea typeface="Calibri" panose="020F0502020204030204" pitchFamily="34" charset="0"/>
              </a:rPr>
              <a:t>dyspan</a:t>
            </a:r>
            <a:r>
              <a:rPr lang="en-US" sz="1800" kern="0" dirty="0">
                <a:effectLst/>
                <a:latin typeface="Calibri" panose="020F0502020204030204" pitchFamily="34" charset="0"/>
                <a:ea typeface="Calibri" panose="020F0502020204030204" pitchFamily="34" charset="0"/>
              </a:rPr>
              <a:t>" for our </a:t>
            </a:r>
            <a:r>
              <a:rPr lang="en-US" sz="1800" kern="0" dirty="0" err="1">
                <a:effectLst/>
                <a:latin typeface="Calibri" panose="020F0502020204030204" pitchFamily="34" charset="0"/>
                <a:ea typeface="Calibri" panose="020F0502020204030204" pitchFamily="34" charset="0"/>
              </a:rPr>
              <a:t>DySPAN</a:t>
            </a:r>
            <a:r>
              <a:rPr lang="en-US" sz="1800" kern="0" dirty="0">
                <a:effectLst/>
                <a:latin typeface="Calibri" panose="020F0502020204030204" pitchFamily="34" charset="0"/>
                <a:ea typeface="Calibri" panose="020F0502020204030204" pitchFamily="34" charset="0"/>
              </a:rPr>
              <a:t> work, and "/</a:t>
            </a:r>
            <a:r>
              <a:rPr lang="en-US" sz="1800" kern="0" dirty="0" err="1">
                <a:effectLst/>
                <a:latin typeface="Calibri" panose="020F0502020204030204" pitchFamily="34" charset="0"/>
                <a:ea typeface="Calibri" panose="020F0502020204030204" pitchFamily="34" charset="0"/>
              </a:rPr>
              <a:t>scm</a:t>
            </a:r>
            <a:r>
              <a:rPr lang="en-US" sz="1800" kern="0" dirty="0">
                <a:effectLst/>
                <a:latin typeface="Calibri" panose="020F0502020204030204" pitchFamily="34" charset="0"/>
                <a:ea typeface="Calibri" panose="020F0502020204030204" pitchFamily="34" charset="0"/>
              </a:rPr>
              <a:t>" for our SCM work</a:t>
            </a:r>
          </a:p>
          <a:p>
            <a:pPr lvl="2"/>
            <a:r>
              <a:rPr lang="en-US" sz="1800" dirty="0">
                <a:effectLst/>
                <a:latin typeface="Calibri" panose="020F0502020204030204" pitchFamily="34" charset="0"/>
                <a:ea typeface="Calibri" panose="020F0502020204030204" pitchFamily="34" charset="0"/>
              </a:rPr>
              <a:t>Our SCM full PURL is "</a:t>
            </a:r>
            <a:r>
              <a:rPr lang="en-US" sz="1800" u="sng" dirty="0">
                <a:solidFill>
                  <a:srgbClr val="0000FF"/>
                </a:solidFill>
                <a:effectLst/>
                <a:latin typeface="Calibri" panose="020F0502020204030204" pitchFamily="34" charset="0"/>
                <a:ea typeface="Calibri" panose="020F0502020204030204" pitchFamily="34" charset="0"/>
                <a:hlinkClick r:id="rId3"/>
              </a:rPr>
              <a:t>purl.ieee.org/</a:t>
            </a:r>
            <a:r>
              <a:rPr lang="en-US" sz="1800" u="sng" dirty="0" err="1">
                <a:solidFill>
                  <a:srgbClr val="0000FF"/>
                </a:solidFill>
                <a:effectLst/>
                <a:latin typeface="Calibri" panose="020F0502020204030204" pitchFamily="34" charset="0"/>
                <a:ea typeface="Calibri" panose="020F0502020204030204" pitchFamily="34" charset="0"/>
                <a:hlinkClick r:id="rId3"/>
              </a:rPr>
              <a:t>sa</a:t>
            </a:r>
            <a:r>
              <a:rPr lang="en-US" sz="1800" u="sng" dirty="0">
                <a:solidFill>
                  <a:srgbClr val="0000FF"/>
                </a:solidFill>
                <a:effectLst/>
                <a:latin typeface="Calibri" panose="020F0502020204030204" pitchFamily="34" charset="0"/>
                <a:ea typeface="Calibri" panose="020F0502020204030204" pitchFamily="34" charset="0"/>
                <a:hlinkClick r:id="rId3"/>
              </a:rPr>
              <a:t>/</a:t>
            </a:r>
            <a:r>
              <a:rPr lang="en-US" sz="1800" u="sng" dirty="0" err="1">
                <a:solidFill>
                  <a:srgbClr val="0000FF"/>
                </a:solidFill>
                <a:effectLst/>
                <a:latin typeface="Calibri" panose="020F0502020204030204" pitchFamily="34" charset="0"/>
                <a:ea typeface="Calibri" panose="020F0502020204030204" pitchFamily="34" charset="0"/>
                <a:hlinkClick r:id="rId3"/>
              </a:rPr>
              <a:t>dyspan</a:t>
            </a:r>
            <a:r>
              <a:rPr lang="en-US" sz="1800" u="sng" dirty="0">
                <a:solidFill>
                  <a:srgbClr val="0000FF"/>
                </a:solidFill>
                <a:effectLst/>
                <a:latin typeface="Calibri" panose="020F0502020204030204" pitchFamily="34" charset="0"/>
                <a:ea typeface="Calibri" panose="020F0502020204030204" pitchFamily="34" charset="0"/>
                <a:hlinkClick r:id="rId3"/>
              </a:rPr>
              <a:t>/</a:t>
            </a:r>
            <a:r>
              <a:rPr lang="en-US" sz="1800" u="sng" dirty="0" err="1">
                <a:solidFill>
                  <a:srgbClr val="0000FF"/>
                </a:solidFill>
                <a:effectLst/>
                <a:latin typeface="Calibri" panose="020F0502020204030204" pitchFamily="34" charset="0"/>
                <a:ea typeface="Calibri" panose="020F0502020204030204" pitchFamily="34" charset="0"/>
                <a:hlinkClick r:id="rId3"/>
              </a:rPr>
              <a:t>scm</a:t>
            </a:r>
            <a:r>
              <a:rPr lang="en-US" sz="1800" dirty="0">
                <a:effectLst/>
                <a:latin typeface="Calibri" panose="020F0502020204030204" pitchFamily="34" charset="0"/>
                <a:ea typeface="Calibri" panose="020F0502020204030204" pitchFamily="34" charset="0"/>
              </a:rPr>
              <a:t>“</a:t>
            </a:r>
          </a:p>
          <a:p>
            <a:r>
              <a:rPr lang="en-US" sz="2600" dirty="0">
                <a:latin typeface="Calibri" panose="020F0502020204030204" pitchFamily="34" charset="0"/>
                <a:ea typeface="Calibri" panose="020F0502020204030204" pitchFamily="34" charset="0"/>
              </a:rPr>
              <a:t>11/3/23</a:t>
            </a:r>
          </a:p>
          <a:p>
            <a:pPr lvl="1"/>
            <a:r>
              <a:rPr lang="en-US" sz="2200" dirty="0">
                <a:latin typeface="Calibri" panose="020F0502020204030204" pitchFamily="34" charset="0"/>
                <a:ea typeface="Calibri" panose="020F0502020204030204" pitchFamily="34" charset="0"/>
              </a:rPr>
              <a:t>Posting of schemas expected soon</a:t>
            </a:r>
          </a:p>
          <a:p>
            <a:r>
              <a:rPr lang="en-US" sz="2600" dirty="0">
                <a:effectLst/>
                <a:latin typeface="Calibri" panose="020F0502020204030204" pitchFamily="34" charset="0"/>
                <a:ea typeface="Calibri" panose="020F0502020204030204" pitchFamily="34" charset="0"/>
              </a:rPr>
              <a:t>12/1/23</a:t>
            </a:r>
          </a:p>
          <a:p>
            <a:pPr lvl="2"/>
            <a:endParaRPr lang="en-US" sz="1800" dirty="0">
              <a:effectLst/>
              <a:latin typeface="Calibri" panose="020F0502020204030204" pitchFamily="34" charset="0"/>
              <a:ea typeface="Calibri" panose="020F0502020204030204" pitchFamily="34" charset="0"/>
            </a:endParaRPr>
          </a:p>
          <a:p>
            <a:pPr lvl="2"/>
            <a:endParaRPr lang="en-US" sz="1600" dirty="0"/>
          </a:p>
          <a:p>
            <a:pPr lvl="1"/>
            <a:endParaRPr lang="en-US" sz="2000" dirty="0"/>
          </a:p>
          <a:p>
            <a:pPr lvl="1"/>
            <a:endParaRPr lang="en-US" sz="2000" dirty="0"/>
          </a:p>
          <a:p>
            <a:pPr lvl="1"/>
            <a:endParaRPr lang="en-US" sz="2000" dirty="0"/>
          </a:p>
          <a:p>
            <a:pPr lvl="1"/>
            <a:endParaRPr lang="en-US" sz="2000" dirty="0"/>
          </a:p>
        </p:txBody>
      </p:sp>
      <p:sp>
        <p:nvSpPr>
          <p:cNvPr id="4" name="Date Placeholder 3">
            <a:extLst>
              <a:ext uri="{FF2B5EF4-FFF2-40B4-BE49-F238E27FC236}">
                <a16:creationId xmlns:a16="http://schemas.microsoft.com/office/drawing/2014/main" id="{51AE827E-72A1-AA38-EF1D-FBDB593383AF}"/>
              </a:ext>
            </a:extLst>
          </p:cNvPr>
          <p:cNvSpPr>
            <a:spLocks noGrp="1"/>
          </p:cNvSpPr>
          <p:nvPr>
            <p:ph type="dt" sz="half" idx="10"/>
          </p:nvPr>
        </p:nvSpPr>
        <p:spPr/>
        <p:txBody>
          <a:bodyPr/>
          <a:lstStyle/>
          <a:p>
            <a:pPr>
              <a:defRPr/>
            </a:pPr>
            <a:fld id="{16B57355-4AF4-A441-8AA9-B06FF469BB9E}" type="datetime1">
              <a:rPr lang="en-US" smtClean="0"/>
              <a:t>11/29/2023</a:t>
            </a:fld>
            <a:endParaRPr lang="en-US"/>
          </a:p>
        </p:txBody>
      </p:sp>
      <p:sp>
        <p:nvSpPr>
          <p:cNvPr id="5" name="Footer Placeholder 4">
            <a:extLst>
              <a:ext uri="{FF2B5EF4-FFF2-40B4-BE49-F238E27FC236}">
                <a16:creationId xmlns:a16="http://schemas.microsoft.com/office/drawing/2014/main" id="{82C10DFD-274A-A2E4-CB95-7B41D35AB344}"/>
              </a:ext>
            </a:extLst>
          </p:cNvPr>
          <p:cNvSpPr>
            <a:spLocks noGrp="1"/>
          </p:cNvSpPr>
          <p:nvPr>
            <p:ph type="ftr" sz="quarter" idx="11"/>
          </p:nvPr>
        </p:nvSpPr>
        <p:spPr/>
        <p:txBody>
          <a:bodyPr/>
          <a:lstStyle/>
          <a:p>
            <a:r>
              <a:rPr lang="en-US" dirty="0"/>
              <a:t>Doc #:5-23-0021-00-agen</a:t>
            </a:r>
          </a:p>
        </p:txBody>
      </p:sp>
      <p:sp>
        <p:nvSpPr>
          <p:cNvPr id="6" name="Slide Number Placeholder 5">
            <a:extLst>
              <a:ext uri="{FF2B5EF4-FFF2-40B4-BE49-F238E27FC236}">
                <a16:creationId xmlns:a16="http://schemas.microsoft.com/office/drawing/2014/main" id="{9D0380AB-2F47-F5E3-F3BC-1E6C7DDC0873}"/>
              </a:ext>
            </a:extLst>
          </p:cNvPr>
          <p:cNvSpPr>
            <a:spLocks noGrp="1"/>
          </p:cNvSpPr>
          <p:nvPr>
            <p:ph type="sldNum" sz="quarter" idx="12"/>
          </p:nvPr>
        </p:nvSpPr>
        <p:spPr/>
        <p:txBody>
          <a:bodyPr/>
          <a:lstStyle/>
          <a:p>
            <a:pPr>
              <a:defRPr/>
            </a:pPr>
            <a:fld id="{E6A9CA49-25C3-408A-A7C2-6BBA5AFB62A7}" type="slidenum">
              <a:rPr lang="en-US" smtClean="0"/>
              <a:pPr>
                <a:defRPr/>
              </a:pPr>
              <a:t>23</a:t>
            </a:fld>
            <a:endParaRPr lang="en-US"/>
          </a:p>
        </p:txBody>
      </p:sp>
    </p:spTree>
    <p:extLst>
      <p:ext uri="{BB962C8B-B14F-4D97-AF65-F5344CB8AC3E}">
        <p14:creationId xmlns:p14="http://schemas.microsoft.com/office/powerpoint/2010/main" val="5524899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154107"/>
            <a:ext cx="8229600" cy="715962"/>
          </a:xfrm>
        </p:spPr>
        <p:txBody>
          <a:bodyPr/>
          <a:lstStyle/>
          <a:p>
            <a:r>
              <a:rPr dirty="0"/>
              <a:t>Other </a:t>
            </a:r>
            <a:r>
              <a:rPr dirty="0" err="1"/>
              <a:t>DySPAN</a:t>
            </a:r>
            <a:r>
              <a:rPr dirty="0"/>
              <a:t>-SC Activities - 1</a:t>
            </a:r>
          </a:p>
        </p:txBody>
      </p:sp>
      <p:sp>
        <p:nvSpPr>
          <p:cNvPr id="15363" name="Content Placeholder 2"/>
          <p:cNvSpPr>
            <a:spLocks noGrp="1"/>
          </p:cNvSpPr>
          <p:nvPr>
            <p:ph idx="1"/>
          </p:nvPr>
        </p:nvSpPr>
        <p:spPr>
          <a:xfrm>
            <a:off x="342900" y="921703"/>
            <a:ext cx="8458200" cy="5392617"/>
          </a:xfrm>
        </p:spPr>
        <p:txBody>
          <a:bodyPr>
            <a:normAutofit fontScale="92500" lnSpcReduction="20000"/>
          </a:bodyPr>
          <a:lstStyle/>
          <a:p>
            <a:r>
              <a:rPr lang="en-US" sz="2000" dirty="0"/>
              <a:t>Met on 21 Nov–notes follow</a:t>
            </a:r>
          </a:p>
          <a:p>
            <a:r>
              <a:rPr lang="en-US" sz="2000" dirty="0"/>
              <a:t>Treasurer – Discussed making claims on the IEEE Concur site</a:t>
            </a:r>
          </a:p>
          <a:p>
            <a:r>
              <a:rPr lang="en-US" sz="2000" dirty="0"/>
              <a:t>Selected updates</a:t>
            </a:r>
          </a:p>
          <a:p>
            <a:pPr lvl="1"/>
            <a:r>
              <a:rPr lang="en-US" sz="1600" dirty="0"/>
              <a:t>1900.1 – Recently not meeting – but still revising </a:t>
            </a:r>
            <a:r>
              <a:rPr lang="en-US" sz="1600" dirty="0" err="1"/>
              <a:t>definitons</a:t>
            </a:r>
            <a:endParaRPr lang="en-US" sz="1600" dirty="0"/>
          </a:p>
          <a:p>
            <a:pPr lvl="1"/>
            <a:r>
              <a:rPr lang="en-US" sz="1600" dirty="0"/>
              <a:t>1900.2 – No report</a:t>
            </a:r>
          </a:p>
          <a:p>
            <a:pPr lvl="1"/>
            <a:r>
              <a:rPr lang="en-US" sz="1600" dirty="0"/>
              <a:t>1900.6 – currently 3 voting members and not very active. Oliver sees it as his responsibility to get the work moving</a:t>
            </a:r>
          </a:p>
          <a:p>
            <a:pPr lvl="1"/>
            <a:r>
              <a:rPr lang="en-US" sz="1600" dirty="0"/>
              <a:t>1900.8 – Some progress - Finalizing the spreadsheet of metadata fields required for each of the RF use cases – classifying and detecting emitters</a:t>
            </a:r>
          </a:p>
          <a:p>
            <a:r>
              <a:rPr lang="en-US" sz="2000" dirty="0"/>
              <a:t>Updating the 1900 web site – not much work has been done</a:t>
            </a:r>
          </a:p>
          <a:p>
            <a:pPr lvl="1"/>
            <a:r>
              <a:rPr lang="en-US" sz="1600" dirty="0"/>
              <a:t>Each workgroup has been tasked with updating their specific content</a:t>
            </a:r>
          </a:p>
          <a:p>
            <a:pPr lvl="1"/>
            <a:r>
              <a:rPr lang="en-US" sz="1600" dirty="0"/>
              <a:t>The Secretary’s (Alex </a:t>
            </a:r>
            <a:r>
              <a:rPr lang="en-US" sz="1600" dirty="0" err="1"/>
              <a:t>Lackpour’s</a:t>
            </a:r>
            <a:r>
              <a:rPr lang="en-US" sz="1600" dirty="0"/>
              <a:t>) role is to update our web site.  Recommended reviewing and editing our website as a word document and he would then make changes based on the word document to the web page</a:t>
            </a:r>
          </a:p>
          <a:p>
            <a:r>
              <a:rPr lang="en-US" sz="2100" dirty="0"/>
              <a:t>Funds are available to support publishing and promotion</a:t>
            </a:r>
          </a:p>
          <a:p>
            <a:r>
              <a:rPr lang="en-US" sz="2100" dirty="0"/>
              <a:t>Potential new projects – </a:t>
            </a:r>
          </a:p>
          <a:p>
            <a:pPr lvl="1"/>
            <a:r>
              <a:rPr lang="en-US" sz="1700" dirty="0"/>
              <a:t>Current discussion covered ideas to provide a control channel for managing wireless spectrum sharing</a:t>
            </a:r>
          </a:p>
          <a:p>
            <a:pPr lvl="1"/>
            <a:r>
              <a:rPr lang="en-US" sz="1700" dirty="0"/>
              <a:t>Spent some time looking through the 6g framework thinking it will reveal some ideas</a:t>
            </a:r>
          </a:p>
          <a:p>
            <a:r>
              <a:rPr lang="en-US" sz="2100" dirty="0"/>
              <a:t>Still hoping for a face-to-face SC meeting at the </a:t>
            </a:r>
            <a:r>
              <a:rPr lang="en-US" sz="2100" dirty="0" err="1"/>
              <a:t>DySPAN</a:t>
            </a:r>
            <a:r>
              <a:rPr lang="en-US" sz="2100" dirty="0"/>
              <a:t> Conference in DC in May 2024</a:t>
            </a:r>
          </a:p>
          <a:p>
            <a:pPr marL="0" indent="0">
              <a:buNone/>
            </a:pPr>
            <a:endParaRPr lang="en-US" sz="1400" dirty="0"/>
          </a:p>
        </p:txBody>
      </p:sp>
      <p:sp>
        <p:nvSpPr>
          <p:cNvPr id="4" name="Date Placeholder 3"/>
          <p:cNvSpPr>
            <a:spLocks noGrp="1"/>
          </p:cNvSpPr>
          <p:nvPr>
            <p:ph type="dt" sz="quarter" idx="10"/>
          </p:nvPr>
        </p:nvSpPr>
        <p:spPr/>
        <p:txBody>
          <a:bodyPr/>
          <a:lstStyle/>
          <a:p>
            <a:pPr>
              <a:defRPr/>
            </a:pPr>
            <a:fld id="{5F260B7F-E713-624F-97BF-A290A018D659}" type="datetime1">
              <a:rPr lang="en-US" smtClean="0"/>
              <a:t>11/29/2023</a:t>
            </a:fld>
            <a:endParaRPr lang="en-US"/>
          </a:p>
        </p:txBody>
      </p:sp>
      <p:sp>
        <p:nvSpPr>
          <p:cNvPr id="5" name="Footer Placeholder 4"/>
          <p:cNvSpPr>
            <a:spLocks noGrp="1"/>
          </p:cNvSpPr>
          <p:nvPr>
            <p:ph type="ftr" sz="quarter" idx="11"/>
          </p:nvPr>
        </p:nvSpPr>
        <p:spPr/>
        <p:txBody>
          <a:bodyPr/>
          <a:lstStyle/>
          <a:p>
            <a:pPr>
              <a:defRPr/>
            </a:pPr>
            <a:r>
              <a:rPr lang="en-US" dirty="0"/>
              <a:t>Doc #:5-23-0021-00-agen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24</a:t>
            </a:fld>
            <a:endParaRPr lang="en-US"/>
          </a:p>
        </p:txBody>
      </p:sp>
    </p:spTree>
    <p:extLst>
      <p:ext uri="{BB962C8B-B14F-4D97-AF65-F5344CB8AC3E}">
        <p14:creationId xmlns:p14="http://schemas.microsoft.com/office/powerpoint/2010/main" val="6037975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DBF0E-FC79-06E8-3F74-3426E6C40396}"/>
              </a:ext>
            </a:extLst>
          </p:cNvPr>
          <p:cNvSpPr>
            <a:spLocks noGrp="1"/>
          </p:cNvSpPr>
          <p:nvPr>
            <p:ph type="title"/>
          </p:nvPr>
        </p:nvSpPr>
        <p:spPr>
          <a:xfrm>
            <a:off x="457200" y="274638"/>
            <a:ext cx="8229600" cy="563562"/>
          </a:xfrm>
        </p:spPr>
        <p:txBody>
          <a:bodyPr>
            <a:normAutofit fontScale="90000"/>
          </a:bodyPr>
          <a:lstStyle/>
          <a:p>
            <a:r>
              <a:rPr lang="en-US" dirty="0"/>
              <a:t>IEEE 1900 Working Groups</a:t>
            </a:r>
          </a:p>
        </p:txBody>
      </p:sp>
      <p:sp>
        <p:nvSpPr>
          <p:cNvPr id="4" name="Date Placeholder 3">
            <a:extLst>
              <a:ext uri="{FF2B5EF4-FFF2-40B4-BE49-F238E27FC236}">
                <a16:creationId xmlns:a16="http://schemas.microsoft.com/office/drawing/2014/main" id="{45398C4A-8183-5DD1-15AC-C9EF3C46F7E0}"/>
              </a:ext>
            </a:extLst>
          </p:cNvPr>
          <p:cNvSpPr>
            <a:spLocks noGrp="1"/>
          </p:cNvSpPr>
          <p:nvPr>
            <p:ph type="dt" sz="half" idx="10"/>
          </p:nvPr>
        </p:nvSpPr>
        <p:spPr/>
        <p:txBody>
          <a:bodyPr/>
          <a:lstStyle/>
          <a:p>
            <a:pPr>
              <a:defRPr/>
            </a:pPr>
            <a:fld id="{16B57355-4AF4-A441-8AA9-B06FF469BB9E}" type="datetime1">
              <a:rPr lang="en-US" smtClean="0"/>
              <a:t>11/29/2023</a:t>
            </a:fld>
            <a:endParaRPr lang="en-US"/>
          </a:p>
        </p:txBody>
      </p:sp>
      <p:sp>
        <p:nvSpPr>
          <p:cNvPr id="5" name="Footer Placeholder 4">
            <a:extLst>
              <a:ext uri="{FF2B5EF4-FFF2-40B4-BE49-F238E27FC236}">
                <a16:creationId xmlns:a16="http://schemas.microsoft.com/office/drawing/2014/main" id="{1E50C9DA-76DD-8DE8-8D91-F5607148732F}"/>
              </a:ext>
            </a:extLst>
          </p:cNvPr>
          <p:cNvSpPr>
            <a:spLocks noGrp="1"/>
          </p:cNvSpPr>
          <p:nvPr>
            <p:ph type="ftr" sz="quarter" idx="11"/>
          </p:nvPr>
        </p:nvSpPr>
        <p:spPr/>
        <p:txBody>
          <a:bodyPr/>
          <a:lstStyle/>
          <a:p>
            <a:r>
              <a:rPr lang="en-US" dirty="0"/>
              <a:t>Doc #:5-23-0021-00-agen</a:t>
            </a:r>
          </a:p>
        </p:txBody>
      </p:sp>
      <p:sp>
        <p:nvSpPr>
          <p:cNvPr id="6" name="Slide Number Placeholder 5">
            <a:extLst>
              <a:ext uri="{FF2B5EF4-FFF2-40B4-BE49-F238E27FC236}">
                <a16:creationId xmlns:a16="http://schemas.microsoft.com/office/drawing/2014/main" id="{FAD0273A-C846-3EAF-928E-0493F5ACBE18}"/>
              </a:ext>
            </a:extLst>
          </p:cNvPr>
          <p:cNvSpPr>
            <a:spLocks noGrp="1"/>
          </p:cNvSpPr>
          <p:nvPr>
            <p:ph type="sldNum" sz="quarter" idx="12"/>
          </p:nvPr>
        </p:nvSpPr>
        <p:spPr/>
        <p:txBody>
          <a:bodyPr/>
          <a:lstStyle/>
          <a:p>
            <a:pPr>
              <a:defRPr/>
            </a:pPr>
            <a:fld id="{E6A9CA49-25C3-408A-A7C2-6BBA5AFB62A7}" type="slidenum">
              <a:rPr lang="en-US" smtClean="0"/>
              <a:pPr>
                <a:defRPr/>
              </a:pPr>
              <a:t>25</a:t>
            </a:fld>
            <a:endParaRPr lang="en-US"/>
          </a:p>
        </p:txBody>
      </p:sp>
      <p:pic>
        <p:nvPicPr>
          <p:cNvPr id="8" name="Content Placeholder 7" descr="Diagram&#10;&#10;Description automatically generated">
            <a:extLst>
              <a:ext uri="{FF2B5EF4-FFF2-40B4-BE49-F238E27FC236}">
                <a16:creationId xmlns:a16="http://schemas.microsoft.com/office/drawing/2014/main" id="{0C8CED8C-5FDA-0049-C3F2-C5B5E0923122}"/>
              </a:ext>
            </a:extLst>
          </p:cNvPr>
          <p:cNvPicPr>
            <a:picLocks noGrp="1" noChangeAspect="1"/>
          </p:cNvPicPr>
          <p:nvPr>
            <p:ph idx="1"/>
          </p:nvPr>
        </p:nvPicPr>
        <p:blipFill>
          <a:blip r:embed="rId2"/>
          <a:stretch>
            <a:fillRect/>
          </a:stretch>
        </p:blipFill>
        <p:spPr>
          <a:xfrm>
            <a:off x="619303" y="914400"/>
            <a:ext cx="7990433" cy="5199324"/>
          </a:xfrm>
          <a:prstGeom prst="rect">
            <a:avLst/>
          </a:prstGeom>
        </p:spPr>
      </p:pic>
    </p:spTree>
    <p:extLst>
      <p:ext uri="{BB962C8B-B14F-4D97-AF65-F5344CB8AC3E}">
        <p14:creationId xmlns:p14="http://schemas.microsoft.com/office/powerpoint/2010/main" val="10645238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AEF1A-7493-2AD4-AE6C-3B30D63D2634}"/>
              </a:ext>
            </a:extLst>
          </p:cNvPr>
          <p:cNvSpPr>
            <a:spLocks noGrp="1"/>
          </p:cNvSpPr>
          <p:nvPr>
            <p:ph type="title"/>
          </p:nvPr>
        </p:nvSpPr>
        <p:spPr/>
        <p:txBody>
          <a:bodyPr/>
          <a:lstStyle/>
          <a:p>
            <a:r>
              <a:rPr lang="en-US" dirty="0"/>
              <a:t>Website</a:t>
            </a:r>
          </a:p>
        </p:txBody>
      </p:sp>
      <p:sp>
        <p:nvSpPr>
          <p:cNvPr id="3" name="Content Placeholder 2">
            <a:extLst>
              <a:ext uri="{FF2B5EF4-FFF2-40B4-BE49-F238E27FC236}">
                <a16:creationId xmlns:a16="http://schemas.microsoft.com/office/drawing/2014/main" id="{5DBA96A7-EFF4-CD11-B576-3D6761F47B9B}"/>
              </a:ext>
            </a:extLst>
          </p:cNvPr>
          <p:cNvSpPr>
            <a:spLocks noGrp="1"/>
          </p:cNvSpPr>
          <p:nvPr>
            <p:ph idx="1"/>
          </p:nvPr>
        </p:nvSpPr>
        <p:spPr/>
        <p:txBody>
          <a:bodyPr/>
          <a:lstStyle/>
          <a:p>
            <a:r>
              <a:rPr lang="en-US" dirty="0">
                <a:hlinkClick r:id="rId2"/>
              </a:rPr>
              <a:t>IEEE 1900.5 | </a:t>
            </a:r>
            <a:r>
              <a:rPr lang="en-US" dirty="0" err="1">
                <a:hlinkClick r:id="rId2"/>
              </a:rPr>
              <a:t>DySPAN</a:t>
            </a:r>
            <a:r>
              <a:rPr lang="en-US" dirty="0">
                <a:hlinkClick r:id="rId2"/>
              </a:rPr>
              <a:t> Standards Committee</a:t>
            </a:r>
            <a:endParaRPr lang="en-US" dirty="0"/>
          </a:p>
          <a:p>
            <a:r>
              <a:rPr lang="en-US" dirty="0">
                <a:hlinkClick r:id="rId3"/>
              </a:rPr>
              <a:t>Word version on </a:t>
            </a:r>
            <a:r>
              <a:rPr lang="en-US" dirty="0" err="1">
                <a:hlinkClick r:id="rId3"/>
              </a:rPr>
              <a:t>iMeet</a:t>
            </a:r>
            <a:r>
              <a:rPr lang="en-US" dirty="0">
                <a:hlinkClick r:id="rId3"/>
              </a:rPr>
              <a:t> </a:t>
            </a:r>
            <a:r>
              <a:rPr lang="en-US" dirty="0"/>
              <a:t>– volunteers to update</a:t>
            </a:r>
          </a:p>
          <a:p>
            <a:pPr lvl="1"/>
            <a:r>
              <a:rPr lang="en-US" dirty="0"/>
              <a:t>Images: Authors </a:t>
            </a:r>
          </a:p>
          <a:p>
            <a:pPr lvl="1"/>
            <a:r>
              <a:rPr lang="en-US" dirty="0"/>
              <a:t>Scope: John </a:t>
            </a:r>
          </a:p>
          <a:p>
            <a:pPr lvl="1"/>
            <a:r>
              <a:rPr lang="en-US" dirty="0"/>
              <a:t>1900.5R: Eric</a:t>
            </a:r>
          </a:p>
          <a:p>
            <a:pPr lvl="1"/>
            <a:r>
              <a:rPr lang="en-US" dirty="0"/>
              <a:t>1900.5.1 &amp; 1900.5.1R: Reinhard</a:t>
            </a:r>
          </a:p>
          <a:p>
            <a:pPr lvl="1"/>
            <a:r>
              <a:rPr lang="en-US" dirty="0"/>
              <a:t>1900.5.2 &amp; 1900.5.2R: John Stine</a:t>
            </a:r>
          </a:p>
          <a:p>
            <a:endParaRPr lang="en-US" dirty="0"/>
          </a:p>
        </p:txBody>
      </p:sp>
      <p:sp>
        <p:nvSpPr>
          <p:cNvPr id="4" name="Date Placeholder 3">
            <a:extLst>
              <a:ext uri="{FF2B5EF4-FFF2-40B4-BE49-F238E27FC236}">
                <a16:creationId xmlns:a16="http://schemas.microsoft.com/office/drawing/2014/main" id="{97AFC9DC-6B52-C884-9527-2AB3594305BA}"/>
              </a:ext>
            </a:extLst>
          </p:cNvPr>
          <p:cNvSpPr>
            <a:spLocks noGrp="1"/>
          </p:cNvSpPr>
          <p:nvPr>
            <p:ph type="dt" sz="half" idx="10"/>
          </p:nvPr>
        </p:nvSpPr>
        <p:spPr/>
        <p:txBody>
          <a:bodyPr/>
          <a:lstStyle/>
          <a:p>
            <a:pPr>
              <a:defRPr/>
            </a:pPr>
            <a:fld id="{16B57355-4AF4-A441-8AA9-B06FF469BB9E}" type="datetime1">
              <a:rPr lang="en-US" smtClean="0"/>
              <a:t>11/29/2023</a:t>
            </a:fld>
            <a:endParaRPr lang="en-US"/>
          </a:p>
        </p:txBody>
      </p:sp>
      <p:sp>
        <p:nvSpPr>
          <p:cNvPr id="5" name="Footer Placeholder 4">
            <a:extLst>
              <a:ext uri="{FF2B5EF4-FFF2-40B4-BE49-F238E27FC236}">
                <a16:creationId xmlns:a16="http://schemas.microsoft.com/office/drawing/2014/main" id="{144DCA94-091F-F049-FA88-D435C265FB2B}"/>
              </a:ext>
            </a:extLst>
          </p:cNvPr>
          <p:cNvSpPr>
            <a:spLocks noGrp="1"/>
          </p:cNvSpPr>
          <p:nvPr>
            <p:ph type="ftr" sz="quarter" idx="11"/>
          </p:nvPr>
        </p:nvSpPr>
        <p:spPr/>
        <p:txBody>
          <a:bodyPr/>
          <a:lstStyle/>
          <a:p>
            <a:r>
              <a:rPr lang="en-US" dirty="0"/>
              <a:t>Doc #:5-23-0021-00-agen</a:t>
            </a:r>
          </a:p>
        </p:txBody>
      </p:sp>
      <p:sp>
        <p:nvSpPr>
          <p:cNvPr id="6" name="Slide Number Placeholder 5">
            <a:extLst>
              <a:ext uri="{FF2B5EF4-FFF2-40B4-BE49-F238E27FC236}">
                <a16:creationId xmlns:a16="http://schemas.microsoft.com/office/drawing/2014/main" id="{856FAE28-2448-ACBA-6E6B-56005E68FB98}"/>
              </a:ext>
            </a:extLst>
          </p:cNvPr>
          <p:cNvSpPr>
            <a:spLocks noGrp="1"/>
          </p:cNvSpPr>
          <p:nvPr>
            <p:ph type="sldNum" sz="quarter" idx="12"/>
          </p:nvPr>
        </p:nvSpPr>
        <p:spPr/>
        <p:txBody>
          <a:bodyPr/>
          <a:lstStyle/>
          <a:p>
            <a:pPr>
              <a:defRPr/>
            </a:pPr>
            <a:fld id="{E6A9CA49-25C3-408A-A7C2-6BBA5AFB62A7}" type="slidenum">
              <a:rPr lang="en-US" smtClean="0"/>
              <a:pPr>
                <a:defRPr/>
              </a:pPr>
              <a:t>26</a:t>
            </a:fld>
            <a:endParaRPr lang="en-US"/>
          </a:p>
        </p:txBody>
      </p:sp>
    </p:spTree>
    <p:extLst>
      <p:ext uri="{BB962C8B-B14F-4D97-AF65-F5344CB8AC3E}">
        <p14:creationId xmlns:p14="http://schemas.microsoft.com/office/powerpoint/2010/main" val="18033074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0366"/>
          </a:xfrm>
        </p:spPr>
        <p:txBody>
          <a:bodyPr>
            <a:normAutofit fontScale="90000"/>
          </a:bodyPr>
          <a:lstStyle/>
          <a:p>
            <a:r>
              <a:rPr lang="en-US" dirty="0"/>
              <a:t>1900.5 Marketing Inputs</a:t>
            </a:r>
          </a:p>
        </p:txBody>
      </p:sp>
      <p:sp>
        <p:nvSpPr>
          <p:cNvPr id="3" name="Content Placeholder 2"/>
          <p:cNvSpPr>
            <a:spLocks noGrp="1"/>
          </p:cNvSpPr>
          <p:nvPr>
            <p:ph idx="1"/>
          </p:nvPr>
        </p:nvSpPr>
        <p:spPr>
          <a:xfrm>
            <a:off x="609600" y="835004"/>
            <a:ext cx="8229600" cy="5489596"/>
          </a:xfrm>
        </p:spPr>
        <p:txBody>
          <a:bodyPr/>
          <a:lstStyle/>
          <a:p>
            <a:r>
              <a:rPr lang="en-US" sz="1800" dirty="0"/>
              <a:t>8/4/23</a:t>
            </a:r>
          </a:p>
          <a:p>
            <a:pPr lvl="1"/>
            <a:r>
              <a:rPr lang="en-US" sz="1050" dirty="0"/>
              <a:t>Carlos and John will be presenting a 1900.5.2 tutorial at MILCOM 2023 an Oct 30</a:t>
            </a:r>
            <a:r>
              <a:rPr lang="en-US" sz="1050" baseline="30000" dirty="0"/>
              <a:t>th</a:t>
            </a:r>
            <a:r>
              <a:rPr lang="en-US" sz="1050" dirty="0"/>
              <a:t>.</a:t>
            </a:r>
          </a:p>
          <a:p>
            <a:pPr lvl="1"/>
            <a:r>
              <a:rPr lang="en-US" sz="1050" dirty="0"/>
              <a:t>John submitted an abstract to do a presentation on using standards in EMSO to AOC</a:t>
            </a:r>
          </a:p>
          <a:p>
            <a:pPr lvl="1"/>
            <a:r>
              <a:rPr lang="en-US" sz="1050" dirty="0"/>
              <a:t>Consider having a booth at </a:t>
            </a:r>
            <a:r>
              <a:rPr lang="en-US" sz="1050" dirty="0" err="1"/>
              <a:t>DySPAN</a:t>
            </a:r>
            <a:r>
              <a:rPr lang="en-US" sz="1050" dirty="0"/>
              <a:t> 24</a:t>
            </a:r>
          </a:p>
          <a:p>
            <a:r>
              <a:rPr lang="en-US" sz="1800" dirty="0"/>
              <a:t>9/1/23</a:t>
            </a:r>
          </a:p>
          <a:p>
            <a:pPr lvl="1"/>
            <a:r>
              <a:rPr lang="en-US" sz="1050" dirty="0"/>
              <a:t>Team from NW and MIT that has a NSF grant under the NRDZ program.  It is a supplement to the grant that Carlos has.  They are looking at market structures and the spectrum access agreements.  Carlos will be collaborating with them and they are likely to use SCMs.</a:t>
            </a:r>
          </a:p>
          <a:p>
            <a:r>
              <a:rPr lang="en-US" sz="1800" dirty="0"/>
              <a:t>11/3/23</a:t>
            </a:r>
          </a:p>
          <a:p>
            <a:pPr lvl="1"/>
            <a:r>
              <a:rPr lang="en-US" sz="1400" dirty="0"/>
              <a:t>Carlos and John presented a tutorial on IEEE 1900.5.2 at MILCOM23</a:t>
            </a:r>
          </a:p>
          <a:p>
            <a:r>
              <a:rPr lang="en-US" sz="1800" dirty="0"/>
              <a:t>12/1/23</a:t>
            </a:r>
          </a:p>
          <a:p>
            <a:pPr lvl="1"/>
            <a:endParaRPr lang="en-US" sz="1050" dirty="0"/>
          </a:p>
          <a:p>
            <a:pPr lvl="1"/>
            <a:endParaRPr lang="en-US" sz="1400" dirty="0"/>
          </a:p>
          <a:p>
            <a:pPr lvl="1"/>
            <a:endParaRPr lang="en-US" sz="1400" dirty="0"/>
          </a:p>
          <a:p>
            <a:endParaRPr lang="en-US" sz="1800" dirty="0"/>
          </a:p>
          <a:p>
            <a:pPr lvl="1"/>
            <a:endParaRPr lang="en-US" sz="1400" dirty="0"/>
          </a:p>
          <a:p>
            <a:endParaRPr lang="en-US" sz="1800" dirty="0"/>
          </a:p>
          <a:p>
            <a:pPr lvl="2"/>
            <a:endParaRPr lang="en-US" sz="1400" dirty="0"/>
          </a:p>
        </p:txBody>
      </p:sp>
      <p:sp>
        <p:nvSpPr>
          <p:cNvPr id="4" name="Date Placeholder 3"/>
          <p:cNvSpPr>
            <a:spLocks noGrp="1"/>
          </p:cNvSpPr>
          <p:nvPr>
            <p:ph type="dt" sz="half" idx="10"/>
          </p:nvPr>
        </p:nvSpPr>
        <p:spPr>
          <a:xfrm>
            <a:off x="457200" y="6448425"/>
            <a:ext cx="2133600" cy="365125"/>
          </a:xfrm>
        </p:spPr>
        <p:txBody>
          <a:bodyPr/>
          <a:lstStyle/>
          <a:p>
            <a:pPr>
              <a:defRPr/>
            </a:pPr>
            <a:fld id="{517AA6F3-E5BA-EB4A-B00A-E0610F28523F}" type="datetime1">
              <a:rPr lang="en-US" smtClean="0"/>
              <a:t>11/29/2023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#:5-23-0021-00-agen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27</a:t>
            </a:fld>
            <a:endParaRPr lang="en-US"/>
          </a:p>
        </p:txBody>
      </p:sp>
    </p:spTree>
    <p:extLst>
      <p:ext uri="{BB962C8B-B14F-4D97-AF65-F5344CB8AC3E}">
        <p14:creationId xmlns:p14="http://schemas.microsoft.com/office/powerpoint/2010/main" val="3648328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6602506" cy="1143000"/>
          </a:xfrm>
        </p:spPr>
        <p:txBody>
          <a:bodyPr>
            <a:normAutofit fontScale="90000"/>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305762" y="1115369"/>
            <a:ext cx="7771438" cy="5181600"/>
          </a:xfrm>
        </p:spPr>
        <p:txBody>
          <a:bodyPr/>
          <a:lstStyle/>
          <a:p>
            <a:r>
              <a:rPr lang="en-US" sz="1600" strike="sngStrike" dirty="0"/>
              <a:t>P1900.5 WG Mtg 11/3/23 0800 ET</a:t>
            </a:r>
          </a:p>
          <a:p>
            <a:r>
              <a:rPr lang="en-US" sz="1600" strike="sngStrike" dirty="0"/>
              <a:t>P1900.5.2 CRG 11/3/23 1300 ET</a:t>
            </a:r>
          </a:p>
          <a:p>
            <a:r>
              <a:rPr lang="en-US" sz="1600" strike="sngStrike" dirty="0"/>
              <a:t>P1900.5 Revision Ad hoc 11/10/23 1330 ET </a:t>
            </a:r>
          </a:p>
          <a:p>
            <a:r>
              <a:rPr lang="en-US" sz="1600" strike="sngStrike" dirty="0"/>
              <a:t>P1900.5.2 CRG 11/17/23 1300 ET</a:t>
            </a:r>
          </a:p>
          <a:p>
            <a:r>
              <a:rPr lang="en-US" sz="1600" dirty="0"/>
              <a:t>P1900.5.2 CRG 12/1/23 1300 ET</a:t>
            </a:r>
          </a:p>
          <a:p>
            <a:r>
              <a:rPr lang="en-US" sz="1600" dirty="0"/>
              <a:t>P1900.5 WG Mtg 12/1/23 1430 ET</a:t>
            </a:r>
          </a:p>
          <a:p>
            <a:r>
              <a:rPr lang="en-US" sz="1600" dirty="0"/>
              <a:t>P1900.5 Ad hoc 12/1/23 1430+ ET </a:t>
            </a:r>
          </a:p>
          <a:p>
            <a:r>
              <a:rPr lang="en-US" sz="1600" dirty="0"/>
              <a:t>P1900.5.1 Ad hoc 12/1/23 1430+ ET </a:t>
            </a:r>
          </a:p>
          <a:p>
            <a:r>
              <a:rPr lang="en-US" sz="1600" dirty="0"/>
              <a:t>P1900.5 Revision Ad-hoc 12/8/23 1330 ET</a:t>
            </a:r>
          </a:p>
          <a:p>
            <a:r>
              <a:rPr lang="en-US" sz="1600" dirty="0"/>
              <a:t>P1900.5.2 CRG 12/15/23 1300 ET</a:t>
            </a:r>
          </a:p>
          <a:p>
            <a:r>
              <a:rPr lang="en-US" sz="1600" dirty="0"/>
              <a:t>P1900.5 Revision Ad-hoc 10/22/23 1330 ET</a:t>
            </a:r>
          </a:p>
          <a:p>
            <a:r>
              <a:rPr lang="en-US" sz="1600" dirty="0"/>
              <a:t>P1900.5 WG Mtg 1/5/24 0800 ET</a:t>
            </a:r>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pPr lvl="1"/>
            <a:endParaRPr lang="en-US" sz="1200" dirty="0"/>
          </a:p>
          <a:p>
            <a:endParaRPr lang="en-US" sz="1600" dirty="0"/>
          </a:p>
          <a:p>
            <a:pPr marL="0" indent="0">
              <a:buNone/>
            </a:pPr>
            <a:endParaRPr lang="en-US" sz="1600" dirty="0"/>
          </a:p>
          <a:p>
            <a:pPr lvl="1"/>
            <a:endParaRPr lang="en-US" sz="1050" dirty="0"/>
          </a:p>
          <a:p>
            <a:pPr lvl="1"/>
            <a:endParaRPr lang="en-US" sz="1050" dirty="0"/>
          </a:p>
          <a:p>
            <a:endParaRPr lang="en-US" sz="1100" dirty="0"/>
          </a:p>
          <a:p>
            <a:pPr marL="0" indent="0">
              <a:buNone/>
            </a:pPr>
            <a:endParaRPr lang="en-US" sz="2400" dirty="0"/>
          </a:p>
          <a:p>
            <a:endParaRPr lang="en-US" sz="1600" dirty="0"/>
          </a:p>
          <a:p>
            <a:pPr lvl="1"/>
            <a:endParaRPr lang="en-US" sz="1200" dirty="0"/>
          </a:p>
          <a:p>
            <a:pPr marL="0" indent="0">
              <a:buNone/>
            </a:pPr>
            <a:endParaRPr lang="en-US" sz="1400" dirty="0"/>
          </a:p>
        </p:txBody>
      </p:sp>
      <p:sp>
        <p:nvSpPr>
          <p:cNvPr id="4" name="Date Placeholder 3"/>
          <p:cNvSpPr>
            <a:spLocks noGrp="1"/>
          </p:cNvSpPr>
          <p:nvPr>
            <p:ph type="dt" sz="quarter" idx="10"/>
          </p:nvPr>
        </p:nvSpPr>
        <p:spPr>
          <a:xfrm>
            <a:off x="457200" y="6448425"/>
            <a:ext cx="2133600" cy="365125"/>
          </a:xfrm>
        </p:spPr>
        <p:txBody>
          <a:bodyPr/>
          <a:lstStyle/>
          <a:p>
            <a:pPr>
              <a:defRPr/>
            </a:pPr>
            <a:fld id="{40EF8DF4-D794-2343-B4F1-C884AE043E46}" type="datetime1">
              <a:rPr lang="en-US" smtClean="0"/>
              <a:t>11/29/2023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#:5-23-0021-00-agen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28</a:t>
            </a:fld>
            <a:endParaRPr lang="en-US"/>
          </a:p>
        </p:txBody>
      </p:sp>
    </p:spTree>
    <p:extLst>
      <p:ext uri="{BB962C8B-B14F-4D97-AF65-F5344CB8AC3E}">
        <p14:creationId xmlns:p14="http://schemas.microsoft.com/office/powerpoint/2010/main" val="10964537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dirty="0"/>
              <a:t>1900.5 AOB</a:t>
            </a:r>
            <a:endParaRPr dirty="0"/>
          </a:p>
        </p:txBody>
      </p:sp>
      <p:sp>
        <p:nvSpPr>
          <p:cNvPr id="17411" name="Content Placeholder 2"/>
          <p:cNvSpPr>
            <a:spLocks noGrp="1"/>
          </p:cNvSpPr>
          <p:nvPr>
            <p:ph idx="1"/>
          </p:nvPr>
        </p:nvSpPr>
        <p:spPr/>
        <p:txBody>
          <a:bodyPr/>
          <a:lstStyle/>
          <a:p>
            <a:endParaRPr lang="en-US" sz="2200" dirty="0"/>
          </a:p>
          <a:p>
            <a:endParaRPr lang="en-US" sz="2200" dirty="0"/>
          </a:p>
        </p:txBody>
      </p:sp>
      <p:sp>
        <p:nvSpPr>
          <p:cNvPr id="6" name="Slide Number Placeholder 5"/>
          <p:cNvSpPr>
            <a:spLocks noGrp="1"/>
          </p:cNvSpPr>
          <p:nvPr>
            <p:ph type="sldNum" sz="quarter" idx="10"/>
          </p:nvPr>
        </p:nvSpPr>
        <p:spPr/>
        <p:txBody>
          <a:bodyPr/>
          <a:lstStyle/>
          <a:p>
            <a:pPr>
              <a:defRPr/>
            </a:pPr>
            <a:fld id="{03B80821-6BB5-481B-A945-F4DBEA439394}" type="slidenum">
              <a:rPr lang="en-US" smtClean="0"/>
              <a:pPr>
                <a:defRPr/>
              </a:pPr>
              <a:t>29</a:t>
            </a:fld>
            <a:endParaRPr lang="en-US"/>
          </a:p>
        </p:txBody>
      </p:sp>
      <p:sp>
        <p:nvSpPr>
          <p:cNvPr id="4" name="Date Placeholder 3"/>
          <p:cNvSpPr>
            <a:spLocks noGrp="1"/>
          </p:cNvSpPr>
          <p:nvPr>
            <p:ph type="dt" sz="half" idx="4294967295"/>
          </p:nvPr>
        </p:nvSpPr>
        <p:spPr>
          <a:xfrm>
            <a:off x="0" y="6448425"/>
            <a:ext cx="2133600" cy="365125"/>
          </a:xfrm>
        </p:spPr>
        <p:txBody>
          <a:bodyPr/>
          <a:lstStyle/>
          <a:p>
            <a:pPr>
              <a:defRPr/>
            </a:pPr>
            <a:fld id="{84EA9CEA-6237-B340-BB3D-FF01A16EE534}" type="datetime1">
              <a:rPr lang="en-US" smtClean="0"/>
              <a:t>11/29/2023</a:t>
            </a:fld>
            <a:endParaRPr lang="en-US"/>
          </a:p>
        </p:txBody>
      </p:sp>
      <p:sp>
        <p:nvSpPr>
          <p:cNvPr id="5" name="Footer Placeholder 4"/>
          <p:cNvSpPr>
            <a:spLocks noGrp="1"/>
          </p:cNvSpPr>
          <p:nvPr>
            <p:ph type="ftr" sz="quarter" idx="4294967295"/>
          </p:nvPr>
        </p:nvSpPr>
        <p:spPr>
          <a:xfrm>
            <a:off x="0" y="6430963"/>
            <a:ext cx="3086100" cy="290512"/>
          </a:xfrm>
        </p:spPr>
        <p:txBody>
          <a:bodyPr/>
          <a:lstStyle/>
          <a:p>
            <a:pPr>
              <a:defRPr/>
            </a:pPr>
            <a:r>
              <a:rPr lang="en-US" dirty="0"/>
              <a:t>Doc #:5-23-0021-00-agen</a:t>
            </a:r>
          </a:p>
        </p:txBody>
      </p:sp>
    </p:spTree>
    <p:extLst>
      <p:ext uri="{BB962C8B-B14F-4D97-AF65-F5344CB8AC3E}">
        <p14:creationId xmlns:p14="http://schemas.microsoft.com/office/powerpoint/2010/main" val="4157851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26562" y="0"/>
            <a:ext cx="4267202" cy="838200"/>
          </a:xfrm>
        </p:spPr>
        <p:txBody>
          <a:bodyPr/>
          <a:lstStyle/>
          <a:p>
            <a:r>
              <a:rPr altLang="en-US" dirty="0"/>
              <a:t>Current Membership</a:t>
            </a:r>
          </a:p>
        </p:txBody>
      </p:sp>
      <p:sp>
        <p:nvSpPr>
          <p:cNvPr id="3" name="Date Placeholder 2"/>
          <p:cNvSpPr>
            <a:spLocks noGrp="1"/>
          </p:cNvSpPr>
          <p:nvPr>
            <p:ph type="dt" sz="quarter" idx="10"/>
          </p:nvPr>
        </p:nvSpPr>
        <p:spPr>
          <a:xfrm>
            <a:off x="457200" y="6448425"/>
            <a:ext cx="2133600" cy="365125"/>
          </a:xfrm>
        </p:spPr>
        <p:txBody>
          <a:bodyPr/>
          <a:lstStyle/>
          <a:p>
            <a:pPr>
              <a:defRPr/>
            </a:pPr>
            <a:fld id="{CF8CF147-8E8E-454C-BC8C-67D1D623FBE3}" type="datetime1">
              <a:rPr lang="en-US" smtClean="0"/>
              <a:t>11/29/2023</a:t>
            </a:fld>
            <a:endParaRPr lang="en-US"/>
          </a:p>
        </p:txBody>
      </p:sp>
      <p:sp>
        <p:nvSpPr>
          <p:cNvPr id="4" name="Footer Placeholder 3"/>
          <p:cNvSpPr>
            <a:spLocks noGrp="1"/>
          </p:cNvSpPr>
          <p:nvPr>
            <p:ph type="ftr" sz="quarter" idx="11"/>
          </p:nvPr>
        </p:nvSpPr>
        <p:spPr>
          <a:xfrm>
            <a:off x="3124200" y="6448425"/>
            <a:ext cx="2895600" cy="365125"/>
          </a:xfrm>
        </p:spPr>
        <p:txBody>
          <a:bodyPr/>
          <a:lstStyle/>
          <a:p>
            <a:pPr>
              <a:defRPr/>
            </a:pPr>
            <a:r>
              <a:rPr lang="en-US" dirty="0"/>
              <a:t>Doc #:5-23-0021-00-agen</a:t>
            </a:r>
          </a:p>
        </p:txBody>
      </p:sp>
      <p:sp>
        <p:nvSpPr>
          <p:cNvPr id="6149" name="Slide Number Placeholder 4"/>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3</a:t>
            </a:fld>
            <a:endParaRPr lang="en-US" altLang="en-US" sz="1200"/>
          </a:p>
        </p:txBody>
      </p:sp>
      <p:sp>
        <p:nvSpPr>
          <p:cNvPr id="8" name="TextBox 5"/>
          <p:cNvSpPr txBox="1">
            <a:spLocks noChangeArrowheads="1"/>
          </p:cNvSpPr>
          <p:nvPr/>
        </p:nvSpPr>
        <p:spPr bwMode="auto">
          <a:xfrm>
            <a:off x="33737" y="5803612"/>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6 members</a:t>
            </a:r>
            <a:r>
              <a:rPr lang="en-US" sz="1600" dirty="0"/>
              <a:t>)</a:t>
            </a:r>
          </a:p>
          <a:p>
            <a:pPr eaLnBrk="1" hangingPunct="1"/>
            <a:r>
              <a:rPr lang="en-US" sz="1600" dirty="0"/>
              <a:t>              2 meetings to get in, 2 meetings to get out</a:t>
            </a:r>
          </a:p>
        </p:txBody>
      </p:sp>
      <p:sp>
        <p:nvSpPr>
          <p:cNvPr id="6" name="Rectangle 5">
            <a:extLst>
              <a:ext uri="{FF2B5EF4-FFF2-40B4-BE49-F238E27FC236}">
                <a16:creationId xmlns:a16="http://schemas.microsoft.com/office/drawing/2014/main" id="{8C6C1438-4184-F740-A4CF-078ABAB76622}"/>
              </a:ext>
            </a:extLst>
          </p:cNvPr>
          <p:cNvSpPr/>
          <p:nvPr/>
        </p:nvSpPr>
        <p:spPr>
          <a:xfrm>
            <a:off x="126562" y="1212867"/>
            <a:ext cx="2235638" cy="646331"/>
          </a:xfrm>
          <a:prstGeom prst="rect">
            <a:avLst/>
          </a:prstGeom>
        </p:spPr>
        <p:txBody>
          <a:bodyPr wrap="square">
            <a:spAutoFit/>
          </a:bodyPr>
          <a:lstStyle/>
          <a:p>
            <a:r>
              <a:rPr lang="en-US" b="1" i="1" dirty="0">
                <a:solidFill>
                  <a:srgbClr val="FF0000"/>
                </a:solidFill>
              </a:rPr>
              <a:t>Quorum? -   </a:t>
            </a:r>
          </a:p>
          <a:p>
            <a:endParaRPr lang="en-US" b="1" i="1" dirty="0">
              <a:solidFill>
                <a:srgbClr val="FF0000"/>
              </a:solidFill>
            </a:endParaRPr>
          </a:p>
        </p:txBody>
      </p:sp>
      <p:graphicFrame>
        <p:nvGraphicFramePr>
          <p:cNvPr id="5" name="Table 4">
            <a:extLst>
              <a:ext uri="{FF2B5EF4-FFF2-40B4-BE49-F238E27FC236}">
                <a16:creationId xmlns:a16="http://schemas.microsoft.com/office/drawing/2014/main" id="{18B02E66-191F-A020-3B03-604F48D6A0B1}"/>
              </a:ext>
            </a:extLst>
          </p:cNvPr>
          <p:cNvGraphicFramePr>
            <a:graphicFrameLocks noGrp="1"/>
          </p:cNvGraphicFramePr>
          <p:nvPr>
            <p:extLst>
              <p:ext uri="{D42A27DB-BD31-4B8C-83A1-F6EECF244321}">
                <p14:modId xmlns:p14="http://schemas.microsoft.com/office/powerpoint/2010/main" val="3848103150"/>
              </p:ext>
            </p:extLst>
          </p:nvPr>
        </p:nvGraphicFramePr>
        <p:xfrm>
          <a:off x="2819400" y="964097"/>
          <a:ext cx="5550157" cy="4525971"/>
        </p:xfrm>
        <a:graphic>
          <a:graphicData uri="http://schemas.openxmlformats.org/drawingml/2006/table">
            <a:tbl>
              <a:tblPr>
                <a:tableStyleId>{5C22544A-7EE6-4342-B048-85BDC9FD1C3A}</a:tableStyleId>
              </a:tblPr>
              <a:tblGrid>
                <a:gridCol w="635347">
                  <a:extLst>
                    <a:ext uri="{9D8B030D-6E8A-4147-A177-3AD203B41FA5}">
                      <a16:colId xmlns:a16="http://schemas.microsoft.com/office/drawing/2014/main" val="2944991750"/>
                    </a:ext>
                  </a:extLst>
                </a:gridCol>
                <a:gridCol w="664558">
                  <a:extLst>
                    <a:ext uri="{9D8B030D-6E8A-4147-A177-3AD203B41FA5}">
                      <a16:colId xmlns:a16="http://schemas.microsoft.com/office/drawing/2014/main" val="2619339526"/>
                    </a:ext>
                  </a:extLst>
                </a:gridCol>
                <a:gridCol w="1102729">
                  <a:extLst>
                    <a:ext uri="{9D8B030D-6E8A-4147-A177-3AD203B41FA5}">
                      <a16:colId xmlns:a16="http://schemas.microsoft.com/office/drawing/2014/main" val="555896189"/>
                    </a:ext>
                  </a:extLst>
                </a:gridCol>
                <a:gridCol w="963974">
                  <a:extLst>
                    <a:ext uri="{9D8B030D-6E8A-4147-A177-3AD203B41FA5}">
                      <a16:colId xmlns:a16="http://schemas.microsoft.com/office/drawing/2014/main" val="359940211"/>
                    </a:ext>
                  </a:extLst>
                </a:gridCol>
                <a:gridCol w="2183549">
                  <a:extLst>
                    <a:ext uri="{9D8B030D-6E8A-4147-A177-3AD203B41FA5}">
                      <a16:colId xmlns:a16="http://schemas.microsoft.com/office/drawing/2014/main" val="3268146364"/>
                    </a:ext>
                  </a:extLst>
                </a:gridCol>
              </a:tblGrid>
              <a:tr h="624271">
                <a:tc>
                  <a:txBody>
                    <a:bodyPr/>
                    <a:lstStyle/>
                    <a:p>
                      <a:pPr algn="ctr" fontAlgn="b"/>
                      <a:r>
                        <a:rPr lang="en-US" sz="800" b="0" i="0" u="none" strike="noStrike" dirty="0">
                          <a:solidFill>
                            <a:srgbClr val="000000"/>
                          </a:solidFill>
                          <a:effectLst/>
                          <a:latin typeface="Calibri" panose="020F0502020204030204" pitchFamily="34" charset="0"/>
                        </a:rPr>
                        <a:t>11/3/23</a:t>
                      </a:r>
                    </a:p>
                  </a:txBody>
                  <a:tcPr marL="7316" marR="7316" marT="7316" marB="0" anchor="b"/>
                </a:tc>
                <a:tc>
                  <a:txBody>
                    <a:bodyPr/>
                    <a:lstStyle/>
                    <a:p>
                      <a:pPr algn="l" fontAlgn="b"/>
                      <a:r>
                        <a:rPr lang="en-US" sz="800" u="none" strike="noStrike">
                          <a:effectLst/>
                        </a:rPr>
                        <a:t>WG Status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First Name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Last Name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Affiliation</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29473091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Julia</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Andrusenko</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Rampart Communications</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99857519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Carlos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Caicedo</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Syracuse University (Vice Chair)</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303380143"/>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David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Chester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09994836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Brent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err="1">
                          <a:effectLst/>
                        </a:rPr>
                        <a:t>Josefiak</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L3Harris</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23165535"/>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Mitch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Kokar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VIStology &amp; Northeastern University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56392660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Alex</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Lackpour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Drexel University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4058247309"/>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Eric</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Lindahl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AMT66</a:t>
                      </a:r>
                    </a:p>
                  </a:txBody>
                  <a:tcPr marL="7316" marR="7316" marT="7316" marB="0" anchor="b"/>
                </a:tc>
                <a:extLst>
                  <a:ext uri="{0D108BD9-81ED-4DB2-BD59-A6C34878D82A}">
                    <a16:rowId xmlns:a16="http://schemas.microsoft.com/office/drawing/2014/main" val="236493379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Reinhard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Schrage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SchrageConsult</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15254645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Kael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Stilp</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54295422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John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Stine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 (Chair)</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80904703"/>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Timothy</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Woods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83877012"/>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Daniel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Zahirniak</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Joint Electronic Warfare Center (JEWC)</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39650946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Ed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Coyle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Georgia Institute of Technology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86509160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Karen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Haigh</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03117075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Shastri</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Jayram</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University of Johannesburg</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92258179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Sean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Furman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27928007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Johnson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87203267"/>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Chad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Lau</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88658255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Jakub</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Moskal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Vistology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97169673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Becca</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Rousseau</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MITRE</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74127626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Member</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Tony</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Rennier</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Foundry Inc.</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51012817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Mark</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Silvius</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SSC</a:t>
                      </a:r>
                    </a:p>
                  </a:txBody>
                  <a:tcPr marL="7316" marR="7316" marT="7316" marB="0" anchor="b"/>
                </a:tc>
                <a:extLst>
                  <a:ext uri="{0D108BD9-81ED-4DB2-BD59-A6C34878D82A}">
                    <a16:rowId xmlns:a16="http://schemas.microsoft.com/office/drawing/2014/main" val="256585606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Jesse</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Caulfield</a:t>
                      </a:r>
                    </a:p>
                  </a:txBody>
                  <a:tcPr marL="7316" marR="7316" marT="7316" marB="0" anchor="b"/>
                </a:tc>
                <a:tc>
                  <a:txBody>
                    <a:bodyPr/>
                    <a:lstStyle/>
                    <a:p>
                      <a:pPr algn="l" fontAlgn="b"/>
                      <a:r>
                        <a:rPr lang="en-US" sz="800" b="0" i="0" u="none" strike="noStrike" dirty="0" err="1">
                          <a:solidFill>
                            <a:srgbClr val="000000"/>
                          </a:solidFill>
                          <a:effectLst/>
                          <a:latin typeface="Calibri" panose="020F0502020204030204" pitchFamily="34" charset="0"/>
                        </a:rPr>
                        <a:t>Keybridge</a:t>
                      </a:r>
                      <a:r>
                        <a:rPr lang="en-US" sz="800" b="0" i="0" u="none" strike="noStrike" dirty="0">
                          <a:solidFill>
                            <a:srgbClr val="000000"/>
                          </a:solidFill>
                          <a:effectLst/>
                          <a:latin typeface="Calibri" panose="020F0502020204030204" pitchFamily="34" charset="0"/>
                        </a:rPr>
                        <a:t> Wireless</a:t>
                      </a:r>
                    </a:p>
                  </a:txBody>
                  <a:tcPr marL="7316" marR="7316" marT="7316" marB="0" anchor="b"/>
                </a:tc>
                <a:extLst>
                  <a:ext uri="{0D108BD9-81ED-4DB2-BD59-A6C34878D82A}">
                    <a16:rowId xmlns:a16="http://schemas.microsoft.com/office/drawing/2014/main" val="1361083189"/>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Observer</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Jennifer</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Santulli</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IEEE</a:t>
                      </a:r>
                    </a:p>
                  </a:txBody>
                  <a:tcPr marL="7316" marR="7316" marT="7316" marB="0" anchor="b"/>
                </a:tc>
                <a:extLst>
                  <a:ext uri="{0D108BD9-81ED-4DB2-BD59-A6C34878D82A}">
                    <a16:rowId xmlns:a16="http://schemas.microsoft.com/office/drawing/2014/main" val="154567245"/>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Yanji</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Chen</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Google</a:t>
                      </a:r>
                    </a:p>
                  </a:txBody>
                  <a:tcPr marL="7316" marR="7316" marT="7316" marB="0" anchor="b"/>
                </a:tc>
                <a:extLst>
                  <a:ext uri="{0D108BD9-81ED-4DB2-BD59-A6C34878D82A}">
                    <a16:rowId xmlns:a16="http://schemas.microsoft.com/office/drawing/2014/main" val="69559649"/>
                  </a:ext>
                </a:extLst>
              </a:tr>
            </a:tbl>
          </a:graphicData>
        </a:graphic>
      </p:graphicFrame>
    </p:spTree>
    <p:extLst>
      <p:ext uri="{BB962C8B-B14F-4D97-AF65-F5344CB8AC3E}">
        <p14:creationId xmlns:p14="http://schemas.microsoft.com/office/powerpoint/2010/main" val="3042167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lang="en-US" sz="2400" dirty="0">
                <a:hlinkClick r:id="rId2"/>
              </a:rPr>
              <a:t>https://ieee.app.box.com/v/PandP-DySPAN-SC</a:t>
            </a:r>
            <a:endParaRPr lang="en-US" sz="2800" dirty="0"/>
          </a:p>
          <a:p>
            <a:endParaRPr lang="en-US" sz="2800" dirty="0"/>
          </a:p>
          <a:p>
            <a:r>
              <a:rPr sz="2800" dirty="0"/>
              <a:t>IEEE 1900.5 WG rules</a:t>
            </a:r>
          </a:p>
          <a:p>
            <a:pPr lvl="1"/>
            <a:r>
              <a:rPr lang="en-US" sz="2400" dirty="0">
                <a:hlinkClick r:id="rId3"/>
              </a:rPr>
              <a:t>https://ieee-sa.imeetcentral.com/p/eAAAAAAAR5QwAAAAACXzaF0</a:t>
            </a:r>
            <a:endParaRPr lang="en-US" sz="2400" dirty="0"/>
          </a:p>
          <a:p>
            <a:pPr lvl="1"/>
            <a:endParaRPr lang="en-US" sz="2800" dirty="0"/>
          </a:p>
          <a:p>
            <a:r>
              <a:rPr sz="2800" dirty="0"/>
              <a:t>Roberts Rules (latest edition) as needed…</a:t>
            </a:r>
            <a:endParaRPr lang="en-US" sz="2800" dirty="0"/>
          </a:p>
          <a:p>
            <a:pPr marL="457200" lvl="1" indent="0">
              <a:buNone/>
            </a:pPr>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06137BCD-43F7-4F4D-83AE-5C698A9883FD}" type="datetime1">
              <a:rPr lang="en-US" smtClean="0"/>
              <a:t>11/29/2023</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#:5-23-0021-00-agen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4278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sz="1600" b="1" dirty="0">
                <a:latin typeface="Times New Roman" pitchFamily="18" charset="0"/>
              </a:rPr>
              <a:t>11/3/23  08:00 – 10:00 all times ET</a:t>
            </a:r>
            <a:endParaRPr lang="en-US" sz="1600" dirty="0">
              <a:latin typeface="Times New Roman" pitchFamily="18" charset="0"/>
            </a:endParaRPr>
          </a:p>
          <a:p>
            <a:pPr>
              <a:buFont typeface="+mj-lt"/>
              <a:buAutoNum type="arabicPeriod"/>
            </a:pPr>
            <a:r>
              <a:rPr lang="en-US" sz="1600" dirty="0"/>
              <a:t>Administrivia</a:t>
            </a:r>
          </a:p>
          <a:p>
            <a:pPr lvl="1">
              <a:buFont typeface="+mj-lt"/>
              <a:buAutoNum type="alphaLcParenR"/>
            </a:pPr>
            <a:r>
              <a:rPr lang="en-US" sz="1600" dirty="0"/>
              <a:t>Roll Call / Quorum Check</a:t>
            </a:r>
          </a:p>
          <a:p>
            <a:pPr lvl="1">
              <a:buFont typeface="+mj-lt"/>
              <a:buAutoNum type="alphaLcParenR"/>
            </a:pPr>
            <a:r>
              <a:rPr lang="en-US" sz="1600" dirty="0"/>
              <a:t>Approve Agenda</a:t>
            </a:r>
          </a:p>
          <a:p>
            <a:pPr lvl="1">
              <a:buFont typeface="+mj-lt"/>
              <a:buAutoNum type="alphaLcParenR"/>
            </a:pPr>
            <a:r>
              <a:rPr lang="en-US" sz="1600" dirty="0"/>
              <a:t>Copyright Slides</a:t>
            </a:r>
          </a:p>
          <a:p>
            <a:pPr lvl="1">
              <a:buFont typeface="+mj-lt"/>
              <a:buAutoNum type="alphaLcParenR"/>
            </a:pPr>
            <a:r>
              <a:rPr lang="en-US" sz="1600" dirty="0"/>
              <a:t>Patent Slides</a:t>
            </a:r>
          </a:p>
          <a:p>
            <a:pPr lvl="1">
              <a:buFont typeface="+mj-lt"/>
              <a:buAutoNum type="alphaLcParenR"/>
            </a:pPr>
            <a:r>
              <a:rPr lang="en-US" sz="1600" dirty="0"/>
              <a:t>Approval of recent minutes</a:t>
            </a:r>
          </a:p>
          <a:p>
            <a:pPr>
              <a:buFont typeface="+mj-lt"/>
              <a:buAutoNum type="arabicPeriod"/>
            </a:pPr>
            <a:r>
              <a:rPr lang="en-US" sz="1600" dirty="0"/>
              <a:t>Status on 1900.5 Revision</a:t>
            </a:r>
          </a:p>
          <a:p>
            <a:pPr>
              <a:buFont typeface="+mj-lt"/>
              <a:buAutoNum type="arabicPeriod"/>
            </a:pPr>
            <a:r>
              <a:rPr lang="en-US" sz="1600" dirty="0"/>
              <a:t>Status on 1900.5.1</a:t>
            </a:r>
          </a:p>
          <a:p>
            <a:pPr>
              <a:buFont typeface="+mj-lt"/>
              <a:buAutoNum type="arabicPeriod"/>
            </a:pPr>
            <a:r>
              <a:rPr lang="en-US" sz="1600" dirty="0"/>
              <a:t>Status on 1900.5.2 Revision</a:t>
            </a:r>
          </a:p>
          <a:p>
            <a:pPr>
              <a:buFont typeface="+mj-lt"/>
              <a:buAutoNum type="arabicPeriod"/>
            </a:pPr>
            <a:r>
              <a:rPr lang="en-US" sz="1600" dirty="0"/>
              <a:t>Opensource Repository Status</a:t>
            </a:r>
          </a:p>
          <a:p>
            <a:pPr>
              <a:buFont typeface="+mj-lt"/>
              <a:buAutoNum type="arabicPeriod"/>
            </a:pPr>
            <a:r>
              <a:rPr lang="en-US" sz="1600" dirty="0"/>
              <a:t>Review of other 1900 activities (1900.1, Leadership meeting etc.)</a:t>
            </a:r>
          </a:p>
          <a:p>
            <a:pPr>
              <a:buFont typeface="+mj-lt"/>
              <a:buAutoNum type="arabicPeriod"/>
            </a:pPr>
            <a:r>
              <a:rPr lang="en-US" sz="1600" dirty="0"/>
              <a:t>Website discussion</a:t>
            </a:r>
          </a:p>
          <a:p>
            <a:pPr>
              <a:buFont typeface="+mj-lt"/>
              <a:buAutoNum type="arabicPeriod"/>
            </a:pPr>
            <a:r>
              <a:rPr lang="en-US" sz="1600" dirty="0"/>
              <a:t>1900.5 Marketing Opportunities</a:t>
            </a:r>
          </a:p>
          <a:p>
            <a:pPr>
              <a:buFont typeface="+mj-lt"/>
              <a:buAutoNum type="arabicPeriod"/>
            </a:pPr>
            <a:r>
              <a:rPr lang="en-US" sz="1600" dirty="0"/>
              <a:t>1900.5 Meeting Planning and Review</a:t>
            </a:r>
          </a:p>
          <a:p>
            <a:pPr>
              <a:buFont typeface="+mj-lt"/>
              <a:buAutoNum type="arabicPeriod"/>
            </a:pPr>
            <a:r>
              <a:rPr lang="en-US" sz="1600" dirty="0" err="1"/>
              <a:t>AoB</a:t>
            </a:r>
            <a:endParaRPr lang="en-US" sz="1600" dirty="0"/>
          </a:p>
          <a:p>
            <a:pPr marL="119063" indent="0"/>
            <a:endParaRPr lang="en-US" sz="1600" b="1" dirty="0">
              <a:latin typeface="Times New Roman" pitchFamily="18" charset="0"/>
            </a:endParaRPr>
          </a:p>
        </p:txBody>
      </p:sp>
      <p:sp>
        <p:nvSpPr>
          <p:cNvPr id="6148" name="TextBox 1"/>
          <p:cNvSpPr txBox="1">
            <a:spLocks noChangeArrowheads="1"/>
          </p:cNvSpPr>
          <p:nvPr/>
        </p:nvSpPr>
        <p:spPr bwMode="auto">
          <a:xfrm>
            <a:off x="4191000" y="742189"/>
            <a:ext cx="4495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a:xfrm>
            <a:off x="457200" y="6448425"/>
            <a:ext cx="2133600" cy="365125"/>
          </a:xfrm>
        </p:spPr>
        <p:txBody>
          <a:bodyPr/>
          <a:lstStyle/>
          <a:p>
            <a:pPr>
              <a:defRPr/>
            </a:pPr>
            <a:fld id="{CB808DC3-B91B-FF4A-B38D-601EB7C2D6EE}" type="datetime1">
              <a:rPr lang="en-US" smtClean="0"/>
              <a:t>11/29/2023</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#:5-23-0021-00-agen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5</a:t>
            </a:fld>
            <a:endParaRPr lang="en-US"/>
          </a:p>
        </p:txBody>
      </p:sp>
      <p:sp>
        <p:nvSpPr>
          <p:cNvPr id="5" name="TextBox 4">
            <a:extLst>
              <a:ext uri="{FF2B5EF4-FFF2-40B4-BE49-F238E27FC236}">
                <a16:creationId xmlns:a16="http://schemas.microsoft.com/office/drawing/2014/main" id="{942055E7-4B83-2C98-B52C-6AFA28AEB73B}"/>
              </a:ext>
            </a:extLst>
          </p:cNvPr>
          <p:cNvSpPr txBox="1"/>
          <p:nvPr/>
        </p:nvSpPr>
        <p:spPr>
          <a:xfrm>
            <a:off x="10094259" y="197224"/>
            <a:ext cx="184731" cy="369332"/>
          </a:xfrm>
          <a:prstGeom prst="rect">
            <a:avLst/>
          </a:prstGeom>
          <a:noFill/>
        </p:spPr>
        <p:txBody>
          <a:bodyPr wrap="none" rtlCol="0">
            <a:spAutoFit/>
          </a:bodyPr>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a:xfrm>
            <a:off x="457200" y="1447800"/>
            <a:ext cx="7467600" cy="4525963"/>
          </a:xfrm>
        </p:spPr>
        <p:txBody>
          <a:bodyPr/>
          <a:lstStyle/>
          <a:p>
            <a:r>
              <a:rPr dirty="0"/>
              <a:t>Motion to approve Agenda contained </a:t>
            </a:r>
            <a:r>
              <a:rPr lang="en-US" dirty="0"/>
              <a:t>in Doc #: </a:t>
            </a:r>
            <a:r>
              <a:rPr lang="en-US" dirty="0">
                <a:solidFill>
                  <a:schemeClr val="tx1"/>
                </a:solidFill>
              </a:rPr>
              <a:t>5-23-0021-00-agen</a:t>
            </a:r>
          </a:p>
          <a:p>
            <a:endParaRPr dirty="0"/>
          </a:p>
          <a:p>
            <a:r>
              <a:rPr dirty="0"/>
              <a:t>Mover:</a:t>
            </a:r>
          </a:p>
          <a:p>
            <a:r>
              <a:rPr dirty="0"/>
              <a:t>Second: </a:t>
            </a:r>
          </a:p>
          <a:p>
            <a:r>
              <a:rPr lang="en-US" dirty="0"/>
              <a:t>Vote:</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D9C8D650-4F64-C642-9EC0-BD4F6B31B826}" type="datetime1">
              <a:rPr lang="en-US" smtClean="0"/>
              <a:t>11/29/2023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#:5-23-0021-00-agen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3294939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120108"/>
            <a:ext cx="8229600" cy="819459"/>
          </a:xfrm>
        </p:spPr>
        <p:txBody>
          <a:bodyPr>
            <a:normAutofit fontScale="90000"/>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spcBef>
                <a:spcPts val="0"/>
              </a:spcBef>
              <a:spcAft>
                <a:spcPts val="0"/>
              </a:spcAft>
              <a:buClr>
                <a:srgbClr val="CC3300"/>
              </a:buClr>
              <a:buSzPct val="50000"/>
            </a:pPr>
            <a:r>
              <a:rPr lang="en-US" altLang="en-US" sz="2133" dirty="0">
                <a:latin typeface="Montserrat" panose="00000500000000000000" pitchFamily="2" charset="0"/>
                <a:cs typeface="Calibri" pitchFamily="34" charset="0"/>
              </a:rPr>
              <a:t>At the beginning of each standards development meeting the chair or a designee is to:</a:t>
            </a:r>
            <a:endParaRPr lang="en-US" altLang="en-US" sz="2933" dirty="0">
              <a:latin typeface="Calibri" pitchFamily="34" charset="0"/>
              <a:cs typeface="Calibri" pitchFamily="34" charset="0"/>
            </a:endParaRPr>
          </a:p>
          <a:p>
            <a:pPr lvl="1">
              <a:buSzPct val="150000"/>
            </a:pPr>
            <a:r>
              <a:rPr lang="en-US" altLang="en-US" sz="2267" dirty="0"/>
              <a:t>Show the following slides (or provide them beforehand)</a:t>
            </a:r>
          </a:p>
          <a:p>
            <a:pPr lvl="1">
              <a:buSzPct val="150000"/>
            </a:pPr>
            <a:r>
              <a:rPr lang="en-US" altLang="en-US" sz="2267" dirty="0"/>
              <a:t>Advise the standards development group participants that: </a:t>
            </a:r>
          </a:p>
          <a:p>
            <a:pPr lvl="2">
              <a:buSzPct val="150000"/>
            </a:pPr>
            <a:r>
              <a:rPr lang="en-US" altLang="en-US" sz="1867" dirty="0">
                <a:solidFill>
                  <a:schemeClr val="accent2">
                    <a:lumMod val="75000"/>
                  </a:schemeClr>
                </a:solidFill>
              </a:rPr>
              <a:t>IEEE SA’s copyright policy is described in Clause 7 of the IEEE SA Standards Board Bylaws and Clause 6.1 of the IEEE SA Standards Board Operations Manual;</a:t>
            </a:r>
          </a:p>
          <a:p>
            <a:pPr lvl="2">
              <a:buSzPct val="150000"/>
            </a:pPr>
            <a:r>
              <a:rPr lang="en-US" altLang="en-US" sz="1867" dirty="0">
                <a:solidFill>
                  <a:schemeClr val="accent2">
                    <a:lumMod val="75000"/>
                  </a:schemeClr>
                </a:solidFill>
              </a:rPr>
              <a:t>Any material submitted during standards development, whether verbal, recorded, or in written form, is a Contribution and shall comply with the IEEE SA Copyright Policy; </a:t>
            </a:r>
          </a:p>
          <a:p>
            <a:pPr lvl="2">
              <a:buSzPct val="150000"/>
            </a:pPr>
            <a:r>
              <a:rPr lang="en-US" altLang="en-US" sz="1867" dirty="0">
                <a:solidFill>
                  <a:schemeClr val="accent2">
                    <a:lumMod val="75000"/>
                  </a:schemeClr>
                </a:solidFill>
              </a:rPr>
              <a:t>Instruct the Secretary to record in the minutes of the relevant meeting: </a:t>
            </a:r>
          </a:p>
          <a:p>
            <a:pPr lvl="2">
              <a:buSzPct val="150000"/>
            </a:pPr>
            <a:r>
              <a:rPr lang="en-US" altLang="en-US" sz="1867" dirty="0">
                <a:solidFill>
                  <a:schemeClr val="accent2">
                    <a:lumMod val="75000"/>
                  </a:schemeClr>
                </a:solidFill>
              </a:rPr>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7</a:t>
            </a:fld>
            <a:endParaRPr lang="en-US" altLang="en-US"/>
          </a:p>
        </p:txBody>
      </p:sp>
      <p:sp>
        <p:nvSpPr>
          <p:cNvPr id="6" name="Date Placeholder 4">
            <a:extLst>
              <a:ext uri="{FF2B5EF4-FFF2-40B4-BE49-F238E27FC236}">
                <a16:creationId xmlns:a16="http://schemas.microsoft.com/office/drawing/2014/main" id="{0229176C-4695-9F43-9EE6-5E495E911E20}"/>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11/29/2023</a:t>
            </a:fld>
            <a:endParaRPr lang="en-US" dirty="0"/>
          </a:p>
        </p:txBody>
      </p:sp>
      <p:sp>
        <p:nvSpPr>
          <p:cNvPr id="7" name="Footer Placeholder 5">
            <a:extLst>
              <a:ext uri="{FF2B5EF4-FFF2-40B4-BE49-F238E27FC236}">
                <a16:creationId xmlns:a16="http://schemas.microsoft.com/office/drawing/2014/main" id="{E825EB79-2C36-7A4A-9217-77F3041DF386}"/>
              </a:ext>
            </a:extLst>
          </p:cNvPr>
          <p:cNvSpPr txBox="1">
            <a:spLocks/>
          </p:cNvSpPr>
          <p:nvPr/>
        </p:nvSpPr>
        <p:spPr>
          <a:xfrm>
            <a:off x="3124200" y="6448425"/>
            <a:ext cx="2895600" cy="365125"/>
          </a:xfrm>
          <a:prstGeom prst="rect">
            <a:avLst/>
          </a:prstGeom>
        </p:spPr>
        <p:txBody>
          <a:bodyPr vert="horz" lIns="91440" tIns="45720" rIns="91440" bIns="45720" rtlCol="0" anchor="ctr"/>
          <a:lstStyle>
            <a:defPPr>
              <a:defRPr lang="en-US"/>
            </a:defPPr>
            <a:lvl1pPr fontAlgn="auto">
              <a:spcBef>
                <a:spcPts val="0"/>
              </a:spcBef>
              <a:spcAft>
                <a:spcPts val="0"/>
              </a:spcAft>
              <a:defRPr sz="1200">
                <a:solidFill>
                  <a:srgbClr val="000099"/>
                </a:solidFill>
                <a:latin typeface="+mn-lt"/>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r>
              <a:rPr lang="en-US" dirty="0"/>
              <a:t>Doc #:5-21-0002-01-agen</a:t>
            </a:r>
          </a:p>
        </p:txBody>
      </p:sp>
    </p:spTree>
    <p:extLst>
      <p:ext uri="{BB962C8B-B14F-4D97-AF65-F5344CB8AC3E}">
        <p14:creationId xmlns:p14="http://schemas.microsoft.com/office/powerpoint/2010/main" val="1701495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r>
              <a:rPr lang="en-US" altLang="en-US" sz="2133" dirty="0">
                <a:solidFill>
                  <a:schemeClr val="accent2">
                    <a:lumMod val="75000"/>
                  </a:schemeClr>
                </a:solidFill>
              </a:rPr>
              <a:t>By participating in this activity, you agree to comply with the IEEE Code of Ethics, all applicable laws, and all IEEE policies and procedures including, but not limited to, the IEEE SA Copyright Policy</a:t>
            </a:r>
            <a:r>
              <a:rPr lang="en-US" altLang="en-US" sz="2133" dirty="0"/>
              <a:t>.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8</a:t>
            </a:fld>
            <a:endParaRPr lang="en-US" altLang="en-US"/>
          </a:p>
        </p:txBody>
      </p:sp>
      <p:sp>
        <p:nvSpPr>
          <p:cNvPr id="5" name="Date Placeholder 4">
            <a:extLst>
              <a:ext uri="{FF2B5EF4-FFF2-40B4-BE49-F238E27FC236}">
                <a16:creationId xmlns:a16="http://schemas.microsoft.com/office/drawing/2014/main" id="{78E5F7CE-A03E-CF46-9A8D-455CD8DAED5D}"/>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11/29/2023</a:t>
            </a:fld>
            <a:endParaRPr lang="en-US" dirty="0"/>
          </a:p>
        </p:txBody>
      </p:sp>
      <p:sp>
        <p:nvSpPr>
          <p:cNvPr id="6" name="Footer Placeholder 5">
            <a:extLst>
              <a:ext uri="{FF2B5EF4-FFF2-40B4-BE49-F238E27FC236}">
                <a16:creationId xmlns:a16="http://schemas.microsoft.com/office/drawing/2014/main" id="{16106627-DDB8-3540-8268-8E196F45F3AF}"/>
              </a:ext>
            </a:extLst>
          </p:cNvPr>
          <p:cNvSpPr txBox="1">
            <a:spLocks/>
          </p:cNvSpPr>
          <p:nvPr/>
        </p:nvSpPr>
        <p:spPr>
          <a:xfrm>
            <a:off x="3124200" y="6448425"/>
            <a:ext cx="2895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r>
              <a:rPr lang="en-US" sz="1200" dirty="0">
                <a:solidFill>
                  <a:srgbClr val="000099"/>
                </a:solidFill>
                <a:latin typeface="+mn-lt"/>
                <a:cs typeface="+mn-cs"/>
              </a:rPr>
              <a:t>Doc #:5-21-0002-01-agen</a:t>
            </a:r>
          </a:p>
        </p:txBody>
      </p:sp>
    </p:spTree>
    <p:extLst>
      <p:ext uri="{BB962C8B-B14F-4D97-AF65-F5344CB8AC3E}">
        <p14:creationId xmlns:p14="http://schemas.microsoft.com/office/powerpoint/2010/main" val="191112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9</a:t>
            </a:fld>
            <a:endParaRPr lang="en-US" altLang="en-US"/>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0" y="1655763"/>
            <a:ext cx="8229600" cy="4521200"/>
          </a:xfrm>
        </p:spPr>
        <p:txBody>
          <a:bodyPr>
            <a:normAutofit fontScale="70000" lnSpcReduction="20000"/>
          </a:bodyPr>
          <a:lstStyle/>
          <a:p>
            <a:pPr lvl="2">
              <a:buSzPct val="150000"/>
            </a:pPr>
            <a:r>
              <a:rPr lang="en-US" dirty="0"/>
              <a:t>The IEEE SA Copyright Policy is described in the IEEE SA Standards Board Bylaws and IEEE SA Standards Board Operations Manual</a:t>
            </a:r>
            <a:br>
              <a:rPr lang="en-US" dirty="0"/>
            </a:br>
            <a:endParaRPr lang="en-US"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dirty="0"/>
              <a:t>IEEE SA Copyright FAQs</a:t>
            </a:r>
          </a:p>
          <a:p>
            <a:pPr lvl="3">
              <a:buSzPct val="150000"/>
            </a:pPr>
            <a:r>
              <a:rPr lang="en-US" sz="1867" dirty="0">
                <a:hlinkClick r:id="rId5"/>
              </a:rPr>
              <a:t>http://standards.ieee.org/faqs/copyrights.html/</a:t>
            </a:r>
            <a:endParaRPr lang="en-US" sz="1867" dirty="0"/>
          </a:p>
          <a:p>
            <a:pPr lvl="2">
              <a:buSzPct val="150000"/>
            </a:pPr>
            <a:r>
              <a:rPr lang="en-US" dirty="0"/>
              <a:t>IEEE SA Best Practices for IEEE Standards Development </a:t>
            </a:r>
          </a:p>
          <a:p>
            <a:pPr lvl="3">
              <a:buSzPct val="150000"/>
            </a:pPr>
            <a:r>
              <a:rPr lang="en-US" sz="1867" dirty="0">
                <a:hlinkClick r:id="rId6"/>
              </a:rPr>
              <a:t>http://site.ieee.org/sagroups-7004/files/2017/05/Best-Practices-for-IEEE-Standards-Development.pdf</a:t>
            </a:r>
            <a:endParaRPr lang="en-US" sz="1867" dirty="0"/>
          </a:p>
          <a:p>
            <a:pPr lvl="3">
              <a:buSzPct val="150000"/>
            </a:pPr>
            <a:r>
              <a:rPr lang="en-US"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5" name="Date Placeholder 4">
            <a:extLst>
              <a:ext uri="{FF2B5EF4-FFF2-40B4-BE49-F238E27FC236}">
                <a16:creationId xmlns:a16="http://schemas.microsoft.com/office/drawing/2014/main" id="{43666204-C915-A74B-AE75-D9D230D68BFC}"/>
              </a:ext>
            </a:extLst>
          </p:cNvPr>
          <p:cNvSpPr>
            <a:spLocks noGrp="1"/>
          </p:cNvSpPr>
          <p:nvPr>
            <p:ph type="dt" sz="half" idx="10"/>
          </p:nvPr>
        </p:nvSpPr>
        <p:spPr/>
        <p:txBody>
          <a:bodyPr/>
          <a:lstStyle/>
          <a:p>
            <a:pPr>
              <a:defRPr/>
            </a:pPr>
            <a:fld id="{6C34D8EC-DA06-B04F-8423-F4907FAB4AFE}" type="datetime1">
              <a:rPr lang="en-US" smtClean="0"/>
              <a:t>11/29/2023</a:t>
            </a:fld>
            <a:endParaRPr lang="en-US" dirty="0"/>
          </a:p>
        </p:txBody>
      </p:sp>
      <p:sp>
        <p:nvSpPr>
          <p:cNvPr id="6" name="Footer Placeholder 5">
            <a:extLst>
              <a:ext uri="{FF2B5EF4-FFF2-40B4-BE49-F238E27FC236}">
                <a16:creationId xmlns:a16="http://schemas.microsoft.com/office/drawing/2014/main" id="{CC0DE05E-5062-384A-99D3-0AF1009B62D3}"/>
              </a:ext>
            </a:extLst>
          </p:cNvPr>
          <p:cNvSpPr>
            <a:spLocks noGrp="1"/>
          </p:cNvSpPr>
          <p:nvPr>
            <p:ph type="ftr" sz="quarter" idx="11"/>
          </p:nvPr>
        </p:nvSpPr>
        <p:spPr/>
        <p:txBody>
          <a:bodyPr/>
          <a:lstStyle/>
          <a:p>
            <a:pPr>
              <a:defRPr/>
            </a:pPr>
            <a:r>
              <a:rPr lang="en-US" dirty="0"/>
              <a:t>Doc #:5-23-0021-00-agen</a:t>
            </a:r>
          </a:p>
        </p:txBody>
      </p:sp>
    </p:spTree>
    <p:extLst>
      <p:ext uri="{BB962C8B-B14F-4D97-AF65-F5344CB8AC3E}">
        <p14:creationId xmlns:p14="http://schemas.microsoft.com/office/powerpoint/2010/main" val="40402252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36358</TotalTime>
  <Words>3129</Words>
  <Application>Microsoft Office PowerPoint</Application>
  <PresentationFormat>On-screen Show (4:3)</PresentationFormat>
  <Paragraphs>481</Paragraphs>
  <Slides>29</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29</vt:i4>
      </vt:variant>
    </vt:vector>
  </HeadingPairs>
  <TitlesOfParts>
    <vt:vector size="36" baseType="lpstr">
      <vt:lpstr>Arial</vt:lpstr>
      <vt:lpstr>Calibri</vt:lpstr>
      <vt:lpstr>Lucida Grande</vt:lpstr>
      <vt:lpstr>Monotype Sorts</vt:lpstr>
      <vt:lpstr>Montserrat</vt:lpstr>
      <vt:lpstr>Times New Roman</vt:lpstr>
      <vt:lpstr>Office Theme</vt:lpstr>
      <vt:lpstr>PowerPoint Presentation</vt:lpstr>
      <vt:lpstr> Electronic Meeting Details </vt:lpstr>
      <vt:lpstr>Current Membership</vt:lpstr>
      <vt:lpstr>Rules</vt:lpstr>
      <vt:lpstr> Draft Agenda</vt:lpstr>
      <vt:lpstr>Approval of Agenda</vt:lpstr>
      <vt:lpstr>Instructions for Chairs of  standards development activities</vt:lpstr>
      <vt:lpstr>IEEE SA Copyright Policy</vt:lpstr>
      <vt:lpstr>IEEE SA Copyright Policy</vt:lpstr>
      <vt:lpstr>Instructions for the WG Chair</vt:lpstr>
      <vt:lpstr>Participants have a duty to inform the IEEE</vt:lpstr>
      <vt:lpstr>Ways to inform IEEE</vt:lpstr>
      <vt:lpstr>Other Guidelines for IEEE Working Group Meetings</vt:lpstr>
      <vt:lpstr>Patent-related information</vt:lpstr>
      <vt:lpstr>Minutes for approval</vt:lpstr>
      <vt:lpstr>Minutes for approval</vt:lpstr>
      <vt:lpstr>Minutes for approval</vt:lpstr>
      <vt:lpstr>Minutes for approval</vt:lpstr>
      <vt:lpstr>Minutes for approval</vt:lpstr>
      <vt:lpstr>Current Status for 1900.5 Revision</vt:lpstr>
      <vt:lpstr>Current Status for 1900.5.1</vt:lpstr>
      <vt:lpstr>Current Status for 1900.5.2 Revision</vt:lpstr>
      <vt:lpstr>Opensource Repository</vt:lpstr>
      <vt:lpstr>Other DySPAN-SC Activities - 1</vt:lpstr>
      <vt:lpstr>IEEE 1900 Working Groups</vt:lpstr>
      <vt:lpstr>Website</vt:lpstr>
      <vt:lpstr>1900.5 Marketing Inputs</vt:lpstr>
      <vt:lpstr>1900.5 Meeting Planning and Review</vt:lpstr>
      <vt:lpstr>1900.5 AOB</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Dr. John A Stine</cp:lastModifiedBy>
  <cp:revision>618</cp:revision>
  <dcterms:created xsi:type="dcterms:W3CDTF">2013-08-13T02:52:21Z</dcterms:created>
  <dcterms:modified xsi:type="dcterms:W3CDTF">2023-11-29T13:23:11Z</dcterms:modified>
</cp:coreProperties>
</file>