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417" r:id="rId2"/>
    <p:sldId id="402" r:id="rId3"/>
    <p:sldId id="337" r:id="rId4"/>
    <p:sldId id="413" r:id="rId5"/>
    <p:sldId id="332" r:id="rId6"/>
    <p:sldId id="414" r:id="rId7"/>
    <p:sldId id="461" r:id="rId8"/>
    <p:sldId id="462" r:id="rId9"/>
    <p:sldId id="463" r:id="rId10"/>
    <p:sldId id="368" r:id="rId11"/>
    <p:sldId id="369" r:id="rId12"/>
    <p:sldId id="370" r:id="rId13"/>
    <p:sldId id="371" r:id="rId14"/>
    <p:sldId id="372" r:id="rId15"/>
    <p:sldId id="468" r:id="rId16"/>
    <p:sldId id="465" r:id="rId17"/>
    <p:sldId id="437" r:id="rId18"/>
    <p:sldId id="438" r:id="rId19"/>
    <p:sldId id="426" r:id="rId20"/>
    <p:sldId id="440" r:id="rId21"/>
    <p:sldId id="430" r:id="rId22"/>
    <p:sldId id="454" r:id="rId23"/>
    <p:sldId id="466"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E78B6D-7A03-5E41-8873-A1D3722EE2FD}" v="4" dt="2021-10-01T19:13:03.0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50" autoAdjust="0"/>
    <p:restoredTop sz="96338"/>
  </p:normalViewPr>
  <p:slideViewPr>
    <p:cSldViewPr>
      <p:cViewPr varScale="1">
        <p:scale>
          <a:sx n="260" d="100"/>
          <a:sy n="260" d="100"/>
        </p:scale>
        <p:origin x="2528"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ny Rennier" userId="c9404d753a9a413b" providerId="LiveId" clId="{6CE78B6D-7A03-5E41-8873-A1D3722EE2FD}"/>
    <pc:docChg chg="custSel modSld">
      <pc:chgData name="Tony Rennier" userId="c9404d753a9a413b" providerId="LiveId" clId="{6CE78B6D-7A03-5E41-8873-A1D3722EE2FD}" dt="2021-10-01T19:13:13.314" v="475" actId="20577"/>
      <pc:docMkLst>
        <pc:docMk/>
      </pc:docMkLst>
      <pc:sldChg chg="modSp mod">
        <pc:chgData name="Tony Rennier" userId="c9404d753a9a413b" providerId="LiveId" clId="{6CE78B6D-7A03-5E41-8873-A1D3722EE2FD}" dt="2021-10-01T18:39:51.831" v="21" actId="20577"/>
        <pc:sldMkLst>
          <pc:docMk/>
          <pc:sldMk cId="3042167414" sldId="413"/>
        </pc:sldMkLst>
        <pc:spChg chg="mod">
          <ac:chgData name="Tony Rennier" userId="c9404d753a9a413b" providerId="LiveId" clId="{6CE78B6D-7A03-5E41-8873-A1D3722EE2FD}" dt="2021-10-01T18:39:51.831" v="21" actId="20577"/>
          <ac:spMkLst>
            <pc:docMk/>
            <pc:sldMk cId="3042167414" sldId="413"/>
            <ac:spMk id="6" creationId="{8C6C1438-4184-F740-A4CF-078ABAB76622}"/>
          </ac:spMkLst>
        </pc:spChg>
        <pc:graphicFrameChg chg="modGraphic">
          <ac:chgData name="Tony Rennier" userId="c9404d753a9a413b" providerId="LiveId" clId="{6CE78B6D-7A03-5E41-8873-A1D3722EE2FD}" dt="2021-10-01T18:39:34.177" v="13" actId="20577"/>
          <ac:graphicFrameMkLst>
            <pc:docMk/>
            <pc:sldMk cId="3042167414" sldId="413"/>
            <ac:graphicFrameMk id="5" creationId="{673B8DA3-7D21-AF4D-851B-F920FAB7E238}"/>
          </ac:graphicFrameMkLst>
        </pc:graphicFrameChg>
      </pc:sldChg>
      <pc:sldChg chg="modSp mod">
        <pc:chgData name="Tony Rennier" userId="c9404d753a9a413b" providerId="LiveId" clId="{6CE78B6D-7A03-5E41-8873-A1D3722EE2FD}" dt="2021-10-01T18:40:46.431" v="39" actId="20577"/>
        <pc:sldMkLst>
          <pc:docMk/>
          <pc:sldMk cId="3294939447" sldId="414"/>
        </pc:sldMkLst>
        <pc:spChg chg="mod">
          <ac:chgData name="Tony Rennier" userId="c9404d753a9a413b" providerId="LiveId" clId="{6CE78B6D-7A03-5E41-8873-A1D3722EE2FD}" dt="2021-10-01T18:40:46.431" v="39" actId="20577"/>
          <ac:spMkLst>
            <pc:docMk/>
            <pc:sldMk cId="3294939447" sldId="414"/>
            <ac:spMk id="7171" creationId="{00000000-0000-0000-0000-000000000000}"/>
          </ac:spMkLst>
        </pc:spChg>
      </pc:sldChg>
      <pc:sldChg chg="modSp mod">
        <pc:chgData name="Tony Rennier" userId="c9404d753a9a413b" providerId="LiveId" clId="{6CE78B6D-7A03-5E41-8873-A1D3722EE2FD}" dt="2021-10-01T19:09:52.909" v="445" actId="20577"/>
        <pc:sldMkLst>
          <pc:docMk/>
          <pc:sldMk cId="1096453741" sldId="430"/>
        </pc:sldMkLst>
        <pc:spChg chg="mod">
          <ac:chgData name="Tony Rennier" userId="c9404d753a9a413b" providerId="LiveId" clId="{6CE78B6D-7A03-5E41-8873-A1D3722EE2FD}" dt="2021-10-01T19:09:52.909" v="445" actId="20577"/>
          <ac:spMkLst>
            <pc:docMk/>
            <pc:sldMk cId="1096453741" sldId="430"/>
            <ac:spMk id="17411" creationId="{00000000-0000-0000-0000-000000000000}"/>
          </ac:spMkLst>
        </pc:spChg>
      </pc:sldChg>
      <pc:sldChg chg="modSp mod">
        <pc:chgData name="Tony Rennier" userId="c9404d753a9a413b" providerId="LiveId" clId="{6CE78B6D-7A03-5E41-8873-A1D3722EE2FD}" dt="2021-10-01T18:55:59.009" v="316" actId="20577"/>
        <pc:sldMkLst>
          <pc:docMk/>
          <pc:sldMk cId="2720461886" sldId="437"/>
        </pc:sldMkLst>
        <pc:spChg chg="mod">
          <ac:chgData name="Tony Rennier" userId="c9404d753a9a413b" providerId="LiveId" clId="{6CE78B6D-7A03-5E41-8873-A1D3722EE2FD}" dt="2021-10-01T18:55:59.009" v="316" actId="20577"/>
          <ac:spMkLst>
            <pc:docMk/>
            <pc:sldMk cId="2720461886" sldId="437"/>
            <ac:spMk id="14339" creationId="{00000000-0000-0000-0000-000000000000}"/>
          </ac:spMkLst>
        </pc:spChg>
      </pc:sldChg>
      <pc:sldChg chg="modSp mod">
        <pc:chgData name="Tony Rennier" userId="c9404d753a9a413b" providerId="LiveId" clId="{6CE78B6D-7A03-5E41-8873-A1D3722EE2FD}" dt="2021-10-01T19:05:40.351" v="366" actId="403"/>
        <pc:sldMkLst>
          <pc:docMk/>
          <pc:sldMk cId="3952479579" sldId="438"/>
        </pc:sldMkLst>
        <pc:spChg chg="mod">
          <ac:chgData name="Tony Rennier" userId="c9404d753a9a413b" providerId="LiveId" clId="{6CE78B6D-7A03-5E41-8873-A1D3722EE2FD}" dt="2021-10-01T19:05:40.351" v="366" actId="403"/>
          <ac:spMkLst>
            <pc:docMk/>
            <pc:sldMk cId="3952479579" sldId="438"/>
            <ac:spMk id="14339" creationId="{00000000-0000-0000-0000-000000000000}"/>
          </ac:spMkLst>
        </pc:spChg>
      </pc:sldChg>
      <pc:sldChg chg="modSp mod">
        <pc:chgData name="Tony Rennier" userId="c9404d753a9a413b" providerId="LiveId" clId="{6CE78B6D-7A03-5E41-8873-A1D3722EE2FD}" dt="2021-10-01T19:11:34.510" v="455" actId="20577"/>
        <pc:sldMkLst>
          <pc:docMk/>
          <pc:sldMk cId="364832886" sldId="440"/>
        </pc:sldMkLst>
        <pc:spChg chg="mod">
          <ac:chgData name="Tony Rennier" userId="c9404d753a9a413b" providerId="LiveId" clId="{6CE78B6D-7A03-5E41-8873-A1D3722EE2FD}" dt="2021-10-01T19:11:34.510" v="455" actId="20577"/>
          <ac:spMkLst>
            <pc:docMk/>
            <pc:sldMk cId="364832886" sldId="440"/>
            <ac:spMk id="3" creationId="{00000000-0000-0000-0000-000000000000}"/>
          </ac:spMkLst>
        </pc:spChg>
      </pc:sldChg>
      <pc:sldChg chg="modSp mod">
        <pc:chgData name="Tony Rennier" userId="c9404d753a9a413b" providerId="LiveId" clId="{6CE78B6D-7A03-5E41-8873-A1D3722EE2FD}" dt="2021-10-01T19:13:13.314" v="475" actId="20577"/>
        <pc:sldMkLst>
          <pc:docMk/>
          <pc:sldMk cId="4157851756" sldId="454"/>
        </pc:sldMkLst>
        <pc:spChg chg="mod">
          <ac:chgData name="Tony Rennier" userId="c9404d753a9a413b" providerId="LiveId" clId="{6CE78B6D-7A03-5E41-8873-A1D3722EE2FD}" dt="2021-10-01T19:13:13.314" v="475" actId="20577"/>
          <ac:spMkLst>
            <pc:docMk/>
            <pc:sldMk cId="4157851756" sldId="454"/>
            <ac:spMk id="17411" creationId="{00000000-0000-0000-0000-000000000000}"/>
          </ac:spMkLst>
        </pc:spChg>
      </pc:sldChg>
      <pc:sldChg chg="modSp mod">
        <pc:chgData name="Tony Rennier" userId="c9404d753a9a413b" providerId="LiveId" clId="{6CE78B6D-7A03-5E41-8873-A1D3722EE2FD}" dt="2021-10-01T18:50:09.061" v="194" actId="20577"/>
        <pc:sldMkLst>
          <pc:docMk/>
          <pc:sldMk cId="1343855003" sldId="465"/>
        </pc:sldMkLst>
        <pc:spChg chg="mod">
          <ac:chgData name="Tony Rennier" userId="c9404d753a9a413b" providerId="LiveId" clId="{6CE78B6D-7A03-5E41-8873-A1D3722EE2FD}" dt="2021-10-01T18:50:09.061" v="194" actId="20577"/>
          <ac:spMkLst>
            <pc:docMk/>
            <pc:sldMk cId="1343855003" sldId="465"/>
            <ac:spMk id="14339" creationId="{00000000-0000-0000-0000-000000000000}"/>
          </ac:spMkLst>
        </pc:spChg>
      </pc:sldChg>
      <pc:sldChg chg="modSp mod">
        <pc:chgData name="Tony Rennier" userId="c9404d753a9a413b" providerId="LiveId" clId="{6CE78B6D-7A03-5E41-8873-A1D3722EE2FD}" dt="2021-10-01T18:46:07.086" v="43" actId="20577"/>
        <pc:sldMkLst>
          <pc:docMk/>
          <pc:sldMk cId="2465279858" sldId="468"/>
        </pc:sldMkLst>
        <pc:spChg chg="mod">
          <ac:chgData name="Tony Rennier" userId="c9404d753a9a413b" providerId="LiveId" clId="{6CE78B6D-7A03-5E41-8873-A1D3722EE2FD}" dt="2021-10-01T18:46:07.086" v="43" actId="20577"/>
          <ac:spMkLst>
            <pc:docMk/>
            <pc:sldMk cId="2465279858" sldId="468"/>
            <ac:spMk id="1229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10/1/21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17</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D9D077FC-CCDC-C54A-9836-70FF8297CA3A}" type="datetime1">
              <a:rPr lang="en-US" smtClean="0"/>
              <a:t>10/1/21</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#:5-21-0015-00-agen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BEAD64B-A31B-C240-80E7-FE38E77792C4}" type="datetime1">
              <a:rPr lang="en-US" smtClean="0"/>
              <a:t>10/1/21</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#:5-21-0015-00-agen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EE5D406-DA16-334B-A531-7527FC804A80}" type="datetime1">
              <a:rPr lang="en-US" smtClean="0"/>
              <a:t>10/1/21</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#:5-21-0015-00-agen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4F8A5264-2DDC-BE47-AA55-436D310E6EB5}" type="datetime1">
              <a:rPr lang="en-US" smtClean="0"/>
              <a:t>10/1/21</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#:5-21-0015-00-agen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CF2501FB-A273-DC43-A03C-E390BC8C5D9E}" type="datetime1">
              <a:rPr lang="en-US" smtClean="0"/>
              <a:t>10/1/21</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#:5-21-0015-00-agen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33022BBC-82B0-2F4C-8B90-C26EE6B8DE0C}" type="datetime1">
              <a:rPr lang="en-US" smtClean="0"/>
              <a:t>10/1/21</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#:5-21-0015-00-agen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900826FA-7293-7049-8D21-00EACC037F1D}" type="datetime1">
              <a:rPr lang="en-US" smtClean="0"/>
              <a:t>10/1/21</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#:5-21-0015-00-agen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6856401-2497-2541-9C41-9E2E0E4A35CA}" type="datetime1">
              <a:rPr lang="en-US" smtClean="0"/>
              <a:t>10/1/21</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#:5-21-0015-00-agen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EC3E8C6F-4085-2E4F-90EA-AEAB21A834E9}" type="datetime1">
              <a:rPr lang="en-US" smtClean="0"/>
              <a:t>10/1/21</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#:5-21-0015-00-agen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52531C97-1134-0442-A54F-73C388A2F3C7}" type="datetime1">
              <a:rPr lang="en-US" smtClean="0"/>
              <a:t>10/1/21</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#:5-21-0015-00-agen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9CE6225-C167-8740-83DA-B5C13508B7DA}" type="datetime1">
              <a:rPr lang="en-US" smtClean="0"/>
              <a:t>10/1/21</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#:5-21-0015-00-agen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A90D9EF2-9261-3147-A434-16E86C9A4419}" type="datetime1">
              <a:rPr lang="en-US" smtClean="0"/>
              <a:t>10/1/21</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#:5-21-0015-00-agen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BA091F1C-4666-F146-AAE0-C2B0A609DD6A}" type="datetime1">
              <a:rPr lang="en-US" smtClean="0"/>
              <a:t>10/1/21</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#:5-21-0015-00-agen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26538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1 October 2021</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1 October 2021</a:t>
            </a:r>
          </a:p>
          <a:p>
            <a:pPr eaLnBrk="0" hangingPunct="0"/>
            <a:r>
              <a:rPr lang="en-US" sz="1200" b="1" dirty="0">
                <a:latin typeface="Arial" pitchFamily="34" charset="0"/>
                <a:cs typeface="Times New Roman" pitchFamily="18" charset="0"/>
              </a:rPr>
              <a:t>Document No: 5-21-0015-00-agen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IEEE’s patent policy is described in Clause 6 of the </a:t>
            </a:r>
            <a:r>
              <a:rPr lang="en-US" altLang="en-US" sz="1400" i="1" dirty="0">
                <a:cs typeface="Calibri" panose="020F0502020204030204" pitchFamily="34" charset="0"/>
              </a:rPr>
              <a:t>IEEE SA Standards Board Bylaws</a:t>
            </a:r>
            <a:r>
              <a:rPr lang="en-US" altLang="en-US" sz="1400" dirty="0">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6" name="TextBox 5">
            <a:extLst>
              <a:ext uri="{FF2B5EF4-FFF2-40B4-BE49-F238E27FC236}">
                <a16:creationId xmlns:a16="http://schemas.microsoft.com/office/drawing/2014/main" id="{6A677D06-B54A-C04C-A2EC-899ABA0423DB}"/>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0 – optional to be shown</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6" name="TextBox 5">
            <a:extLst>
              <a:ext uri="{FF2B5EF4-FFF2-40B4-BE49-F238E27FC236}">
                <a16:creationId xmlns:a16="http://schemas.microsoft.com/office/drawing/2014/main" id="{60FC9DDC-E68F-EF49-95C1-721C50B0816F}"/>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1</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6" name="TextBox 5">
            <a:extLst>
              <a:ext uri="{FF2B5EF4-FFF2-40B4-BE49-F238E27FC236}">
                <a16:creationId xmlns:a16="http://schemas.microsoft.com/office/drawing/2014/main" id="{0EF3C2F3-5CCE-0D40-B4E0-413AAA941B59}"/>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6" name="TextBox 5">
            <a:extLst>
              <a:ext uri="{FF2B5EF4-FFF2-40B4-BE49-F238E27FC236}">
                <a16:creationId xmlns:a16="http://schemas.microsoft.com/office/drawing/2014/main" id="{40F6E29A-2319-CE46-9C95-2528295852D1}"/>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3</a:t>
            </a: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6" name="TextBox 5">
            <a:extLst>
              <a:ext uri="{FF2B5EF4-FFF2-40B4-BE49-F238E27FC236}">
                <a16:creationId xmlns:a16="http://schemas.microsoft.com/office/drawing/2014/main" id="{F907A294-F948-3545-A549-F998294E9C7B}"/>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4</a:t>
            </a: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9/3/21 </a:t>
            </a:r>
            <a:r>
              <a:rPr dirty="0"/>
              <a:t>WG minutes contained in </a:t>
            </a:r>
            <a:r>
              <a:rPr lang="en-US" dirty="0">
                <a:solidFill>
                  <a:schemeClr val="tx1"/>
                </a:solidFill>
              </a:rPr>
              <a:t>Doc #: 5-21-0016-00-mins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B14F229D-4BF7-BF4E-B220-7D960DCD95C2}" type="datetime1">
              <a:rPr lang="en-US" smtClean="0"/>
              <a:t>10/1/21</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#:5-21-0015-00-agen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4652798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363682" y="1143000"/>
            <a:ext cx="8416636" cy="5181600"/>
          </a:xfrm>
        </p:spPr>
        <p:txBody>
          <a:bodyPr/>
          <a:lstStyle/>
          <a:p>
            <a:r>
              <a:rPr lang="en-US" sz="1800" dirty="0"/>
              <a:t>9/3/21</a:t>
            </a:r>
          </a:p>
          <a:p>
            <a:pPr lvl="1"/>
            <a:r>
              <a:rPr lang="en-US" sz="1400" dirty="0"/>
              <a:t>8/6/21 Meeting</a:t>
            </a:r>
          </a:p>
          <a:p>
            <a:pPr lvl="2"/>
            <a:r>
              <a:rPr lang="en-US" sz="1000" dirty="0"/>
              <a:t>Discuss Black Box I/F</a:t>
            </a:r>
          </a:p>
          <a:p>
            <a:pPr lvl="2"/>
            <a:r>
              <a:rPr lang="en-US" sz="1000" dirty="0"/>
              <a:t>QoS inputs? Or Spectrum Access Inputs? -&gt; Consensus Both</a:t>
            </a:r>
          </a:p>
          <a:p>
            <a:pPr lvl="2"/>
            <a:r>
              <a:rPr lang="en-US" sz="1000" dirty="0"/>
              <a:t>Concern that leaving QoS out would leave it undone</a:t>
            </a:r>
          </a:p>
          <a:p>
            <a:pPr lvl="1"/>
            <a:r>
              <a:rPr lang="en-US" sz="1400" dirty="0"/>
              <a:t>Next Ad-hoc Meeting 9/3/21</a:t>
            </a:r>
          </a:p>
          <a:p>
            <a:r>
              <a:rPr lang="en-US" sz="1800" dirty="0"/>
              <a:t>10/1/21</a:t>
            </a:r>
          </a:p>
          <a:p>
            <a:pPr lvl="1"/>
            <a:r>
              <a:rPr lang="en-US" sz="1400" dirty="0"/>
              <a:t>10/1/21</a:t>
            </a:r>
          </a:p>
          <a:p>
            <a:pPr lvl="2"/>
            <a:r>
              <a:rPr lang="en-US" sz="1000" dirty="0"/>
              <a:t>Tim suggestion to start users stories</a:t>
            </a:r>
          </a:p>
          <a:p>
            <a:pPr lvl="2"/>
            <a:r>
              <a:rPr lang="en-US" sz="1000" dirty="0"/>
              <a:t>Agreed to additional meetings in the 2 of weeks</a:t>
            </a:r>
          </a:p>
          <a:p>
            <a:pPr lvl="2"/>
            <a:r>
              <a:rPr lang="en-US" sz="1000" dirty="0" err="1"/>
              <a:t>iMeet</a:t>
            </a:r>
            <a:r>
              <a:rPr lang="en-US" sz="1000" dirty="0"/>
              <a:t> was down</a:t>
            </a:r>
          </a:p>
          <a:p>
            <a:pPr lvl="2"/>
            <a:r>
              <a:rPr lang="en-US" sz="1000" dirty="0"/>
              <a:t>Considering a schedule</a:t>
            </a:r>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280D9723-4EA9-334C-8810-FBCD6D7C9F38}" type="datetime1">
              <a:rPr lang="en-US" smtClean="0"/>
              <a:t>10/1/21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13438550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1800" dirty="0"/>
              <a:t>9/3/21</a:t>
            </a:r>
          </a:p>
          <a:p>
            <a:pPr lvl="1"/>
            <a:r>
              <a:rPr lang="en-US" sz="1400" dirty="0"/>
              <a:t>Looking at remaining issues</a:t>
            </a:r>
          </a:p>
          <a:p>
            <a:pPr lvl="1"/>
            <a:r>
              <a:rPr lang="en-US" sz="1400" dirty="0"/>
              <a:t>New paradigm OBDA (Ontology-Based Data Access)</a:t>
            </a:r>
          </a:p>
          <a:p>
            <a:pPr lvl="2"/>
            <a:r>
              <a:rPr lang="en-US" sz="1000" dirty="0"/>
              <a:t>Merges SQL DB and rule-based</a:t>
            </a:r>
          </a:p>
          <a:p>
            <a:pPr lvl="1"/>
            <a:r>
              <a:rPr lang="en-US" sz="1400" dirty="0"/>
              <a:t>Goal – demonstration by EOCY (last </a:t>
            </a:r>
            <a:r>
              <a:rPr lang="en-US" sz="1400" dirty="0" err="1"/>
              <a:t>DySPAN</a:t>
            </a:r>
            <a:r>
              <a:rPr lang="en-US" sz="1400" dirty="0"/>
              <a:t>-SC meeting this year)</a:t>
            </a:r>
          </a:p>
          <a:p>
            <a:pPr lvl="1"/>
            <a:r>
              <a:rPr lang="en-US" sz="1400" dirty="0"/>
              <a:t>Current prototype showing signs of over business (98% CPU occupancy)</a:t>
            </a:r>
          </a:p>
          <a:p>
            <a:r>
              <a:rPr lang="en-US" sz="1800" dirty="0"/>
              <a:t>10/1/21</a:t>
            </a:r>
          </a:p>
          <a:p>
            <a:pPr lvl="1"/>
            <a:r>
              <a:rPr lang="en-US" sz="1400" dirty="0"/>
              <a:t>Working on a useable and presentable version</a:t>
            </a:r>
          </a:p>
          <a:p>
            <a:pPr lvl="1"/>
            <a:r>
              <a:rPr lang="en-US" sz="1400" dirty="0"/>
              <a:t>Scheduling an ad-hoc during Dec plenary – target 12/8/21</a:t>
            </a:r>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52B3AF5A-B58C-CC4C-841B-83473D1C4244}" type="datetime1">
              <a:rPr lang="en-US" smtClean="0"/>
              <a:t>10/1/21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2720461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468745" y="990600"/>
            <a:ext cx="8229600" cy="5334000"/>
          </a:xfrm>
        </p:spPr>
        <p:txBody>
          <a:bodyPr/>
          <a:lstStyle/>
          <a:p>
            <a:r>
              <a:rPr lang="en-US" sz="1600" dirty="0"/>
              <a:t>7/16/21</a:t>
            </a:r>
          </a:p>
          <a:p>
            <a:pPr lvl="1"/>
            <a:r>
              <a:rPr lang="en-US" sz="1200" dirty="0"/>
              <a:t>Lots of interest in 1900.5.2-2022</a:t>
            </a:r>
          </a:p>
          <a:p>
            <a:pPr lvl="1"/>
            <a:r>
              <a:rPr lang="en-US" sz="1200" dirty="0"/>
              <a:t>Working or fix the PAR to a revision target 10/1/21 Ballot (or earlier if permitted)</a:t>
            </a:r>
          </a:p>
          <a:p>
            <a:pPr lvl="1"/>
            <a:r>
              <a:rPr lang="en-US" sz="1200" dirty="0"/>
              <a:t>Will update draft to reflect change to revision</a:t>
            </a:r>
          </a:p>
          <a:p>
            <a:r>
              <a:rPr lang="en-US" sz="1600" dirty="0"/>
              <a:t>9/3/21</a:t>
            </a:r>
          </a:p>
          <a:p>
            <a:pPr lvl="1"/>
            <a:r>
              <a:rPr lang="en-US" sz="1200" dirty="0"/>
              <a:t>Waiting for PAR transition</a:t>
            </a:r>
          </a:p>
          <a:p>
            <a:pPr lvl="1"/>
            <a:r>
              <a:rPr lang="en-US" sz="1200" dirty="0"/>
              <a:t>Responded to question from NESCOM voter on how Rx consume spectrum</a:t>
            </a:r>
          </a:p>
          <a:p>
            <a:pPr lvl="1"/>
            <a:r>
              <a:rPr lang="en-US" sz="1200" dirty="0"/>
              <a:t>Need to ping Oliver on </a:t>
            </a:r>
            <a:r>
              <a:rPr lang="en-US" sz="1200" dirty="0" err="1"/>
              <a:t>DySPAN</a:t>
            </a:r>
            <a:r>
              <a:rPr lang="en-US" sz="1200" dirty="0"/>
              <a:t>-SC approval</a:t>
            </a:r>
          </a:p>
          <a:p>
            <a:r>
              <a:rPr lang="en-US" sz="1600" dirty="0"/>
              <a:t>10/1/21</a:t>
            </a:r>
          </a:p>
          <a:p>
            <a:pPr lvl="1"/>
            <a:r>
              <a:rPr lang="en-US" sz="1200" dirty="0"/>
              <a:t>PAR actions approved by NESCOM 9/23/21</a:t>
            </a:r>
          </a:p>
          <a:p>
            <a:pPr lvl="1"/>
            <a:r>
              <a:rPr lang="en-US" sz="1200" dirty="0"/>
              <a:t>Reinitiating SA Ballot</a:t>
            </a:r>
          </a:p>
          <a:p>
            <a:pPr lvl="2"/>
            <a:r>
              <a:rPr lang="en-US" sz="1000" dirty="0"/>
              <a:t>Looking to recover first ballot members </a:t>
            </a:r>
          </a:p>
          <a:p>
            <a:endParaRPr lang="en-US" sz="1700" dirty="0"/>
          </a:p>
          <a:p>
            <a:endParaRPr lang="en-US" sz="1700" dirty="0"/>
          </a:p>
        </p:txBody>
      </p:sp>
      <p:sp>
        <p:nvSpPr>
          <p:cNvPr id="4" name="Date Placeholder 3"/>
          <p:cNvSpPr>
            <a:spLocks noGrp="1"/>
          </p:cNvSpPr>
          <p:nvPr>
            <p:ph type="dt" sz="quarter" idx="10"/>
          </p:nvPr>
        </p:nvSpPr>
        <p:spPr>
          <a:xfrm>
            <a:off x="457200" y="6448425"/>
            <a:ext cx="2133600" cy="365125"/>
          </a:xfrm>
        </p:spPr>
        <p:txBody>
          <a:bodyPr/>
          <a:lstStyle/>
          <a:p>
            <a:pPr>
              <a:defRPr/>
            </a:pPr>
            <a:fld id="{92BAF2C2-38FA-DF46-B0DD-B682B471E267}" type="datetime1">
              <a:rPr lang="en-US" smtClean="0"/>
              <a:t>10/1/21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39524795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458200" cy="5392617"/>
          </a:xfrm>
        </p:spPr>
        <p:txBody>
          <a:bodyPr/>
          <a:lstStyle/>
          <a:p>
            <a:r>
              <a:rPr lang="en-US" sz="1800" dirty="0" err="1"/>
              <a:t>DySPAN</a:t>
            </a:r>
            <a:r>
              <a:rPr lang="en-US" sz="1800" dirty="0"/>
              <a:t>-SC December Plenary will be virtual</a:t>
            </a:r>
          </a:p>
          <a:p>
            <a:pPr lvl="1"/>
            <a:r>
              <a:rPr lang="en-US" sz="1400" dirty="0"/>
              <a:t>12/6/21 -&gt; 12/10/21</a:t>
            </a:r>
          </a:p>
          <a:p>
            <a:r>
              <a:rPr lang="en-US" sz="1800" dirty="0"/>
              <a:t>P1900.5 plenary scheduling TBD</a:t>
            </a:r>
          </a:p>
        </p:txBody>
      </p:sp>
      <p:sp>
        <p:nvSpPr>
          <p:cNvPr id="4" name="Date Placeholder 3"/>
          <p:cNvSpPr>
            <a:spLocks noGrp="1"/>
          </p:cNvSpPr>
          <p:nvPr>
            <p:ph type="dt" sz="quarter" idx="10"/>
          </p:nvPr>
        </p:nvSpPr>
        <p:spPr/>
        <p:txBody>
          <a:bodyPr/>
          <a:lstStyle/>
          <a:p>
            <a:pPr>
              <a:defRPr/>
            </a:pPr>
            <a:fld id="{D0DFD691-D568-9C48-A55C-741F544D3B68}" type="datetime1">
              <a:rPr lang="en-US" smtClean="0"/>
              <a:t>10/1/21</a:t>
            </a:fld>
            <a:endParaRPr lang="en-US"/>
          </a:p>
        </p:txBody>
      </p:sp>
      <p:sp>
        <p:nvSpPr>
          <p:cNvPr id="5" name="Footer Placeholder 4"/>
          <p:cNvSpPr>
            <a:spLocks noGrp="1"/>
          </p:cNvSpPr>
          <p:nvPr>
            <p:ph type="ftr" sz="quarter" idx="11"/>
          </p:nvPr>
        </p:nvSpPr>
        <p:spPr/>
        <p:txBody>
          <a:bodyPr/>
          <a:lstStyle/>
          <a:p>
            <a:pPr>
              <a:defRPr/>
            </a:pPr>
            <a:r>
              <a:rPr lang="en-US"/>
              <a:t>Doc #:5-21-0015-00-agen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19</a:t>
            </a:fld>
            <a:endParaRPr lang="en-US"/>
          </a:p>
        </p:txBody>
      </p:sp>
    </p:spTree>
    <p:extLst>
      <p:ext uri="{BB962C8B-B14F-4D97-AF65-F5344CB8AC3E}">
        <p14:creationId xmlns:p14="http://schemas.microsoft.com/office/powerpoint/2010/main" val="603797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9568B193-26CD-614E-B629-B9DBB0FE1BEC}" type="datetime1">
              <a:rPr lang="en-US" smtClean="0"/>
              <a:t>10/1/21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#:5-21-0015-00-agen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246769"/>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a:t>
            </a:r>
            <a:r>
              <a:rPr lang="en-US" sz="1400" dirty="0" err="1"/>
              <a:t>ieeesa.webex.com</a:t>
            </a:r>
            <a:r>
              <a:rPr lang="en-US" sz="1400" dirty="0"/>
              <a:t>/meet/</a:t>
            </a:r>
            <a:r>
              <a:rPr lang="en-US" sz="1400" dirty="0" err="1"/>
              <a:t>trennier</a:t>
            </a:r>
            <a:r>
              <a:rPr lang="en-US" sz="1400" dirty="0"/>
              <a:t> | 1736136765</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173 613 6765</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7/16/21</a:t>
            </a:r>
          </a:p>
          <a:p>
            <a:pPr lvl="1"/>
            <a:r>
              <a:rPr lang="en-US" sz="1400" dirty="0"/>
              <a:t>Tim met with IEEE EMC (Silicon and chipsets)</a:t>
            </a:r>
          </a:p>
          <a:p>
            <a:pPr lvl="2"/>
            <a:r>
              <a:rPr lang="en-US" sz="1100" dirty="0"/>
              <a:t>Call to arms across IEEE WGs to cross pollinate and bring expertise</a:t>
            </a:r>
          </a:p>
          <a:p>
            <a:r>
              <a:rPr lang="en-US" sz="1800" dirty="0"/>
              <a:t>9/3/21</a:t>
            </a:r>
          </a:p>
          <a:p>
            <a:pPr lvl="1"/>
            <a:r>
              <a:rPr lang="en-US" sz="1400" dirty="0"/>
              <a:t>EMBM Acquisition (2)</a:t>
            </a:r>
            <a:endParaRPr lang="en-US" sz="1500" dirty="0"/>
          </a:p>
          <a:p>
            <a:pPr lvl="2"/>
            <a:r>
              <a:rPr lang="en-US" sz="1100" dirty="0"/>
              <a:t>One already awarded</a:t>
            </a:r>
          </a:p>
          <a:p>
            <a:pPr lvl="2"/>
            <a:r>
              <a:rPr lang="en-US" sz="1100" dirty="0"/>
              <a:t>Second is an OTA for JEMSOC</a:t>
            </a:r>
          </a:p>
          <a:p>
            <a:pPr lvl="2"/>
            <a:r>
              <a:rPr lang="en-US" sz="1100" dirty="0"/>
              <a:t>Internal MITRE CAPSTONE project raised awareness of 1900.5.2 in DoD</a:t>
            </a:r>
          </a:p>
          <a:p>
            <a:pPr lvl="1"/>
            <a:r>
              <a:rPr lang="en-US" sz="1400" dirty="0"/>
              <a:t>Looking at ways to connect Spectrum Dependency Maps to SCMs</a:t>
            </a:r>
          </a:p>
          <a:p>
            <a:pPr lvl="2"/>
            <a:r>
              <a:rPr lang="en-US" sz="1000" dirty="0"/>
              <a:t>MITRE ARCENT Project</a:t>
            </a:r>
          </a:p>
          <a:p>
            <a:r>
              <a:rPr lang="en-US" sz="1800" dirty="0"/>
              <a:t>10/1/21</a:t>
            </a:r>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05332C9C-7F7B-F848-9DDF-6883902B75BC}" type="datetime1">
              <a:rPr lang="en-US" smtClean="0"/>
              <a:t>10/1/21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20</a:t>
            </a:fld>
            <a:endParaRPr lang="en-US"/>
          </a:p>
        </p:txBody>
      </p:sp>
    </p:spTree>
    <p:extLst>
      <p:ext uri="{BB962C8B-B14F-4D97-AF65-F5344CB8AC3E}">
        <p14:creationId xmlns:p14="http://schemas.microsoft.com/office/powerpoint/2010/main" val="364832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583706" cy="1143000"/>
          </a:xfrm>
        </p:spPr>
        <p:txBody>
          <a:bodyPr>
            <a:normAutofit/>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dirty="0"/>
              <a:t>1900.5 Revision Ad- hoc 10/1/21 1300-1430 ET</a:t>
            </a:r>
          </a:p>
          <a:p>
            <a:r>
              <a:rPr lang="en-US" sz="1600" dirty="0"/>
              <a:t>1900.5 WG 11/5/21 0800-1000 ET</a:t>
            </a:r>
          </a:p>
          <a:p>
            <a:r>
              <a:rPr lang="en-US" sz="1600" dirty="0" err="1"/>
              <a:t>DySPAN</a:t>
            </a:r>
            <a:r>
              <a:rPr lang="en-US" sz="1600" dirty="0"/>
              <a:t>-SC Plenary 12/6/21 – 12/10/21</a:t>
            </a:r>
          </a:p>
          <a:p>
            <a:pPr lvl="1"/>
            <a:r>
              <a:rPr lang="en-US" sz="1200" dirty="0"/>
              <a:t>1900.5.1 on the 8</a:t>
            </a:r>
            <a:r>
              <a:rPr lang="en-US" sz="1200" baseline="30000" dirty="0"/>
              <a:t>th</a:t>
            </a:r>
            <a:endParaRPr lang="en-US" sz="1200" dirty="0"/>
          </a:p>
          <a:p>
            <a:pPr lvl="1"/>
            <a:r>
              <a:rPr lang="en-US" sz="1200" dirty="0"/>
              <a:t>1900.5.2 review feedback</a:t>
            </a:r>
          </a:p>
          <a:p>
            <a:pPr lvl="1"/>
            <a:r>
              <a:rPr lang="en-US" sz="1200" dirty="0"/>
              <a:t>1900.5R 1 or more</a:t>
            </a:r>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F494357-7EFA-1744-8304-7E4F821338F2}" type="datetime1">
              <a:rPr lang="en-US" smtClean="0"/>
              <a:t>10/1/21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21</a:t>
            </a:fld>
            <a:endParaRPr lang="en-US"/>
          </a:p>
        </p:txBody>
      </p:sp>
    </p:spTree>
    <p:extLst>
      <p:ext uri="{BB962C8B-B14F-4D97-AF65-F5344CB8AC3E}">
        <p14:creationId xmlns:p14="http://schemas.microsoft.com/office/powerpoint/2010/main" val="10964537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AOB</a:t>
            </a:r>
            <a:endParaRPr dirty="0"/>
          </a:p>
        </p:txBody>
      </p:sp>
      <p:sp>
        <p:nvSpPr>
          <p:cNvPr id="17411" name="Content Placeholder 2"/>
          <p:cNvSpPr>
            <a:spLocks noGrp="1"/>
          </p:cNvSpPr>
          <p:nvPr>
            <p:ph idx="1"/>
          </p:nvPr>
        </p:nvSpPr>
        <p:spPr>
          <a:xfrm>
            <a:off x="342296" y="990600"/>
            <a:ext cx="8382000" cy="5181600"/>
          </a:xfrm>
        </p:spPr>
        <p:txBody>
          <a:bodyPr/>
          <a:lstStyle/>
          <a:p>
            <a:r>
              <a:rPr lang="en-US" sz="2200" dirty="0"/>
              <a:t>9/3/21</a:t>
            </a:r>
          </a:p>
          <a:p>
            <a:pPr lvl="1"/>
            <a:r>
              <a:rPr lang="en-US" sz="1800" dirty="0"/>
              <a:t>Julia has coauthored a book and mentioned P1900.5 in the bio</a:t>
            </a:r>
          </a:p>
          <a:p>
            <a:pPr lvl="2"/>
            <a:r>
              <a:rPr lang="en-US" sz="1400" dirty="0"/>
              <a:t>Dr. Karen Haigh Cognitive-EW</a:t>
            </a:r>
          </a:p>
          <a:p>
            <a:pPr lvl="1"/>
            <a:r>
              <a:rPr lang="en-US" sz="1600" dirty="0"/>
              <a:t>Considering a </a:t>
            </a:r>
            <a:r>
              <a:rPr lang="en-US" sz="1600" dirty="0" err="1"/>
              <a:t>DySPAN</a:t>
            </a:r>
            <a:r>
              <a:rPr lang="en-US" sz="1600" dirty="0"/>
              <a:t> 2021 conference paper</a:t>
            </a:r>
          </a:p>
          <a:p>
            <a:pPr lvl="2"/>
            <a:r>
              <a:rPr lang="en-US" sz="1050" dirty="0"/>
              <a:t>Deadline in one month – can we agree and write down what we are planning</a:t>
            </a:r>
          </a:p>
          <a:p>
            <a:pPr lvl="2"/>
            <a:r>
              <a:rPr lang="en-US" sz="1050" dirty="0"/>
              <a:t>Capitalize on opportunities do more concretely say what we are doing and collect feedback</a:t>
            </a:r>
          </a:p>
          <a:p>
            <a:r>
              <a:rPr lang="en-US" sz="2200" dirty="0"/>
              <a:t>10/1/21</a:t>
            </a:r>
          </a:p>
          <a:p>
            <a:pPr lvl="1"/>
            <a:r>
              <a:rPr lang="en-US" sz="1800" dirty="0" err="1"/>
              <a:t>DySPAN</a:t>
            </a:r>
            <a:r>
              <a:rPr lang="en-US" sz="1800" dirty="0"/>
              <a:t> 2021 missed this time</a:t>
            </a:r>
          </a:p>
          <a:p>
            <a:pPr marL="0" indent="0">
              <a:buNone/>
            </a:pPr>
            <a:endParaRPr lang="en-US" sz="40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161734A-0975-CB43-A84C-8E7DFA8872E7}" type="datetime1">
              <a:rPr lang="en-US" smtClean="0"/>
              <a:t>10/1/21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22</a:t>
            </a:fld>
            <a:endParaRPr lang="en-US"/>
          </a:p>
        </p:txBody>
      </p:sp>
    </p:spTree>
    <p:extLst>
      <p:ext uri="{BB962C8B-B14F-4D97-AF65-F5344CB8AC3E}">
        <p14:creationId xmlns:p14="http://schemas.microsoft.com/office/powerpoint/2010/main" val="41578517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6B307ED2-AC76-484E-B441-13E1985B3983}" type="datetime1">
              <a:rPr lang="en-US" smtClean="0"/>
              <a:t>10/1/21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23</a:t>
            </a:fld>
            <a:endParaRPr lang="en-US"/>
          </a:p>
        </p:txBody>
      </p:sp>
    </p:spTree>
    <p:extLst>
      <p:ext uri="{BB962C8B-B14F-4D97-AF65-F5344CB8AC3E}">
        <p14:creationId xmlns:p14="http://schemas.microsoft.com/office/powerpoint/2010/main" val="3785406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92AF8B98-4CBF-1A45-84E0-052B61EDFAD6}" type="datetime1">
              <a:rPr lang="en-US" smtClean="0"/>
              <a:t>10/1/21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#:5-21-0015-00-agen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6AFA5020-372C-E54E-8E2E-7CCC0F0BAABF}" type="datetime1">
              <a:rPr lang="en-US" smtClean="0"/>
              <a:t>10/1/21</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#:5-21-0015-00-agen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8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673B8DA3-7D21-AF4D-851B-F920FAB7E238}"/>
              </a:ext>
            </a:extLst>
          </p:cNvPr>
          <p:cNvGraphicFramePr>
            <a:graphicFrameLocks noGrp="1"/>
          </p:cNvGraphicFramePr>
          <p:nvPr>
            <p:extLst>
              <p:ext uri="{D42A27DB-BD31-4B8C-83A1-F6EECF244321}">
                <p14:modId xmlns:p14="http://schemas.microsoft.com/office/powerpoint/2010/main" val="2455115508"/>
              </p:ext>
            </p:extLst>
          </p:nvPr>
        </p:nvGraphicFramePr>
        <p:xfrm>
          <a:off x="2590800" y="990600"/>
          <a:ext cx="5748377" cy="4041048"/>
        </p:xfrm>
        <a:graphic>
          <a:graphicData uri="http://schemas.openxmlformats.org/drawingml/2006/table">
            <a:tbl>
              <a:tblPr>
                <a:tableStyleId>{5C22544A-7EE6-4342-B048-85BDC9FD1C3A}</a:tableStyleId>
              </a:tblPr>
              <a:tblGrid>
                <a:gridCol w="658038">
                  <a:extLst>
                    <a:ext uri="{9D8B030D-6E8A-4147-A177-3AD203B41FA5}">
                      <a16:colId xmlns:a16="http://schemas.microsoft.com/office/drawing/2014/main" val="2140224362"/>
                    </a:ext>
                  </a:extLst>
                </a:gridCol>
                <a:gridCol w="688292">
                  <a:extLst>
                    <a:ext uri="{9D8B030D-6E8A-4147-A177-3AD203B41FA5}">
                      <a16:colId xmlns:a16="http://schemas.microsoft.com/office/drawing/2014/main" val="3992741773"/>
                    </a:ext>
                  </a:extLst>
                </a:gridCol>
                <a:gridCol w="1142112">
                  <a:extLst>
                    <a:ext uri="{9D8B030D-6E8A-4147-A177-3AD203B41FA5}">
                      <a16:colId xmlns:a16="http://schemas.microsoft.com/office/drawing/2014/main" val="2693882810"/>
                    </a:ext>
                  </a:extLst>
                </a:gridCol>
                <a:gridCol w="998402">
                  <a:extLst>
                    <a:ext uri="{9D8B030D-6E8A-4147-A177-3AD203B41FA5}">
                      <a16:colId xmlns:a16="http://schemas.microsoft.com/office/drawing/2014/main" val="499627854"/>
                    </a:ext>
                  </a:extLst>
                </a:gridCol>
                <a:gridCol w="2261533">
                  <a:extLst>
                    <a:ext uri="{9D8B030D-6E8A-4147-A177-3AD203B41FA5}">
                      <a16:colId xmlns:a16="http://schemas.microsoft.com/office/drawing/2014/main" val="3983564869"/>
                    </a:ext>
                  </a:extLst>
                </a:gridCol>
              </a:tblGrid>
              <a:tr h="646566">
                <a:tc>
                  <a:txBody>
                    <a:bodyPr/>
                    <a:lstStyle/>
                    <a:p>
                      <a:pPr algn="ctr" fontAlgn="b"/>
                      <a:r>
                        <a:rPr lang="en-US" sz="900" u="none" strike="noStrike" dirty="0">
                          <a:effectLst/>
                        </a:rPr>
                        <a:t>10/1/21</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WG Status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First Name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Last Name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Affiliation</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38448483"/>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Julia</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Andrusenko</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JHU/APL</a:t>
                      </a:r>
                      <a:endParaRPr lang="en-US" sz="900" b="0" i="0" u="none" strike="noStrike" dirty="0">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201346676"/>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Carlos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Caicedo</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Syracuse University (Secretary)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52114668"/>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David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Chester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245747374"/>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Lynn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Grande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Southern Cloud</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969545993"/>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Brent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Josefiak</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859044212"/>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Mitch </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Kokar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VIStology &amp; Northeastern University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655165722"/>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Alex</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Lackpour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Drexel University (Vice Chair)</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739520274"/>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Eric</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Lindahl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CDS2</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702021522"/>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Reinhard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Schrage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SchrageConsult</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078191733"/>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Kael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Stilp</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208707536"/>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John </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Stine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603603386"/>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Timothy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Woods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ANDRO Computational Solutions, LLC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819954485"/>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Daniel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Zahirniak</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Joint Electronic Warfare Center (JEWC)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83367196"/>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Ed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Coyle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Georgia Institute of Technology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546089991"/>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Sean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Furman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ANDRO Computational Solutions, LLC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709247058"/>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Shastri</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Jayram</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University of Johannesburg</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4031502137"/>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Joel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Johnson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68083592"/>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Chad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Lau</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199314199"/>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Jakub</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Moskal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Vistology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302897001"/>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Becca</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Rousseau</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496662917"/>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Tony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Rennier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Foundry Inc (Chair)</a:t>
                      </a:r>
                      <a:endParaRPr lang="en-US" sz="900" b="0" i="0" u="none" strike="noStrike" dirty="0">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65770814"/>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10/1/21  14:30-16:30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5667884" y="852561"/>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a:t>
            </a:r>
          </a:p>
        </p:txBody>
      </p:sp>
      <p:sp>
        <p:nvSpPr>
          <p:cNvPr id="2" name="Date Placeholder 1"/>
          <p:cNvSpPr>
            <a:spLocks noGrp="1"/>
          </p:cNvSpPr>
          <p:nvPr>
            <p:ph type="dt" sz="quarter" idx="10"/>
          </p:nvPr>
        </p:nvSpPr>
        <p:spPr>
          <a:xfrm>
            <a:off x="457200" y="6448425"/>
            <a:ext cx="2133600" cy="365125"/>
          </a:xfrm>
        </p:spPr>
        <p:txBody>
          <a:bodyPr/>
          <a:lstStyle/>
          <a:p>
            <a:pPr>
              <a:defRPr/>
            </a:pPr>
            <a:fld id="{58EDF2EA-C696-6A42-ADCF-3053866801B4}" type="datetime1">
              <a:rPr lang="en-US" smtClean="0"/>
              <a:t>10/1/21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#:5-21-0015-00-agen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5-21-00-15-agen</a:t>
            </a:r>
          </a:p>
          <a:p>
            <a:endParaRPr dirty="0"/>
          </a:p>
          <a:p>
            <a:r>
              <a:rPr dirty="0"/>
              <a:t>Mover:</a:t>
            </a:r>
            <a:r>
              <a:rPr lang="en-US" dirty="0"/>
              <a:t> Dave</a:t>
            </a:r>
            <a:endParaRPr dirty="0"/>
          </a:p>
          <a:p>
            <a:r>
              <a:rPr dirty="0"/>
              <a:t>Second:</a:t>
            </a:r>
            <a:r>
              <a:rPr lang="en-US" dirty="0"/>
              <a:t> 	Reinhard</a:t>
            </a:r>
          </a:p>
          <a:p>
            <a:r>
              <a:rPr lang="en-US" dirty="0"/>
              <a:t>Vote: UC</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7A2837A6-623B-7D4F-9DB0-D712EBF00FC2}" type="datetime1">
              <a:rPr lang="en-US" smtClean="0"/>
              <a:t>10/1/21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#:5-21-0015-00-agen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t>IEEE SA’s copyright policy is described in Clause 7 of the IEEE SA Standards Board Bylaws and Clause 6.1 of the IEEE SA Standards Board Operations Manual;</a:t>
            </a:r>
          </a:p>
          <a:p>
            <a:pPr lvl="2">
              <a:buSzPct val="150000"/>
            </a:pPr>
            <a:r>
              <a:rPr lang="en-US" altLang="en-US" sz="1867" dirty="0"/>
              <a:t>Any material submitted during standards development, whether verbal, recorded, or in written form, is a Contribution and shall comply with the IEEE SA Copyright Policy; </a:t>
            </a:r>
          </a:p>
          <a:p>
            <a:pPr lvl="2">
              <a:buSzPct val="150000"/>
            </a:pPr>
            <a:r>
              <a:rPr lang="en-US" altLang="en-US" sz="1867" dirty="0"/>
              <a:t>Instruct the Secretary to record in the minutes of the relevant meeting: </a:t>
            </a:r>
          </a:p>
          <a:p>
            <a:pPr lvl="2">
              <a:buSzPct val="150000"/>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10/1/21</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#:5-21-0002-00-agen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10/1/21</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#:5-21-0002-00-agen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http://standards.ieee.org/develop/policies/best_practices_for_ieee_standards_development_051215.pdf</a:t>
            </a:r>
            <a:br>
              <a:rPr lang="en-US" sz="1867" dirty="0"/>
            </a:br>
            <a:endParaRPr lang="en-US" sz="1867" dirty="0"/>
          </a:p>
          <a:p>
            <a:pPr lvl="2">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9B1FECF8-104E-624E-AB65-29C62C2128BD}" type="datetime1">
              <a:rPr lang="en-US" smtClean="0"/>
              <a:t>10/1/21</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a:t>Doc #:5-21-0015-00-agen</a:t>
            </a:r>
            <a:endParaRPr lang="en-US" dirty="0"/>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32333</TotalTime>
  <Words>2644</Words>
  <Application>Microsoft Macintosh PowerPoint</Application>
  <PresentationFormat>On-screen Show (4:3)</PresentationFormat>
  <Paragraphs>411</Paragraphs>
  <Slides>23</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Current Status for 1900.5 Revision</vt:lpstr>
      <vt:lpstr>Current Status for 1900.5.1</vt:lpstr>
      <vt:lpstr>Current Status for 1900.5.2 Revision</vt:lpstr>
      <vt:lpstr>Other DySPAN-SC Activities</vt:lpstr>
      <vt:lpstr>1900.5 Marketing Inputs</vt:lpstr>
      <vt:lpstr>1900.5 Meeting Planning and Review</vt:lpstr>
      <vt:lpstr>1900.5 AOB</vt:lpstr>
      <vt:lpstr>1900.5 Adjourn</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549</cp:revision>
  <dcterms:created xsi:type="dcterms:W3CDTF">2013-08-13T02:52:21Z</dcterms:created>
  <dcterms:modified xsi:type="dcterms:W3CDTF">2021-10-01T19:13:33Z</dcterms:modified>
</cp:coreProperties>
</file>