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417" r:id="rId2"/>
    <p:sldId id="402" r:id="rId3"/>
    <p:sldId id="337" r:id="rId4"/>
    <p:sldId id="413" r:id="rId5"/>
    <p:sldId id="332" r:id="rId6"/>
    <p:sldId id="468" r:id="rId7"/>
    <p:sldId id="414" r:id="rId8"/>
    <p:sldId id="461" r:id="rId9"/>
    <p:sldId id="462" r:id="rId10"/>
    <p:sldId id="463" r:id="rId11"/>
    <p:sldId id="283" r:id="rId12"/>
    <p:sldId id="288" r:id="rId13"/>
    <p:sldId id="285" r:id="rId14"/>
    <p:sldId id="286" r:id="rId15"/>
    <p:sldId id="284" r:id="rId16"/>
    <p:sldId id="469" r:id="rId17"/>
    <p:sldId id="436" r:id="rId18"/>
    <p:sldId id="412" r:id="rId19"/>
    <p:sldId id="465" r:id="rId20"/>
    <p:sldId id="437" r:id="rId21"/>
    <p:sldId id="438" r:id="rId22"/>
    <p:sldId id="426" r:id="rId23"/>
    <p:sldId id="466" r:id="rId24"/>
    <p:sldId id="440" r:id="rId25"/>
    <p:sldId id="430" r:id="rId26"/>
    <p:sldId id="454" r:id="rId2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88" autoAdjust="0"/>
    <p:restoredTop sz="97557"/>
  </p:normalViewPr>
  <p:slideViewPr>
    <p:cSldViewPr>
      <p:cViewPr varScale="1">
        <p:scale>
          <a:sx n="266" d="100"/>
          <a:sy n="266" d="100"/>
        </p:scale>
        <p:origin x="2832" y="1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4/1/21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6</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8732126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2E8D6D51-14A2-1F47-ADDB-4CEC8D18A1C0}"/>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C4872DB-56B3-C34F-B500-6968A7F9B63F}" type="slidenum">
              <a:rPr lang="en-US" altLang="en-US" sz="1300"/>
              <a:pPr>
                <a:spcBef>
                  <a:spcPct val="0"/>
                </a:spcBef>
              </a:pPr>
              <a:t>11</a:t>
            </a:fld>
            <a:endParaRPr lang="en-US" altLang="en-US" sz="1300"/>
          </a:p>
        </p:txBody>
      </p:sp>
      <p:sp>
        <p:nvSpPr>
          <p:cNvPr id="13315" name="Rectangle 1026">
            <a:extLst>
              <a:ext uri="{FF2B5EF4-FFF2-40B4-BE49-F238E27FC236}">
                <a16:creationId xmlns:a16="http://schemas.microsoft.com/office/drawing/2014/main" id="{4D80F9BB-F9C0-B348-BABF-BE610C1F221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a:extLst>
              <a:ext uri="{FF2B5EF4-FFF2-40B4-BE49-F238E27FC236}">
                <a16:creationId xmlns:a16="http://schemas.microsoft.com/office/drawing/2014/main" id="{9791238C-E5E2-0F40-B2AC-38FD2657E790}"/>
              </a:ext>
            </a:extLst>
          </p:cNvPr>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2881046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B6F2D52D-C223-5942-A5F6-2525F697018D}"/>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237A485-6B86-0E46-B104-4E411F92A161}" type="slidenum">
              <a:rPr lang="en-US" altLang="en-US" sz="1300"/>
              <a:pPr>
                <a:spcBef>
                  <a:spcPct val="0"/>
                </a:spcBef>
              </a:pPr>
              <a:t>15</a:t>
            </a:fld>
            <a:endParaRPr lang="en-US" altLang="en-US" sz="1300"/>
          </a:p>
        </p:txBody>
      </p:sp>
      <p:sp>
        <p:nvSpPr>
          <p:cNvPr id="14339" name="Rectangle 2">
            <a:extLst>
              <a:ext uri="{FF2B5EF4-FFF2-40B4-BE49-F238E27FC236}">
                <a16:creationId xmlns:a16="http://schemas.microsoft.com/office/drawing/2014/main" id="{B6D53724-AD9C-6743-8303-7AA266DC4342}"/>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4C0FF2BC-16A3-444F-9444-25D5950EDBB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9201599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20</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7078E30B-A707-C841-B382-BEEAAA36E027}" type="datetime1">
              <a:rPr lang="en-US" smtClean="0"/>
              <a:t>4/1/21</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#:5-21-0005-00-agen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1623AA2-37D9-3E41-8231-A1CCC1DC2BC3}" type="datetime1">
              <a:rPr lang="en-US" smtClean="0"/>
              <a:t>4/1/21</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#:5-21-0005-00-agen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E84DD06-4F08-F944-9565-D2ACCC195AE5}" type="datetime1">
              <a:rPr lang="en-US" smtClean="0"/>
              <a:t>4/1/21</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#:5-21-0005-00-agen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457201" y="6248400"/>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61390881-EF45-8847-AE65-BC821EAC2576}" type="datetime1">
              <a:rPr lang="en-US" smtClean="0"/>
              <a:t>4/1/21</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#:5-21-0005-00-agen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35DA06C-46C3-CC4A-866D-7284F77CF07C}" type="datetime1">
              <a:rPr lang="en-US" smtClean="0"/>
              <a:t>4/1/21</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#:5-21-0005-00-agen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AD9E198D-E842-934B-AA3D-D58447B2A6DD}" type="datetime1">
              <a:rPr lang="en-US" smtClean="0"/>
              <a:t>4/1/21</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#:5-21-0005-00-agen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2148DE36-0D7F-6347-A036-2FA93FAB9E1A}" type="datetime1">
              <a:rPr lang="en-US" smtClean="0"/>
              <a:t>4/1/21</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#:5-21-0005-00-agen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3CA0982F-3CDF-A748-913B-71AE3064CD6B}" type="datetime1">
              <a:rPr lang="en-US" smtClean="0"/>
              <a:t>4/1/21</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#:5-21-0005-00-agen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D73E073B-D77B-DE4E-B1F2-223FAD9F21AD}" type="datetime1">
              <a:rPr lang="en-US" smtClean="0"/>
              <a:t>4/1/21</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#:5-21-0005-00-agen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072A0A87-5B7E-DC4B-BA77-C0F7D8180E9A}" type="datetime1">
              <a:rPr lang="en-US" smtClean="0"/>
              <a:t>4/1/21</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#:5-21-0005-00-agen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F1583F6-8117-8044-B13E-2AD8538E266F}" type="datetime1">
              <a:rPr lang="en-US" smtClean="0"/>
              <a:t>4/1/21</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#:5-21-0005-00-agen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144CA83C-40B0-6C4E-B8FB-BEEACD08B3DF}" type="datetime1">
              <a:rPr lang="en-US" smtClean="0"/>
              <a:t>4/1/21</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#:5-21-0005-00-agen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26D8EACB-1345-A142-AE32-4D9F614BE50C}" type="datetime1">
              <a:rPr lang="en-US" smtClean="0"/>
              <a:t>4/1/21</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#:5-21-0005-00-agen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91691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30 March – 1 April 2021</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30 March - 1 April 2021</a:t>
            </a:r>
          </a:p>
          <a:p>
            <a:pPr eaLnBrk="0" hangingPunct="0"/>
            <a:r>
              <a:rPr lang="en-US" sz="1200" b="1" dirty="0">
                <a:latin typeface="Arial" pitchFamily="34" charset="0"/>
                <a:cs typeface="Times New Roman" pitchFamily="18" charset="0"/>
              </a:rPr>
              <a:t>Document No: 5-21-0005-00-agen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10</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http://standards.ieee.org/develop/policies/best_practices_for_ieee_standards_development_051215.pdf</a:t>
            </a:r>
            <a:br>
              <a:rPr lang="en-US" sz="1867" dirty="0"/>
            </a:br>
            <a:endParaRPr lang="en-US" sz="1867" dirty="0"/>
          </a:p>
          <a:p>
            <a:pPr lvl="2">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52C7CA4-6E21-D04A-A16B-941952E3FB77}"/>
              </a:ext>
            </a:extLst>
          </p:cNvPr>
          <p:cNvSpPr>
            <a:spLocks noGrp="1"/>
          </p:cNvSpPr>
          <p:nvPr>
            <p:ph type="dt" sz="half" idx="10"/>
          </p:nvPr>
        </p:nvSpPr>
        <p:spPr/>
        <p:txBody>
          <a:bodyPr/>
          <a:lstStyle/>
          <a:p>
            <a:pPr>
              <a:defRPr/>
            </a:pPr>
            <a:fld id="{6843A5A5-BAA2-8945-ABA9-7530A9AB0B71}" type="datetime1">
              <a:rPr lang="en-US" smtClean="0"/>
              <a:t>4/1/21</a:t>
            </a:fld>
            <a:endParaRPr lang="en-US"/>
          </a:p>
        </p:txBody>
      </p:sp>
      <p:sp>
        <p:nvSpPr>
          <p:cNvPr id="6" name="Footer Placeholder 5">
            <a:extLst>
              <a:ext uri="{FF2B5EF4-FFF2-40B4-BE49-F238E27FC236}">
                <a16:creationId xmlns:a16="http://schemas.microsoft.com/office/drawing/2014/main" id="{72F10D8E-8870-2642-8E5B-19D752367725}"/>
              </a:ext>
            </a:extLst>
          </p:cNvPr>
          <p:cNvSpPr>
            <a:spLocks noGrp="1"/>
          </p:cNvSpPr>
          <p:nvPr>
            <p:ph type="ftr" sz="quarter" idx="11"/>
          </p:nvPr>
        </p:nvSpPr>
        <p:spPr/>
        <p:txBody>
          <a:bodyPr/>
          <a:lstStyle/>
          <a:p>
            <a:pPr>
              <a:defRPr/>
            </a:pPr>
            <a:r>
              <a:rPr lang="en-US"/>
              <a:t>Doc #:5-21-0005-00-agen</a:t>
            </a:r>
            <a:endParaRPr lang="en-US" dirty="0"/>
          </a:p>
        </p:txBody>
      </p:sp>
    </p:spTree>
    <p:extLst>
      <p:ext uri="{BB962C8B-B14F-4D97-AF65-F5344CB8AC3E}">
        <p14:creationId xmlns:p14="http://schemas.microsoft.com/office/powerpoint/2010/main" val="40402252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a:extLst>
              <a:ext uri="{FF2B5EF4-FFF2-40B4-BE49-F238E27FC236}">
                <a16:creationId xmlns:a16="http://schemas.microsoft.com/office/drawing/2014/main" id="{C8D6E6E8-F91C-BE48-AA7E-F922B4169626}"/>
              </a:ext>
            </a:extLst>
          </p:cNvPr>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pitchFamily="2" charset="2"/>
              <a:buNone/>
            </a:pPr>
            <a:r>
              <a:rPr lang="en-US" altLang="en-US" sz="1800" b="1" dirty="0"/>
              <a:t>	</a:t>
            </a:r>
            <a:r>
              <a:rPr lang="en-US" altLang="en-US" sz="2000" b="1"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pitchFamily="2" charset="2"/>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a:extLst>
              <a:ext uri="{FF2B5EF4-FFF2-40B4-BE49-F238E27FC236}">
                <a16:creationId xmlns:a16="http://schemas.microsoft.com/office/drawing/2014/main" id="{B526548B-22B0-4449-9D1E-95DAF25B06D7}"/>
              </a:ext>
            </a:extLst>
          </p:cNvPr>
          <p:cNvSpPr>
            <a:spLocks noGrp="1" noChangeArrowheads="1"/>
          </p:cNvSpPr>
          <p:nvPr>
            <p:ph type="title"/>
          </p:nvPr>
        </p:nvSpPr>
        <p:spPr>
          <a:xfrm>
            <a:off x="685800" y="0"/>
            <a:ext cx="7772400" cy="609600"/>
          </a:xfrm>
        </p:spPr>
        <p:txBody>
          <a:bodyPr lIns="90487" tIns="44450" rIns="90487" bIns="44450"/>
          <a:lstStyle/>
          <a:p>
            <a:r>
              <a:rPr lang="en-US" altLang="en-US" sz="3200" u="sng" dirty="0">
                <a:solidFill>
                  <a:schemeClr val="tx1"/>
                </a:solidFill>
                <a:latin typeface="Calibri" panose="020F0502020204030204" pitchFamily="34" charset="0"/>
                <a:cs typeface="Calibri" panose="020F0502020204030204" pitchFamily="34" charset="0"/>
              </a:rPr>
              <a:t>Instructions for the WG Chair</a:t>
            </a:r>
            <a:endParaRPr lang="en-US" altLang="en-US" sz="3200" u="sng" dirty="0">
              <a:latin typeface="Calibri" panose="020F0502020204030204" pitchFamily="34" charset="0"/>
              <a:cs typeface="Calibri" panose="020F0502020204030204" pitchFamily="34" charset="0"/>
            </a:endParaRPr>
          </a:p>
        </p:txBody>
      </p:sp>
      <p:sp>
        <p:nvSpPr>
          <p:cNvPr id="7172" name="Rectangle 1028">
            <a:extLst>
              <a:ext uri="{FF2B5EF4-FFF2-40B4-BE49-F238E27FC236}">
                <a16:creationId xmlns:a16="http://schemas.microsoft.com/office/drawing/2014/main" id="{371B9465-E86F-B244-870B-9F0D5789D6D8}"/>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a:extLst>
              <a:ext uri="{FF2B5EF4-FFF2-40B4-BE49-F238E27FC236}">
                <a16:creationId xmlns:a16="http://schemas.microsoft.com/office/drawing/2014/main" id="{385202DE-7565-0C47-A28C-ECACB2A8337D}"/>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p>
        </p:txBody>
      </p:sp>
      <p:sp>
        <p:nvSpPr>
          <p:cNvPr id="2" name="Date Placeholder 1">
            <a:extLst>
              <a:ext uri="{FF2B5EF4-FFF2-40B4-BE49-F238E27FC236}">
                <a16:creationId xmlns:a16="http://schemas.microsoft.com/office/drawing/2014/main" id="{7DB1D045-D185-934D-B660-99C731913ABA}"/>
              </a:ext>
            </a:extLst>
          </p:cNvPr>
          <p:cNvSpPr>
            <a:spLocks noGrp="1"/>
          </p:cNvSpPr>
          <p:nvPr>
            <p:ph type="dt" sz="half" idx="10"/>
          </p:nvPr>
        </p:nvSpPr>
        <p:spPr/>
        <p:txBody>
          <a:bodyPr/>
          <a:lstStyle/>
          <a:p>
            <a:pPr>
              <a:defRPr/>
            </a:pPr>
            <a:fld id="{ACE5746D-0797-C646-8AD1-8CE97B6E60B3}" type="datetime1">
              <a:rPr lang="en-US" smtClean="0"/>
              <a:t>4/1/21</a:t>
            </a:fld>
            <a:endParaRPr lang="en-US"/>
          </a:p>
        </p:txBody>
      </p:sp>
      <p:sp>
        <p:nvSpPr>
          <p:cNvPr id="3" name="Footer Placeholder 2">
            <a:extLst>
              <a:ext uri="{FF2B5EF4-FFF2-40B4-BE49-F238E27FC236}">
                <a16:creationId xmlns:a16="http://schemas.microsoft.com/office/drawing/2014/main" id="{ABD9011C-9AF8-4B43-B706-A67FC5E97DD2}"/>
              </a:ext>
            </a:extLst>
          </p:cNvPr>
          <p:cNvSpPr>
            <a:spLocks noGrp="1"/>
          </p:cNvSpPr>
          <p:nvPr>
            <p:ph type="ftr" sz="quarter" idx="11"/>
          </p:nvPr>
        </p:nvSpPr>
        <p:spPr/>
        <p:txBody>
          <a:bodyPr/>
          <a:lstStyle/>
          <a:p>
            <a:r>
              <a:rPr lang="en-US"/>
              <a:t>Doc #:5-21-0005-00-agen</a:t>
            </a:r>
            <a:endParaRPr lang="en-US" dirty="0"/>
          </a:p>
        </p:txBody>
      </p:sp>
      <p:sp>
        <p:nvSpPr>
          <p:cNvPr id="4" name="Slide Number Placeholder 3">
            <a:extLst>
              <a:ext uri="{FF2B5EF4-FFF2-40B4-BE49-F238E27FC236}">
                <a16:creationId xmlns:a16="http://schemas.microsoft.com/office/drawing/2014/main" id="{88FAC03F-F9CF-D747-8DE0-8F1C0C7CE7D8}"/>
              </a:ext>
            </a:extLst>
          </p:cNvPr>
          <p:cNvSpPr>
            <a:spLocks noGrp="1"/>
          </p:cNvSpPr>
          <p:nvPr>
            <p:ph type="sldNum" sz="quarter" idx="12"/>
          </p:nvPr>
        </p:nvSpPr>
        <p:spPr/>
        <p:txBody>
          <a:bodyPr/>
          <a:lstStyle/>
          <a:p>
            <a:pPr>
              <a:defRPr/>
            </a:pPr>
            <a:fld id="{E6A9CA49-25C3-408A-A7C2-6BBA5AFB62A7}" type="slidenum">
              <a:rPr lang="en-US" smtClean="0"/>
              <a:pPr>
                <a:defRPr/>
              </a:pPr>
              <a:t>11</a:t>
            </a:fld>
            <a:endParaRPr lang="en-US"/>
          </a:p>
        </p:txBody>
      </p:sp>
    </p:spTree>
    <p:extLst>
      <p:ext uri="{BB962C8B-B14F-4D97-AF65-F5344CB8AC3E}">
        <p14:creationId xmlns:p14="http://schemas.microsoft.com/office/powerpoint/2010/main" val="179107533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BC2D3009-00F4-134B-8C6A-7EF1A53F2F9C}"/>
              </a:ext>
            </a:extLst>
          </p:cNvPr>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a:extLst>
              <a:ext uri="{FF2B5EF4-FFF2-40B4-BE49-F238E27FC236}">
                <a16:creationId xmlns:a16="http://schemas.microsoft.com/office/drawing/2014/main" id="{0D810416-67C7-894A-B97B-4B8E5C53C15A}"/>
              </a:ext>
            </a:extLst>
          </p:cNvPr>
          <p:cNvSpPr>
            <a:spLocks noGrp="1" noChangeArrowheads="1"/>
          </p:cNvSpPr>
          <p:nvPr>
            <p:ph type="body" idx="1"/>
          </p:nvPr>
        </p:nvSpPr>
        <p:spPr>
          <a:xfrm>
            <a:off x="-17463" y="1066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2" name="Date Placeholder 1">
            <a:extLst>
              <a:ext uri="{FF2B5EF4-FFF2-40B4-BE49-F238E27FC236}">
                <a16:creationId xmlns:a16="http://schemas.microsoft.com/office/drawing/2014/main" id="{191EFC89-3CEC-7642-8ABE-ECFE126D3EAF}"/>
              </a:ext>
            </a:extLst>
          </p:cNvPr>
          <p:cNvSpPr>
            <a:spLocks noGrp="1"/>
          </p:cNvSpPr>
          <p:nvPr>
            <p:ph type="dt" sz="half" idx="10"/>
          </p:nvPr>
        </p:nvSpPr>
        <p:spPr/>
        <p:txBody>
          <a:bodyPr/>
          <a:lstStyle/>
          <a:p>
            <a:pPr>
              <a:defRPr/>
            </a:pPr>
            <a:fld id="{841B89F9-FD1D-D342-9F74-FCBB4AB2CB6A}" type="datetime1">
              <a:rPr lang="en-US" smtClean="0"/>
              <a:t>4/1/21</a:t>
            </a:fld>
            <a:endParaRPr lang="en-US"/>
          </a:p>
        </p:txBody>
      </p:sp>
      <p:sp>
        <p:nvSpPr>
          <p:cNvPr id="3" name="Footer Placeholder 2">
            <a:extLst>
              <a:ext uri="{FF2B5EF4-FFF2-40B4-BE49-F238E27FC236}">
                <a16:creationId xmlns:a16="http://schemas.microsoft.com/office/drawing/2014/main" id="{9DC32FB4-18A1-3E46-96BD-C7DAB76ACF11}"/>
              </a:ext>
            </a:extLst>
          </p:cNvPr>
          <p:cNvSpPr>
            <a:spLocks noGrp="1"/>
          </p:cNvSpPr>
          <p:nvPr>
            <p:ph type="ftr" sz="quarter" idx="11"/>
          </p:nvPr>
        </p:nvSpPr>
        <p:spPr/>
        <p:txBody>
          <a:bodyPr/>
          <a:lstStyle/>
          <a:p>
            <a:r>
              <a:rPr lang="en-US"/>
              <a:t>Doc #:5-21-0005-00-agen</a:t>
            </a:r>
            <a:endParaRPr lang="en-US" dirty="0"/>
          </a:p>
        </p:txBody>
      </p:sp>
      <p:sp>
        <p:nvSpPr>
          <p:cNvPr id="4" name="Slide Number Placeholder 3">
            <a:extLst>
              <a:ext uri="{FF2B5EF4-FFF2-40B4-BE49-F238E27FC236}">
                <a16:creationId xmlns:a16="http://schemas.microsoft.com/office/drawing/2014/main" id="{04A545ED-C3AF-F942-9EFB-20F5F7E1A428}"/>
              </a:ext>
            </a:extLst>
          </p:cNvPr>
          <p:cNvSpPr>
            <a:spLocks noGrp="1"/>
          </p:cNvSpPr>
          <p:nvPr>
            <p:ph type="sldNum" sz="quarter" idx="12"/>
          </p:nvPr>
        </p:nvSpPr>
        <p:spPr/>
        <p:txBody>
          <a:bodyPr/>
          <a:lstStyle/>
          <a:p>
            <a:pPr>
              <a:defRPr/>
            </a:pPr>
            <a:fld id="{E6A9CA49-25C3-408A-A7C2-6BBA5AFB62A7}" type="slidenum">
              <a:rPr lang="en-US" smtClean="0"/>
              <a:pPr>
                <a:defRPr/>
              </a:pPr>
              <a:t>12</a:t>
            </a:fld>
            <a:endParaRPr lang="en-US"/>
          </a:p>
        </p:txBody>
      </p:sp>
    </p:spTree>
    <p:extLst>
      <p:ext uri="{BB962C8B-B14F-4D97-AF65-F5344CB8AC3E}">
        <p14:creationId xmlns:p14="http://schemas.microsoft.com/office/powerpoint/2010/main" val="31539718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009BA41-EE3E-AF48-87DA-C00E74B6AFFB}"/>
              </a:ext>
            </a:extLst>
          </p:cNvPr>
          <p:cNvSpPr>
            <a:spLocks noGrp="1" noChangeArrowheads="1"/>
          </p:cNvSpPr>
          <p:nvPr>
            <p:ph type="title"/>
          </p:nvPr>
        </p:nvSpPr>
        <p:spPr>
          <a:xfrm>
            <a:off x="685800" y="152400"/>
            <a:ext cx="7772400" cy="990600"/>
          </a:xfrm>
        </p:spPr>
        <p:txBody>
          <a:bodyPr/>
          <a:lstStyle/>
          <a:p>
            <a:r>
              <a:rPr lang="en-US" altLang="en-US" sz="3200" u="sng">
                <a:solidFill>
                  <a:schemeClr val="tx1"/>
                </a:solidFill>
                <a:latin typeface="Calibri" panose="020F0502020204030204" pitchFamily="34" charset="0"/>
                <a:cs typeface="Calibri" panose="020F0502020204030204" pitchFamily="34" charset="0"/>
              </a:rPr>
              <a:t>Ways to inform IEEE</a:t>
            </a:r>
            <a:endParaRPr lang="en-US" altLang="en-US" sz="3200" u="sng"/>
          </a:p>
        </p:txBody>
      </p:sp>
      <p:sp>
        <p:nvSpPr>
          <p:cNvPr id="9219" name="Rectangle 3">
            <a:extLst>
              <a:ext uri="{FF2B5EF4-FFF2-40B4-BE49-F238E27FC236}">
                <a16:creationId xmlns:a16="http://schemas.microsoft.com/office/drawing/2014/main" id="{11219F0F-D1D2-EB4E-89EE-B1014A96C25F}"/>
              </a:ext>
            </a:extLst>
          </p:cNvPr>
          <p:cNvSpPr>
            <a:spLocks noGrp="1" noChangeArrowheads="1"/>
          </p:cNvSpPr>
          <p:nvPr>
            <p:ph type="body" idx="1"/>
          </p:nvPr>
        </p:nvSpPr>
        <p:spPr>
          <a:xfrm>
            <a:off x="228600" y="1295400"/>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2" name="Date Placeholder 1">
            <a:extLst>
              <a:ext uri="{FF2B5EF4-FFF2-40B4-BE49-F238E27FC236}">
                <a16:creationId xmlns:a16="http://schemas.microsoft.com/office/drawing/2014/main" id="{FFFBD785-4A82-504D-AF99-AB12D1A3E889}"/>
              </a:ext>
            </a:extLst>
          </p:cNvPr>
          <p:cNvSpPr>
            <a:spLocks noGrp="1"/>
          </p:cNvSpPr>
          <p:nvPr>
            <p:ph type="dt" sz="half" idx="10"/>
          </p:nvPr>
        </p:nvSpPr>
        <p:spPr/>
        <p:txBody>
          <a:bodyPr/>
          <a:lstStyle/>
          <a:p>
            <a:pPr>
              <a:defRPr/>
            </a:pPr>
            <a:fld id="{33311F1D-EA65-AC4D-94B6-BB4F8046EC61}" type="datetime1">
              <a:rPr lang="en-US" smtClean="0"/>
              <a:t>4/1/21</a:t>
            </a:fld>
            <a:endParaRPr lang="en-US"/>
          </a:p>
        </p:txBody>
      </p:sp>
      <p:sp>
        <p:nvSpPr>
          <p:cNvPr id="3" name="Footer Placeholder 2">
            <a:extLst>
              <a:ext uri="{FF2B5EF4-FFF2-40B4-BE49-F238E27FC236}">
                <a16:creationId xmlns:a16="http://schemas.microsoft.com/office/drawing/2014/main" id="{AD176795-01FF-2548-A5D7-54AFC3391D4E}"/>
              </a:ext>
            </a:extLst>
          </p:cNvPr>
          <p:cNvSpPr>
            <a:spLocks noGrp="1"/>
          </p:cNvSpPr>
          <p:nvPr>
            <p:ph type="ftr" sz="quarter" idx="11"/>
          </p:nvPr>
        </p:nvSpPr>
        <p:spPr/>
        <p:txBody>
          <a:bodyPr/>
          <a:lstStyle/>
          <a:p>
            <a:r>
              <a:rPr lang="en-US"/>
              <a:t>Doc #:5-21-0005-00-agen</a:t>
            </a:r>
            <a:endParaRPr lang="en-US" dirty="0"/>
          </a:p>
        </p:txBody>
      </p:sp>
      <p:sp>
        <p:nvSpPr>
          <p:cNvPr id="4" name="Slide Number Placeholder 3">
            <a:extLst>
              <a:ext uri="{FF2B5EF4-FFF2-40B4-BE49-F238E27FC236}">
                <a16:creationId xmlns:a16="http://schemas.microsoft.com/office/drawing/2014/main" id="{A6A188EE-2A47-514E-AED2-D5B06F4A5E27}"/>
              </a:ext>
            </a:extLst>
          </p:cNvPr>
          <p:cNvSpPr>
            <a:spLocks noGrp="1"/>
          </p:cNvSpPr>
          <p:nvPr>
            <p:ph type="sldNum" sz="quarter" idx="12"/>
          </p:nvPr>
        </p:nvSpPr>
        <p:spPr/>
        <p:txBody>
          <a:bodyPr/>
          <a:lstStyle/>
          <a:p>
            <a:pPr>
              <a:defRPr/>
            </a:pPr>
            <a:fld id="{E6A9CA49-25C3-408A-A7C2-6BBA5AFB62A7}" type="slidenum">
              <a:rPr lang="en-US" smtClean="0"/>
              <a:pPr>
                <a:defRPr/>
              </a:pPr>
              <a:t>13</a:t>
            </a:fld>
            <a:endParaRPr lang="en-US"/>
          </a:p>
        </p:txBody>
      </p:sp>
    </p:spTree>
    <p:extLst>
      <p:ext uri="{BB962C8B-B14F-4D97-AF65-F5344CB8AC3E}">
        <p14:creationId xmlns:p14="http://schemas.microsoft.com/office/powerpoint/2010/main" val="5111098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AC2FF1F6-F075-314C-9288-637C82364FE1}"/>
              </a:ext>
            </a:extLst>
          </p:cNvPr>
          <p:cNvSpPr>
            <a:spLocks noGrp="1" noChangeArrowheads="1"/>
          </p:cNvSpPr>
          <p:nvPr>
            <p:ph type="title"/>
          </p:nvPr>
        </p:nvSpPr>
        <p:spPr>
          <a:xfrm>
            <a:off x="228600" y="26988"/>
            <a:ext cx="8686800" cy="1143000"/>
          </a:xfrm>
        </p:spPr>
        <p:txBody>
          <a:bodyPr/>
          <a:lstStyle/>
          <a:p>
            <a:r>
              <a:rPr lang="en-US" altLang="en-US" sz="3200" u="sng">
                <a:solidFill>
                  <a:schemeClr val="tx1"/>
                </a:solidFill>
                <a:latin typeface="Calibri" panose="020F0502020204030204" pitchFamily="34" charset="0"/>
                <a:cs typeface="Calibri" panose="020F0502020204030204" pitchFamily="34" charset="0"/>
              </a:rPr>
              <a:t>Other guidelines for IEEE WG meetings</a:t>
            </a:r>
            <a:endParaRPr lang="en-US" altLang="en-US" sz="3200"/>
          </a:p>
        </p:txBody>
      </p:sp>
      <p:sp>
        <p:nvSpPr>
          <p:cNvPr id="10243" name="Rectangle 1027">
            <a:extLst>
              <a:ext uri="{FF2B5EF4-FFF2-40B4-BE49-F238E27FC236}">
                <a16:creationId xmlns:a16="http://schemas.microsoft.com/office/drawing/2014/main" id="{77046243-DE4A-4B40-AD7C-A4A0FE105CC3}"/>
              </a:ext>
            </a:extLst>
          </p:cNvPr>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Date Placeholder 1">
            <a:extLst>
              <a:ext uri="{FF2B5EF4-FFF2-40B4-BE49-F238E27FC236}">
                <a16:creationId xmlns:a16="http://schemas.microsoft.com/office/drawing/2014/main" id="{1F5DD6E5-1CC9-4340-B6F5-A1636A16DA28}"/>
              </a:ext>
            </a:extLst>
          </p:cNvPr>
          <p:cNvSpPr>
            <a:spLocks noGrp="1"/>
          </p:cNvSpPr>
          <p:nvPr>
            <p:ph type="dt" sz="half" idx="10"/>
          </p:nvPr>
        </p:nvSpPr>
        <p:spPr/>
        <p:txBody>
          <a:bodyPr/>
          <a:lstStyle/>
          <a:p>
            <a:pPr>
              <a:defRPr/>
            </a:pPr>
            <a:fld id="{6EF92EF4-F862-C345-A869-1C3E63151F12}" type="datetime1">
              <a:rPr lang="en-US" smtClean="0"/>
              <a:t>4/1/21</a:t>
            </a:fld>
            <a:endParaRPr lang="en-US"/>
          </a:p>
        </p:txBody>
      </p:sp>
      <p:sp>
        <p:nvSpPr>
          <p:cNvPr id="3" name="Footer Placeholder 2">
            <a:extLst>
              <a:ext uri="{FF2B5EF4-FFF2-40B4-BE49-F238E27FC236}">
                <a16:creationId xmlns:a16="http://schemas.microsoft.com/office/drawing/2014/main" id="{68557AFF-6FF5-6844-9C89-00F9A3CF7E14}"/>
              </a:ext>
            </a:extLst>
          </p:cNvPr>
          <p:cNvSpPr>
            <a:spLocks noGrp="1"/>
          </p:cNvSpPr>
          <p:nvPr>
            <p:ph type="ftr" sz="quarter" idx="11"/>
          </p:nvPr>
        </p:nvSpPr>
        <p:spPr/>
        <p:txBody>
          <a:bodyPr/>
          <a:lstStyle/>
          <a:p>
            <a:r>
              <a:rPr lang="en-US"/>
              <a:t>Doc #:5-21-0005-00-agen</a:t>
            </a:r>
            <a:endParaRPr lang="en-US" dirty="0"/>
          </a:p>
        </p:txBody>
      </p:sp>
      <p:sp>
        <p:nvSpPr>
          <p:cNvPr id="4" name="Slide Number Placeholder 3">
            <a:extLst>
              <a:ext uri="{FF2B5EF4-FFF2-40B4-BE49-F238E27FC236}">
                <a16:creationId xmlns:a16="http://schemas.microsoft.com/office/drawing/2014/main" id="{6CF862EB-60F1-FB4E-9BF2-5350BD207C0D}"/>
              </a:ext>
            </a:extLst>
          </p:cNvPr>
          <p:cNvSpPr>
            <a:spLocks noGrp="1"/>
          </p:cNvSpPr>
          <p:nvPr>
            <p:ph type="sldNum" sz="quarter" idx="12"/>
          </p:nvPr>
        </p:nvSpPr>
        <p:spPr/>
        <p:txBody>
          <a:bodyPr/>
          <a:lstStyle/>
          <a:p>
            <a:pPr>
              <a:defRPr/>
            </a:pPr>
            <a:fld id="{E6A9CA49-25C3-408A-A7C2-6BBA5AFB62A7}" type="slidenum">
              <a:rPr lang="en-US" smtClean="0"/>
              <a:pPr>
                <a:defRPr/>
              </a:pPr>
              <a:t>14</a:t>
            </a:fld>
            <a:endParaRPr lang="en-US"/>
          </a:p>
        </p:txBody>
      </p:sp>
    </p:spTree>
    <p:extLst>
      <p:ext uri="{BB962C8B-B14F-4D97-AF65-F5344CB8AC3E}">
        <p14:creationId xmlns:p14="http://schemas.microsoft.com/office/powerpoint/2010/main" val="20163820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6B891396-C957-EE48-ADB3-C9F5BBE7B4D6}"/>
              </a:ext>
            </a:extLst>
          </p:cNvPr>
          <p:cNvSpPr>
            <a:spLocks noGrp="1" noChangeArrowheads="1"/>
          </p:cNvSpPr>
          <p:nvPr>
            <p:ph type="title"/>
          </p:nvPr>
        </p:nvSpPr>
        <p:spPr>
          <a:xfrm>
            <a:off x="381000" y="304800"/>
            <a:ext cx="8458200" cy="609600"/>
          </a:xfrm>
        </p:spPr>
        <p:txBody>
          <a:bodyPr/>
          <a:lstStyle/>
          <a:p>
            <a:r>
              <a:rPr lang="en-GB" altLang="en-US" sz="3200" u="sng">
                <a:solidFill>
                  <a:schemeClr val="tx1"/>
                </a:solidFill>
                <a:latin typeface="Calibri" panose="020F0502020204030204" pitchFamily="34" charset="0"/>
                <a:cs typeface="Calibri" panose="020F0502020204030204" pitchFamily="34" charset="0"/>
              </a:rPr>
              <a:t>Patent-related information</a:t>
            </a:r>
            <a:endParaRPr lang="en-US" altLang="en-US" sz="3200" u="sng"/>
          </a:p>
        </p:txBody>
      </p:sp>
      <p:sp>
        <p:nvSpPr>
          <p:cNvPr id="11267" name="Rectangle 3">
            <a:extLst>
              <a:ext uri="{FF2B5EF4-FFF2-40B4-BE49-F238E27FC236}">
                <a16:creationId xmlns:a16="http://schemas.microsoft.com/office/drawing/2014/main" id="{DE419511-A8EA-7140-ACEB-EC9D223AFF59}"/>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itchFamily="2" charset="0"/>
            </a:endParaRPr>
          </a:p>
        </p:txBody>
      </p:sp>
      <p:sp>
        <p:nvSpPr>
          <p:cNvPr id="11268" name="Rectangle 4">
            <a:extLst>
              <a:ext uri="{FF2B5EF4-FFF2-40B4-BE49-F238E27FC236}">
                <a16:creationId xmlns:a16="http://schemas.microsoft.com/office/drawing/2014/main" id="{1B898656-C6E1-9344-B444-C6DAC6862C24}"/>
              </a:ext>
            </a:extLst>
          </p:cNvPr>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pitchFamily="2" charset="2"/>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a:p>
          <a:p>
            <a:pPr lvl="1">
              <a:lnSpc>
                <a:spcPct val="90000"/>
              </a:lnSpc>
              <a:spcBef>
                <a:spcPct val="0"/>
              </a:spcBef>
              <a:buFont typeface="Monotype Sorts" pitchFamily="2" charset="2"/>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2" name="Date Placeholder 1">
            <a:extLst>
              <a:ext uri="{FF2B5EF4-FFF2-40B4-BE49-F238E27FC236}">
                <a16:creationId xmlns:a16="http://schemas.microsoft.com/office/drawing/2014/main" id="{8575163D-76E9-904C-A2CE-3B8F82A7394D}"/>
              </a:ext>
            </a:extLst>
          </p:cNvPr>
          <p:cNvSpPr>
            <a:spLocks noGrp="1"/>
          </p:cNvSpPr>
          <p:nvPr>
            <p:ph type="dt" sz="half" idx="10"/>
          </p:nvPr>
        </p:nvSpPr>
        <p:spPr/>
        <p:txBody>
          <a:bodyPr/>
          <a:lstStyle/>
          <a:p>
            <a:pPr>
              <a:defRPr/>
            </a:pPr>
            <a:fld id="{5820268F-D8F2-A64C-B601-A2C2702D4602}" type="datetime1">
              <a:rPr lang="en-US" smtClean="0"/>
              <a:t>4/1/21</a:t>
            </a:fld>
            <a:endParaRPr lang="en-US"/>
          </a:p>
        </p:txBody>
      </p:sp>
      <p:sp>
        <p:nvSpPr>
          <p:cNvPr id="3" name="Footer Placeholder 2">
            <a:extLst>
              <a:ext uri="{FF2B5EF4-FFF2-40B4-BE49-F238E27FC236}">
                <a16:creationId xmlns:a16="http://schemas.microsoft.com/office/drawing/2014/main" id="{BF5B5253-78CC-B447-8198-01A705525D22}"/>
              </a:ext>
            </a:extLst>
          </p:cNvPr>
          <p:cNvSpPr>
            <a:spLocks noGrp="1"/>
          </p:cNvSpPr>
          <p:nvPr>
            <p:ph type="ftr" sz="quarter" idx="11"/>
          </p:nvPr>
        </p:nvSpPr>
        <p:spPr/>
        <p:txBody>
          <a:bodyPr/>
          <a:lstStyle/>
          <a:p>
            <a:r>
              <a:rPr lang="en-US"/>
              <a:t>Doc #:5-21-0005-00-agen</a:t>
            </a:r>
            <a:endParaRPr lang="en-US" dirty="0"/>
          </a:p>
        </p:txBody>
      </p:sp>
      <p:sp>
        <p:nvSpPr>
          <p:cNvPr id="4" name="Slide Number Placeholder 3">
            <a:extLst>
              <a:ext uri="{FF2B5EF4-FFF2-40B4-BE49-F238E27FC236}">
                <a16:creationId xmlns:a16="http://schemas.microsoft.com/office/drawing/2014/main" id="{9111C800-49D3-3949-AB25-AADCE4B941DC}"/>
              </a:ext>
            </a:extLst>
          </p:cNvPr>
          <p:cNvSpPr>
            <a:spLocks noGrp="1"/>
          </p:cNvSpPr>
          <p:nvPr>
            <p:ph type="sldNum" sz="quarter" idx="12"/>
          </p:nvPr>
        </p:nvSpPr>
        <p:spPr/>
        <p:txBody>
          <a:bodyPr/>
          <a:lstStyle/>
          <a:p>
            <a:pPr>
              <a:defRPr/>
            </a:pPr>
            <a:fld id="{E6A9CA49-25C3-408A-A7C2-6BBA5AFB62A7}" type="slidenum">
              <a:rPr lang="en-US" smtClean="0"/>
              <a:pPr>
                <a:defRPr/>
              </a:pPr>
              <a:t>15</a:t>
            </a:fld>
            <a:endParaRPr lang="en-US"/>
          </a:p>
        </p:txBody>
      </p:sp>
    </p:spTree>
    <p:extLst>
      <p:ext uri="{BB962C8B-B14F-4D97-AF65-F5344CB8AC3E}">
        <p14:creationId xmlns:p14="http://schemas.microsoft.com/office/powerpoint/2010/main" val="2512455093"/>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dirty="0"/>
              <a:t>Motion</a:t>
            </a:r>
            <a:r>
              <a:rPr dirty="0"/>
              <a:t> for approval</a:t>
            </a:r>
          </a:p>
        </p:txBody>
      </p:sp>
      <p:sp>
        <p:nvSpPr>
          <p:cNvPr id="12291" name="Content Placeholder 2"/>
          <p:cNvSpPr>
            <a:spLocks noGrp="1"/>
          </p:cNvSpPr>
          <p:nvPr>
            <p:ph idx="1"/>
          </p:nvPr>
        </p:nvSpPr>
        <p:spPr>
          <a:xfrm>
            <a:off x="457200" y="1166018"/>
            <a:ext cx="8229600" cy="4525963"/>
          </a:xfrm>
        </p:spPr>
        <p:txBody>
          <a:bodyPr/>
          <a:lstStyle/>
          <a:p>
            <a:r>
              <a:rPr dirty="0"/>
              <a:t>Motion to </a:t>
            </a:r>
            <a:r>
              <a:rPr lang="en-US" dirty="0"/>
              <a:t>invite IEEE liaison to brief the 1900.5 WG on WG members responsibilities with regard to existing or pending patents.</a:t>
            </a:r>
          </a:p>
          <a:p>
            <a:pPr>
              <a:lnSpc>
                <a:spcPct val="115000"/>
              </a:lnSpc>
              <a:defRPr/>
            </a:pPr>
            <a:r>
              <a:rPr lang="en-US" dirty="0"/>
              <a:t>Mover: 	  </a:t>
            </a:r>
          </a:p>
          <a:p>
            <a:r>
              <a:rPr dirty="0"/>
              <a:t>Second:</a:t>
            </a:r>
          </a:p>
          <a:p>
            <a:r>
              <a:rPr lang="en-US" dirty="0"/>
              <a:t>Discussion: Amended for interested WG members to do further research prior to inviting the IEEE liaison to brief</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C5D81BB-E15C-0A42-B8DE-74F2AF84F6D3}" type="datetime1">
              <a:rPr lang="en-US" smtClean="0"/>
              <a:t>4/1/21</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#:5-21-0005-00-agen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9365160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3/5/21</a:t>
            </a:r>
            <a:r>
              <a:rPr lang="en-US" dirty="0"/>
              <a:t> </a:t>
            </a:r>
            <a:r>
              <a:rPr dirty="0"/>
              <a:t>WG minutes contained in </a:t>
            </a:r>
            <a:r>
              <a:rPr lang="en-US" dirty="0">
                <a:solidFill>
                  <a:schemeClr val="tx1"/>
                </a:solidFill>
              </a:rPr>
              <a:t>Doc #: 5-21-0006-00-mins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Alex	  </a:t>
            </a:r>
          </a:p>
          <a:p>
            <a:r>
              <a:rPr dirty="0"/>
              <a:t>Second:</a:t>
            </a:r>
            <a:r>
              <a:rPr lang="en-US" dirty="0"/>
              <a:t> Reinhard</a:t>
            </a:r>
            <a:endParaRPr dirty="0"/>
          </a:p>
          <a:p>
            <a:r>
              <a:rPr lang="en-US" dirty="0"/>
              <a:t>Vote: UC</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24967CED-ECC1-FE41-A885-734326FC6D49}" type="datetime1">
              <a:rPr lang="en-US" smtClean="0"/>
              <a:t>4/1/21</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#:5-21-0005-00-agen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17</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7181557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9C928E-2E7D-4555-A9C9-4DEB842D2B1A}"/>
              </a:ext>
            </a:extLst>
          </p:cNvPr>
          <p:cNvSpPr>
            <a:spLocks noGrp="1"/>
          </p:cNvSpPr>
          <p:nvPr>
            <p:ph type="title"/>
          </p:nvPr>
        </p:nvSpPr>
        <p:spPr/>
        <p:txBody>
          <a:bodyPr/>
          <a:lstStyle/>
          <a:p>
            <a:r>
              <a:rPr lang="en-US" b="0"/>
              <a:t> </a:t>
            </a:r>
            <a:r>
              <a:rPr lang="en-US"/>
              <a:t>Motion</a:t>
            </a:r>
            <a:endParaRPr lang="en-US" dirty="0"/>
          </a:p>
        </p:txBody>
      </p:sp>
      <p:sp>
        <p:nvSpPr>
          <p:cNvPr id="3" name="Content Placeholder 2">
            <a:extLst>
              <a:ext uri="{FF2B5EF4-FFF2-40B4-BE49-F238E27FC236}">
                <a16:creationId xmlns:a16="http://schemas.microsoft.com/office/drawing/2014/main" id="{1D218685-65A4-4E9C-8DE3-39AB10C312C1}"/>
              </a:ext>
            </a:extLst>
          </p:cNvPr>
          <p:cNvSpPr>
            <a:spLocks noGrp="1"/>
          </p:cNvSpPr>
          <p:nvPr>
            <p:ph idx="1"/>
          </p:nvPr>
        </p:nvSpPr>
        <p:spPr>
          <a:xfrm>
            <a:off x="457200" y="1219200"/>
            <a:ext cx="8229600" cy="5029200"/>
          </a:xfrm>
        </p:spPr>
        <p:txBody>
          <a:bodyPr/>
          <a:lstStyle/>
          <a:p>
            <a:r>
              <a:rPr lang="en-US" sz="2800" dirty="0"/>
              <a:t>Approval for WG Chair to ballot with editorial changes as necessary the document 5-19-0032-15 for acceptance as the 1900.5.2a WG Draft.  Ballot shall be no less than minimum required calendar days.</a:t>
            </a:r>
          </a:p>
          <a:p>
            <a:pPr>
              <a:lnSpc>
                <a:spcPct val="115000"/>
              </a:lnSpc>
              <a:defRPr/>
            </a:pPr>
            <a:r>
              <a:rPr lang="en-US" sz="2800" dirty="0"/>
              <a:t>Mover: John</a:t>
            </a:r>
          </a:p>
          <a:p>
            <a:r>
              <a:rPr lang="en-US" sz="2800" dirty="0"/>
              <a:t>Second: Reinhard</a:t>
            </a:r>
          </a:p>
          <a:p>
            <a:r>
              <a:rPr lang="en-US" sz="2800" dirty="0"/>
              <a:t>Vote:   </a:t>
            </a:r>
          </a:p>
          <a:p>
            <a:pPr lvl="2"/>
            <a:r>
              <a:rPr lang="en-US" sz="2000" dirty="0"/>
              <a:t>8 Approve</a:t>
            </a:r>
          </a:p>
          <a:p>
            <a:pPr lvl="2"/>
            <a:r>
              <a:rPr lang="en-US" sz="2000" dirty="0"/>
              <a:t>0 Disapprove</a:t>
            </a:r>
          </a:p>
          <a:p>
            <a:pPr lvl="2"/>
            <a:r>
              <a:rPr lang="en-US" sz="2000" dirty="0"/>
              <a:t>0 Abstain </a:t>
            </a:r>
          </a:p>
          <a:p>
            <a:endParaRPr lang="en-US" sz="2800" dirty="0"/>
          </a:p>
        </p:txBody>
      </p:sp>
      <p:sp>
        <p:nvSpPr>
          <p:cNvPr id="4" name="Date Placeholder 3">
            <a:extLst>
              <a:ext uri="{FF2B5EF4-FFF2-40B4-BE49-F238E27FC236}">
                <a16:creationId xmlns:a16="http://schemas.microsoft.com/office/drawing/2014/main" id="{1AABEFE0-6AEC-4B7A-82B9-C2C223EC02D0}"/>
              </a:ext>
            </a:extLst>
          </p:cNvPr>
          <p:cNvSpPr>
            <a:spLocks noGrp="1"/>
          </p:cNvSpPr>
          <p:nvPr>
            <p:ph type="dt" sz="half" idx="10"/>
          </p:nvPr>
        </p:nvSpPr>
        <p:spPr/>
        <p:txBody>
          <a:bodyPr/>
          <a:lstStyle/>
          <a:p>
            <a:pPr>
              <a:defRPr/>
            </a:pPr>
            <a:fld id="{A6A69031-301F-E542-BC72-C2DB12CFE64B}" type="datetime1">
              <a:rPr lang="en-US" smtClean="0"/>
              <a:t>4/1/21</a:t>
            </a:fld>
            <a:endParaRPr lang="en-US"/>
          </a:p>
        </p:txBody>
      </p:sp>
      <p:sp>
        <p:nvSpPr>
          <p:cNvPr id="5" name="Footer Placeholder 4">
            <a:extLst>
              <a:ext uri="{FF2B5EF4-FFF2-40B4-BE49-F238E27FC236}">
                <a16:creationId xmlns:a16="http://schemas.microsoft.com/office/drawing/2014/main" id="{3B9BD67D-BEC9-43C8-88AA-DD9EF7050E36}"/>
              </a:ext>
            </a:extLst>
          </p:cNvPr>
          <p:cNvSpPr>
            <a:spLocks noGrp="1"/>
          </p:cNvSpPr>
          <p:nvPr>
            <p:ph type="ftr" sz="quarter" idx="11"/>
          </p:nvPr>
        </p:nvSpPr>
        <p:spPr/>
        <p:txBody>
          <a:bodyPr/>
          <a:lstStyle/>
          <a:p>
            <a:pPr>
              <a:defRPr/>
            </a:pPr>
            <a:r>
              <a:rPr lang="en-US"/>
              <a:t>Doc #:5-21-0005-00-agen</a:t>
            </a:r>
          </a:p>
        </p:txBody>
      </p:sp>
      <p:sp>
        <p:nvSpPr>
          <p:cNvPr id="6" name="Slide Number Placeholder 5">
            <a:extLst>
              <a:ext uri="{FF2B5EF4-FFF2-40B4-BE49-F238E27FC236}">
                <a16:creationId xmlns:a16="http://schemas.microsoft.com/office/drawing/2014/main" id="{10A9FD93-6C4D-41CB-8E31-F84689B03282}"/>
              </a:ext>
            </a:extLst>
          </p:cNvPr>
          <p:cNvSpPr>
            <a:spLocks noGrp="1"/>
          </p:cNvSpPr>
          <p:nvPr>
            <p:ph type="sldNum" sz="quarter" idx="12"/>
          </p:nvPr>
        </p:nvSpPr>
        <p:spPr/>
        <p:txBody>
          <a:bodyPr/>
          <a:lstStyle/>
          <a:p>
            <a:pPr>
              <a:defRPr/>
            </a:pPr>
            <a:fld id="{986769F2-C589-4C46-B9E8-371DE6369B6E}" type="slidenum">
              <a:rPr lang="en-US" smtClean="0"/>
              <a:pPr>
                <a:defRPr/>
              </a:pPr>
              <a:t>18</a:t>
            </a:fld>
            <a:endParaRPr lang="en-US"/>
          </a:p>
        </p:txBody>
      </p:sp>
    </p:spTree>
    <p:extLst>
      <p:ext uri="{BB962C8B-B14F-4D97-AF65-F5344CB8AC3E}">
        <p14:creationId xmlns:p14="http://schemas.microsoft.com/office/powerpoint/2010/main" val="5133567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550862"/>
          </a:xfrm>
        </p:spPr>
        <p:txBody>
          <a:bodyPr>
            <a:normAutofit fontScale="90000"/>
          </a:bodyPr>
          <a:lstStyle/>
          <a:p>
            <a:r>
              <a:rPr dirty="0"/>
              <a:t>Current Status</a:t>
            </a:r>
            <a:r>
              <a:rPr lang="en-US" dirty="0"/>
              <a:t> for 1900.5a</a:t>
            </a:r>
            <a:endParaRPr dirty="0"/>
          </a:p>
        </p:txBody>
      </p:sp>
      <p:sp>
        <p:nvSpPr>
          <p:cNvPr id="14339" name="Content Placeholder 2"/>
          <p:cNvSpPr>
            <a:spLocks noGrp="1"/>
          </p:cNvSpPr>
          <p:nvPr>
            <p:ph idx="1"/>
          </p:nvPr>
        </p:nvSpPr>
        <p:spPr>
          <a:xfrm>
            <a:off x="363682" y="685800"/>
            <a:ext cx="8416636" cy="5638800"/>
          </a:xfrm>
        </p:spPr>
        <p:txBody>
          <a:bodyPr/>
          <a:lstStyle/>
          <a:p>
            <a:r>
              <a:rPr lang="en-US" sz="1800" dirty="0"/>
              <a:t>3/5/21</a:t>
            </a:r>
          </a:p>
          <a:p>
            <a:pPr lvl="1"/>
            <a:r>
              <a:rPr lang="en-US" sz="1400" dirty="0"/>
              <a:t>Contribution from Mitch, the MLM Use case from SDRF 11 year ago, London bombing</a:t>
            </a:r>
          </a:p>
          <a:p>
            <a:pPr lvl="1"/>
            <a:r>
              <a:rPr lang="en-US" sz="1400" dirty="0"/>
              <a:t>Next meeting 3/19</a:t>
            </a:r>
          </a:p>
          <a:p>
            <a:pPr lvl="2"/>
            <a:r>
              <a:rPr lang="en-US" sz="1200" dirty="0"/>
              <a:t>Planning a discussion on requirements for the standard</a:t>
            </a:r>
          </a:p>
          <a:p>
            <a:pPr lvl="2"/>
            <a:r>
              <a:rPr lang="en-US" sz="1200" dirty="0"/>
              <a:t>Taking on a complex task with the goal making a not to complex standard</a:t>
            </a:r>
          </a:p>
          <a:p>
            <a:pPr lvl="2"/>
            <a:r>
              <a:rPr lang="en-US" sz="1200" dirty="0"/>
              <a:t>Considering multiple architectures? Including the idea of a Meta architecture</a:t>
            </a:r>
          </a:p>
          <a:p>
            <a:r>
              <a:rPr lang="en-US" sz="1800" dirty="0"/>
              <a:t>3/30/21</a:t>
            </a:r>
          </a:p>
          <a:p>
            <a:pPr lvl="1"/>
            <a:r>
              <a:rPr lang="en-US" sz="1400" dirty="0"/>
              <a:t>Ad-hoc at 2pm today</a:t>
            </a:r>
          </a:p>
          <a:p>
            <a:pPr lvl="1"/>
            <a:r>
              <a:rPr lang="en-US" sz="1400" dirty="0"/>
              <a:t>Revisiting P1900.5-2011 pros and cons</a:t>
            </a:r>
          </a:p>
          <a:p>
            <a:pPr lvl="1"/>
            <a:r>
              <a:rPr lang="en-US" sz="1400" dirty="0"/>
              <a:t>Working on requirements and black box description</a:t>
            </a:r>
          </a:p>
          <a:p>
            <a:r>
              <a:rPr lang="en-US" sz="1800" dirty="0"/>
              <a:t>4/1/21</a:t>
            </a:r>
          </a:p>
          <a:p>
            <a:pPr lvl="1"/>
            <a:r>
              <a:rPr lang="en-US" sz="1400" dirty="0"/>
              <a:t>Had ad-hoc 3/30/21</a:t>
            </a:r>
          </a:p>
          <a:p>
            <a:pPr lvl="1"/>
            <a:r>
              <a:rPr lang="en-US" sz="1400" dirty="0"/>
              <a:t>Discuss properties of policy management and delivery</a:t>
            </a:r>
          </a:p>
          <a:p>
            <a:pPr lvl="2"/>
            <a:r>
              <a:rPr lang="en-US" sz="1200" dirty="0"/>
              <a:t>Including lifecycle of a policy</a:t>
            </a:r>
          </a:p>
          <a:p>
            <a:pPr lvl="2"/>
            <a:r>
              <a:rPr lang="en-US" sz="1200" dirty="0"/>
              <a:t>Hierarchical nature</a:t>
            </a:r>
          </a:p>
          <a:p>
            <a:pPr lvl="2"/>
            <a:r>
              <a:rPr lang="en-US" sz="1200" dirty="0"/>
              <a:t>Generation of mission policy, likely machine generated</a:t>
            </a:r>
          </a:p>
          <a:p>
            <a:pPr lvl="1"/>
            <a:r>
              <a:rPr lang="en-US" sz="1400" dirty="0"/>
              <a:t>Eric planning a reference implementation</a:t>
            </a:r>
          </a:p>
          <a:p>
            <a:pPr lvl="2"/>
            <a:r>
              <a:rPr lang="en-US" sz="1200" dirty="0"/>
              <a:t>Planning toward informational items for the standard</a:t>
            </a:r>
          </a:p>
          <a:p>
            <a:pPr lvl="2"/>
            <a:r>
              <a:rPr lang="en-US" sz="1200" dirty="0"/>
              <a:t>Addressing </a:t>
            </a:r>
          </a:p>
          <a:p>
            <a:pPr lvl="3"/>
            <a:r>
              <a:rPr lang="en-US" sz="1100" dirty="0"/>
              <a:t>Digital signature</a:t>
            </a:r>
          </a:p>
          <a:p>
            <a:pPr lvl="3"/>
            <a:r>
              <a:rPr lang="en-US" sz="1100" dirty="0"/>
              <a:t>Policy decomposability</a:t>
            </a:r>
          </a:p>
          <a:p>
            <a:endParaRPr lang="en-US" sz="1800" dirty="0"/>
          </a:p>
          <a:p>
            <a:endParaRPr lang="en-US" sz="1800" dirty="0"/>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1FD8B413-A83A-184A-B0EB-385EBC9579EF}" type="datetime1">
              <a:rPr lang="en-US" smtClean="0"/>
              <a:t>4/1/21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19</a:t>
            </a:fld>
            <a:endParaRPr lang="en-US"/>
          </a:p>
        </p:txBody>
      </p:sp>
    </p:spTree>
    <p:extLst>
      <p:ext uri="{BB962C8B-B14F-4D97-AF65-F5344CB8AC3E}">
        <p14:creationId xmlns:p14="http://schemas.microsoft.com/office/powerpoint/2010/main" val="1343855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3591BEC0-B7A1-C54B-9BD5-88F40AE622A0}" type="datetime1">
              <a:rPr lang="en-US" smtClean="0"/>
              <a:t>4/1/21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#:5-21-0005-00-agen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246769"/>
          </a:xfrm>
          <a:prstGeom prst="rect">
            <a:avLst/>
          </a:prstGeom>
        </p:spPr>
        <p:txBody>
          <a:bodyPr wrap="square">
            <a:spAutoFit/>
          </a:bodyPr>
          <a:lstStyle/>
          <a:p>
            <a:pPr marL="0" marR="0">
              <a:spcBef>
                <a:spcPts val="0"/>
              </a:spcBef>
              <a:spcAft>
                <a:spcPts val="0"/>
              </a:spcAft>
            </a:pPr>
            <a:r>
              <a:rPr lang="en-US" sz="1400" dirty="0"/>
              <a:t>IEEE 1900.5 Meetings</a:t>
            </a:r>
          </a:p>
          <a:p>
            <a:r>
              <a:rPr lang="en-US" sz="1400" dirty="0"/>
              <a:t>https://</a:t>
            </a:r>
            <a:r>
              <a:rPr lang="en-US" sz="1400" dirty="0" err="1"/>
              <a:t>ieeesa.webex.com</a:t>
            </a:r>
            <a:r>
              <a:rPr lang="en-US" sz="1400" dirty="0"/>
              <a:t>/meet/</a:t>
            </a:r>
            <a:r>
              <a:rPr lang="en-US" sz="1400" dirty="0" err="1"/>
              <a:t>trennier</a:t>
            </a:r>
            <a:r>
              <a:rPr lang="en-US" sz="1400" dirty="0"/>
              <a:t> | 1736136765</a:t>
            </a:r>
          </a:p>
          <a:p>
            <a:br>
              <a:rPr lang="en-US" sz="1400" dirty="0"/>
            </a:br>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173 613 6765</a:t>
            </a:r>
          </a:p>
          <a:p>
            <a:br>
              <a:rPr lang="en-US" sz="1400" dirty="0"/>
            </a:b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241300" y="819211"/>
            <a:ext cx="8216900" cy="5629214"/>
          </a:xfrm>
        </p:spPr>
        <p:txBody>
          <a:bodyPr/>
          <a:lstStyle/>
          <a:p>
            <a:r>
              <a:rPr lang="en-US" sz="1600" dirty="0"/>
              <a:t>2/12/21</a:t>
            </a:r>
          </a:p>
          <a:p>
            <a:pPr lvl="1"/>
            <a:r>
              <a:rPr lang="en-US" sz="1400" dirty="0"/>
              <a:t>Issues with reference implementation discovered</a:t>
            </a:r>
          </a:p>
          <a:p>
            <a:pPr lvl="1"/>
            <a:r>
              <a:rPr lang="en-US" sz="1400" dirty="0"/>
              <a:t>Working toward an ad-hoc on the UI</a:t>
            </a:r>
          </a:p>
          <a:p>
            <a:pPr lvl="1"/>
            <a:r>
              <a:rPr lang="en-US" sz="1400" dirty="0"/>
              <a:t>IEEE publications/editorials reviewed the approved draft 1900.5.1</a:t>
            </a:r>
          </a:p>
          <a:p>
            <a:pPr lvl="2"/>
            <a:r>
              <a:rPr lang="en-US" sz="1200" dirty="0"/>
              <a:t>All issues agreed</a:t>
            </a:r>
          </a:p>
          <a:p>
            <a:pPr lvl="2"/>
            <a:r>
              <a:rPr lang="en-US" sz="1200" dirty="0"/>
              <a:t>Will distribute final document to WG</a:t>
            </a:r>
          </a:p>
          <a:p>
            <a:r>
              <a:rPr lang="en-US" sz="1600" dirty="0"/>
              <a:t>3/5/21</a:t>
            </a:r>
          </a:p>
          <a:p>
            <a:pPr lvl="1"/>
            <a:r>
              <a:rPr lang="en-US" sz="1400" dirty="0"/>
              <a:t>Final document published P1900.5.1-2020</a:t>
            </a:r>
          </a:p>
          <a:p>
            <a:pPr lvl="1"/>
            <a:r>
              <a:rPr lang="en-US" sz="1400" dirty="0"/>
              <a:t>Planning a Hands-on at the Plenary 3/31/21</a:t>
            </a:r>
          </a:p>
          <a:p>
            <a:r>
              <a:rPr lang="en-US" sz="1400" dirty="0"/>
              <a:t>3/30/21</a:t>
            </a:r>
          </a:p>
          <a:p>
            <a:pPr lvl="1"/>
            <a:r>
              <a:rPr lang="en-US" sz="1200" dirty="0"/>
              <a:t>Published 2/26/21</a:t>
            </a:r>
          </a:p>
          <a:p>
            <a:pPr lvl="1"/>
            <a:r>
              <a:rPr lang="en-US" sz="1200" dirty="0"/>
              <a:t>Ad-hoc 4/8/21 at 1100 ET</a:t>
            </a:r>
          </a:p>
          <a:p>
            <a:pPr lvl="1"/>
            <a:r>
              <a:rPr lang="en-US" sz="1200" dirty="0"/>
              <a:t>Focusing now on the practical aspects of a policy language</a:t>
            </a:r>
          </a:p>
          <a:p>
            <a:pPr lvl="1"/>
            <a:endParaRPr lang="en-US" sz="1400" dirty="0"/>
          </a:p>
          <a:p>
            <a:pPr marL="457200" lvl="1" indent="0">
              <a:buNone/>
            </a:pPr>
            <a:endParaRPr lang="en-US" sz="1400" dirty="0"/>
          </a:p>
          <a:p>
            <a:pPr lvl="1"/>
            <a:endParaRPr lang="en-US" sz="300" dirty="0"/>
          </a:p>
          <a:p>
            <a:pPr lvl="1"/>
            <a:endParaRPr lang="en-US" sz="14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AF6511C0-8521-5C43-9C6C-979F766D229D}" type="datetime1">
              <a:rPr lang="en-US" smtClean="0"/>
              <a:t>4/1/21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20</a:t>
            </a:fld>
            <a:endParaRPr lang="en-US"/>
          </a:p>
        </p:txBody>
      </p:sp>
    </p:spTree>
    <p:extLst>
      <p:ext uri="{BB962C8B-B14F-4D97-AF65-F5344CB8AC3E}">
        <p14:creationId xmlns:p14="http://schemas.microsoft.com/office/powerpoint/2010/main" val="2720461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68745" y="990600"/>
            <a:ext cx="8229600" cy="5334000"/>
          </a:xfrm>
        </p:spPr>
        <p:txBody>
          <a:bodyPr/>
          <a:lstStyle/>
          <a:p>
            <a:r>
              <a:rPr lang="en-US" sz="1800" dirty="0"/>
              <a:t>2/12/21</a:t>
            </a:r>
          </a:p>
          <a:p>
            <a:pPr lvl="1"/>
            <a:r>
              <a:rPr lang="en-US" sz="1400" dirty="0"/>
              <a:t>Ad-hoc yesterday</a:t>
            </a:r>
          </a:p>
          <a:p>
            <a:pPr lvl="1"/>
            <a:r>
              <a:rPr lang="en-US" sz="1400" dirty="0"/>
              <a:t>Final changes will be posted this weekend</a:t>
            </a:r>
          </a:p>
          <a:p>
            <a:pPr lvl="1"/>
            <a:r>
              <a:rPr lang="en-US" sz="1400" dirty="0"/>
              <a:t>Many presentations well received in US DoD</a:t>
            </a:r>
          </a:p>
          <a:p>
            <a:r>
              <a:rPr lang="en-US" sz="1800" dirty="0"/>
              <a:t>3/5/21</a:t>
            </a:r>
          </a:p>
          <a:p>
            <a:pPr lvl="1"/>
            <a:r>
              <a:rPr lang="en-US" sz="1400" dirty="0"/>
              <a:t>John posted latest revision on Mentor yesterday</a:t>
            </a:r>
          </a:p>
          <a:p>
            <a:pPr lvl="1"/>
            <a:r>
              <a:rPr lang="en-US" sz="1400" dirty="0"/>
              <a:t>Awaiting comments - 3/22/21 deadline</a:t>
            </a:r>
          </a:p>
          <a:p>
            <a:pPr lvl="1"/>
            <a:r>
              <a:rPr lang="en-US" sz="1400" dirty="0"/>
              <a:t>Planning 3/31/21 ad-hoc to support comment resolution</a:t>
            </a:r>
          </a:p>
          <a:p>
            <a:r>
              <a:rPr lang="en-US" sz="1800" dirty="0"/>
              <a:t>3/30/21</a:t>
            </a:r>
          </a:p>
          <a:p>
            <a:pPr lvl="1"/>
            <a:r>
              <a:rPr lang="en-US" sz="1400" dirty="0"/>
              <a:t>Posted latest version 2 weeks ago</a:t>
            </a:r>
          </a:p>
          <a:p>
            <a:pPr lvl="1"/>
            <a:r>
              <a:rPr lang="en-US" sz="1400" dirty="0"/>
              <a:t>Dave Chester reviewed - discussed hybrid (FH and DS) systems</a:t>
            </a:r>
          </a:p>
          <a:p>
            <a:pPr lvl="1"/>
            <a:r>
              <a:rPr lang="en-US" sz="1300" dirty="0"/>
              <a:t>Others are still reviewing</a:t>
            </a:r>
          </a:p>
          <a:p>
            <a:pPr lvl="1"/>
            <a:r>
              <a:rPr lang="en-US" sz="1300" dirty="0"/>
              <a:t>Will make an agenda item for 4/1/21 to promote the draft to WG ballot</a:t>
            </a:r>
          </a:p>
          <a:p>
            <a:pPr lvl="1"/>
            <a:r>
              <a:rPr lang="en-US" sz="1300" dirty="0"/>
              <a:t>Canceling the ad-hoc on 3/31/21</a:t>
            </a:r>
          </a:p>
          <a:p>
            <a:r>
              <a:rPr lang="en-US" sz="1700" dirty="0"/>
              <a:t>4/1/21</a:t>
            </a:r>
          </a:p>
          <a:p>
            <a:pPr lvl="1"/>
            <a:r>
              <a:rPr lang="en-US" sz="1300" dirty="0"/>
              <a:t>Motion to promote draft to WG ballot passed</a:t>
            </a:r>
          </a:p>
        </p:txBody>
      </p:sp>
      <p:sp>
        <p:nvSpPr>
          <p:cNvPr id="4" name="Date Placeholder 3"/>
          <p:cNvSpPr>
            <a:spLocks noGrp="1"/>
          </p:cNvSpPr>
          <p:nvPr>
            <p:ph type="dt" sz="quarter" idx="10"/>
          </p:nvPr>
        </p:nvSpPr>
        <p:spPr>
          <a:xfrm>
            <a:off x="457200" y="6448425"/>
            <a:ext cx="2133600" cy="365125"/>
          </a:xfrm>
        </p:spPr>
        <p:txBody>
          <a:bodyPr/>
          <a:lstStyle/>
          <a:p>
            <a:pPr>
              <a:defRPr/>
            </a:pPr>
            <a:fld id="{DE73DE26-C82C-5F4C-8EEC-88C8771CBB8B}" type="datetime1">
              <a:rPr lang="en-US" smtClean="0"/>
              <a:t>4/1/21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21</a:t>
            </a:fld>
            <a:endParaRPr lang="en-US"/>
          </a:p>
        </p:txBody>
      </p:sp>
    </p:spTree>
    <p:extLst>
      <p:ext uri="{BB962C8B-B14F-4D97-AF65-F5344CB8AC3E}">
        <p14:creationId xmlns:p14="http://schemas.microsoft.com/office/powerpoint/2010/main" val="39524795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2200" dirty="0"/>
              <a:t>3/8/21 </a:t>
            </a:r>
            <a:r>
              <a:rPr lang="en-US" sz="2400" dirty="0"/>
              <a:t>Leadership meeting</a:t>
            </a:r>
          </a:p>
          <a:p>
            <a:pPr lvl="1"/>
            <a:r>
              <a:rPr lang="en-US" sz="1800" dirty="0"/>
              <a:t>Chair update:</a:t>
            </a:r>
          </a:p>
          <a:p>
            <a:pPr lvl="2"/>
            <a:r>
              <a:rPr lang="en-US" sz="1600" dirty="0"/>
              <a:t>New</a:t>
            </a:r>
            <a:r>
              <a:rPr lang="en-US" sz="1400" dirty="0"/>
              <a:t> Projects</a:t>
            </a:r>
          </a:p>
          <a:p>
            <a:pPr lvl="3"/>
            <a:r>
              <a:rPr lang="en-US" sz="1400" dirty="0"/>
              <a:t>1900.1 PAR</a:t>
            </a:r>
          </a:p>
          <a:p>
            <a:pPr lvl="4"/>
            <a:r>
              <a:rPr lang="en-US" sz="1400" dirty="0"/>
              <a:t>Francesco resolved a couple of minor comments from </a:t>
            </a:r>
            <a:r>
              <a:rPr lang="en-US" sz="1400" dirty="0" err="1"/>
              <a:t>NesCom</a:t>
            </a:r>
            <a:r>
              <a:rPr lang="en-US" sz="1400" dirty="0"/>
              <a:t>.</a:t>
            </a:r>
          </a:p>
          <a:p>
            <a:pPr lvl="3"/>
            <a:r>
              <a:rPr lang="en-US" sz="1400" dirty="0"/>
              <a:t>1900.8 PAR</a:t>
            </a:r>
          </a:p>
          <a:p>
            <a:pPr lvl="4"/>
            <a:r>
              <a:rPr lang="en-US" sz="1400" dirty="0"/>
              <a:t>Alex resolved a couple of minor comments from </a:t>
            </a:r>
            <a:r>
              <a:rPr lang="en-US" sz="1400" dirty="0" err="1"/>
              <a:t>NesCom</a:t>
            </a:r>
            <a:r>
              <a:rPr lang="en-US" sz="1400" dirty="0"/>
              <a:t>. Now approved!</a:t>
            </a:r>
          </a:p>
          <a:p>
            <a:pPr lvl="3"/>
            <a:r>
              <a:rPr lang="en-US" sz="1400" dirty="0"/>
              <a:t>DARPA SC2 Language standardization</a:t>
            </a:r>
          </a:p>
          <a:p>
            <a:pPr lvl="4"/>
            <a:r>
              <a:rPr lang="en-US" sz="1400" dirty="0"/>
              <a:t>Possible standardization effort?</a:t>
            </a:r>
          </a:p>
          <a:p>
            <a:pPr lvl="3"/>
            <a:r>
              <a:rPr lang="en-US" sz="1400" dirty="0"/>
              <a:t>National Spectrum Consortium</a:t>
            </a:r>
          </a:p>
          <a:p>
            <a:pPr lvl="4"/>
            <a:r>
              <a:rPr lang="en-US" sz="1400" dirty="0"/>
              <a:t>No updates</a:t>
            </a:r>
          </a:p>
          <a:p>
            <a:pPr lvl="3"/>
            <a:r>
              <a:rPr lang="en-US" sz="1400" dirty="0"/>
              <a:t>Recommend that we have an ad hoc meeting on potential impact of </a:t>
            </a:r>
            <a:r>
              <a:rPr lang="en-US" sz="1400" dirty="0" err="1"/>
              <a:t>DySPAN</a:t>
            </a:r>
            <a:r>
              <a:rPr lang="en-US" sz="1400" dirty="0"/>
              <a:t>-SC on IMT2020 and other 5G standards</a:t>
            </a:r>
          </a:p>
          <a:p>
            <a:pPr lvl="1"/>
            <a:r>
              <a:rPr lang="en-US" sz="1800" dirty="0"/>
              <a:t>Discussion on IEEE web/email tools</a:t>
            </a:r>
          </a:p>
          <a:p>
            <a:pPr lvl="2"/>
            <a:r>
              <a:rPr lang="en-US" sz="1600" dirty="0"/>
              <a:t>Discussion about </a:t>
            </a:r>
            <a:r>
              <a:rPr lang="en-US" sz="1600" dirty="0" err="1"/>
              <a:t>DySPAN</a:t>
            </a:r>
            <a:r>
              <a:rPr lang="en-US" sz="1600" dirty="0"/>
              <a:t>-SC email distribution list</a:t>
            </a:r>
          </a:p>
          <a:p>
            <a:pPr lvl="3"/>
            <a:r>
              <a:rPr lang="en-US" sz="1400" u="sng" dirty="0"/>
              <a:t>Jennifer recommends removing emails from the SC list, as well as the WG list, if a person has not attended a meeting for one year or otherwise not responded to communication.</a:t>
            </a:r>
          </a:p>
          <a:p>
            <a:pPr lvl="2"/>
            <a:r>
              <a:rPr lang="en-US" sz="1600" dirty="0"/>
              <a:t>Alex to develop a basic WordPress website for </a:t>
            </a:r>
            <a:r>
              <a:rPr lang="en-US" sz="1600" dirty="0" err="1"/>
              <a:t>DySPAN</a:t>
            </a:r>
            <a:r>
              <a:rPr lang="en-US" sz="1600" dirty="0"/>
              <a:t>-SC prior to Spring Plenary meeting.</a:t>
            </a:r>
          </a:p>
          <a:p>
            <a:pPr lvl="1"/>
            <a:endParaRPr lang="en-US" sz="1600" dirty="0"/>
          </a:p>
        </p:txBody>
      </p:sp>
      <p:sp>
        <p:nvSpPr>
          <p:cNvPr id="4" name="Date Placeholder 3"/>
          <p:cNvSpPr>
            <a:spLocks noGrp="1"/>
          </p:cNvSpPr>
          <p:nvPr>
            <p:ph type="dt" sz="quarter" idx="10"/>
          </p:nvPr>
        </p:nvSpPr>
        <p:spPr/>
        <p:txBody>
          <a:bodyPr/>
          <a:lstStyle/>
          <a:p>
            <a:pPr>
              <a:defRPr/>
            </a:pPr>
            <a:fld id="{1565722D-ABC3-7F4E-8C99-E486C8C44A4E}" type="datetime1">
              <a:rPr lang="en-US" smtClean="0"/>
              <a:t>4/1/21</a:t>
            </a:fld>
            <a:endParaRPr lang="en-US"/>
          </a:p>
        </p:txBody>
      </p:sp>
      <p:sp>
        <p:nvSpPr>
          <p:cNvPr id="5" name="Footer Placeholder 4"/>
          <p:cNvSpPr>
            <a:spLocks noGrp="1"/>
          </p:cNvSpPr>
          <p:nvPr>
            <p:ph type="ftr" sz="quarter" idx="11"/>
          </p:nvPr>
        </p:nvSpPr>
        <p:spPr/>
        <p:txBody>
          <a:bodyPr/>
          <a:lstStyle/>
          <a:p>
            <a:pPr>
              <a:defRPr/>
            </a:pPr>
            <a:r>
              <a:rPr lang="en-US"/>
              <a:t>Doc #:5-21-0005-00-agen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22</a:t>
            </a:fld>
            <a:endParaRPr lang="en-US"/>
          </a:p>
        </p:txBody>
      </p:sp>
    </p:spTree>
    <p:extLst>
      <p:ext uri="{BB962C8B-B14F-4D97-AF65-F5344CB8AC3E}">
        <p14:creationId xmlns:p14="http://schemas.microsoft.com/office/powerpoint/2010/main" val="6037975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pPr lvl="0"/>
            <a:r>
              <a:rPr lang="en-US" sz="1800" b="1" dirty="0"/>
              <a:t>WG Status Reports</a:t>
            </a:r>
            <a:endParaRPr lang="en-US" sz="1800" dirty="0"/>
          </a:p>
          <a:p>
            <a:pPr lvl="1"/>
            <a:r>
              <a:rPr lang="en-US" sz="1600" dirty="0"/>
              <a:t>1900.1 WG (Francesco reports)</a:t>
            </a:r>
          </a:p>
          <a:p>
            <a:pPr lvl="2"/>
            <a:r>
              <a:rPr lang="en-US" sz="1400" dirty="0"/>
              <a:t>Waiting for PAR approval in late March.</a:t>
            </a:r>
          </a:p>
          <a:p>
            <a:pPr lvl="1"/>
            <a:r>
              <a:rPr lang="en-US" sz="1600" dirty="0"/>
              <a:t>1900.2 WG (Stephen reports)</a:t>
            </a:r>
          </a:p>
          <a:p>
            <a:pPr lvl="2"/>
            <a:r>
              <a:rPr lang="en-US" sz="1400" dirty="0"/>
              <a:t>Working on draft revision – plan to share with the WG soon</a:t>
            </a:r>
          </a:p>
          <a:p>
            <a:pPr lvl="1"/>
            <a:r>
              <a:rPr lang="en-US" sz="1600" dirty="0"/>
              <a:t>1900.6 WG (Oliver reports)</a:t>
            </a:r>
          </a:p>
          <a:p>
            <a:pPr lvl="2"/>
            <a:r>
              <a:rPr lang="en-US" sz="1400" dirty="0"/>
              <a:t>1900.6b</a:t>
            </a:r>
          </a:p>
          <a:p>
            <a:pPr lvl="3"/>
            <a:r>
              <a:rPr lang="en-US" sz="1200" dirty="0"/>
              <a:t>Continuing to finalize comment resolutions.</a:t>
            </a:r>
          </a:p>
          <a:p>
            <a:pPr lvl="1"/>
            <a:r>
              <a:rPr lang="en-US" sz="1600" dirty="0"/>
              <a:t>1900.8 WG (Alex reports)</a:t>
            </a:r>
          </a:p>
          <a:p>
            <a:pPr lvl="2"/>
            <a:r>
              <a:rPr lang="en-US" sz="1400" dirty="0"/>
              <a:t>Planning to hold an informal meeting during the Spring plenary session. </a:t>
            </a:r>
          </a:p>
          <a:p>
            <a:endParaRPr lang="en-US" sz="1800" dirty="0"/>
          </a:p>
          <a:p>
            <a:r>
              <a:rPr lang="en-US" sz="1800" b="1" dirty="0"/>
              <a:t>Next Leadership meeting: </a:t>
            </a:r>
          </a:p>
          <a:p>
            <a:pPr lvl="1"/>
            <a:r>
              <a:rPr lang="en-US" sz="1600" dirty="0"/>
              <a:t>Next leadership meeting: April 26th, 2021 @ 4PM UTC (Noon EDT)</a:t>
            </a:r>
            <a:endParaRPr lang="en-US" sz="2800" dirty="0"/>
          </a:p>
        </p:txBody>
      </p:sp>
      <p:sp>
        <p:nvSpPr>
          <p:cNvPr id="4" name="Date Placeholder 3"/>
          <p:cNvSpPr>
            <a:spLocks noGrp="1"/>
          </p:cNvSpPr>
          <p:nvPr>
            <p:ph type="dt" sz="quarter" idx="10"/>
          </p:nvPr>
        </p:nvSpPr>
        <p:spPr/>
        <p:txBody>
          <a:bodyPr/>
          <a:lstStyle/>
          <a:p>
            <a:pPr>
              <a:defRPr/>
            </a:pPr>
            <a:fld id="{0849F836-0EE5-4A4B-9E25-D4264B5AF6D2}" type="datetime1">
              <a:rPr lang="en-US" smtClean="0"/>
              <a:t>4/1/21</a:t>
            </a:fld>
            <a:endParaRPr lang="en-US"/>
          </a:p>
        </p:txBody>
      </p:sp>
      <p:sp>
        <p:nvSpPr>
          <p:cNvPr id="5" name="Footer Placeholder 4"/>
          <p:cNvSpPr>
            <a:spLocks noGrp="1"/>
          </p:cNvSpPr>
          <p:nvPr>
            <p:ph type="ftr" sz="quarter" idx="11"/>
          </p:nvPr>
        </p:nvSpPr>
        <p:spPr/>
        <p:txBody>
          <a:bodyPr/>
          <a:lstStyle/>
          <a:p>
            <a:pPr>
              <a:defRPr/>
            </a:pPr>
            <a:r>
              <a:rPr lang="en-US"/>
              <a:t>Doc #:5-21-0005-00-agen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23</a:t>
            </a:fld>
            <a:endParaRPr lang="en-US"/>
          </a:p>
        </p:txBody>
      </p:sp>
    </p:spTree>
    <p:extLst>
      <p:ext uri="{BB962C8B-B14F-4D97-AF65-F5344CB8AC3E}">
        <p14:creationId xmlns:p14="http://schemas.microsoft.com/office/powerpoint/2010/main" val="22102848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2400" dirty="0"/>
              <a:t>3/5/21</a:t>
            </a:r>
          </a:p>
          <a:p>
            <a:pPr lvl="1"/>
            <a:r>
              <a:rPr lang="en-US" sz="2000" dirty="0"/>
              <a:t>Carlos working with a few other Universities on a  Spectrum Innovation Initiative proposal</a:t>
            </a:r>
          </a:p>
          <a:p>
            <a:pPr lvl="1"/>
            <a:r>
              <a:rPr lang="en-US" sz="2000" dirty="0"/>
              <a:t>Created a Demo on using SCMs to control SDRs</a:t>
            </a:r>
          </a:p>
          <a:p>
            <a:r>
              <a:rPr lang="en-US" sz="2400" dirty="0"/>
              <a:t>3/30/21</a:t>
            </a:r>
          </a:p>
          <a:p>
            <a:pPr lvl="1"/>
            <a:r>
              <a:rPr lang="en-US" sz="2000" dirty="0"/>
              <a:t>NITA and WINNFORUM meeting mentioned by 1900.5.2 </a:t>
            </a:r>
          </a:p>
          <a:p>
            <a:r>
              <a:rPr lang="en-US" sz="2400" dirty="0"/>
              <a:t>4/1/21</a:t>
            </a:r>
          </a:p>
          <a:p>
            <a:pPr lvl="1"/>
            <a:r>
              <a:rPr lang="en-US" sz="2000" dirty="0"/>
              <a:t>NSC obliquely referencing P1900.5 standard efforts</a:t>
            </a:r>
          </a:p>
          <a:p>
            <a:pPr lvl="1"/>
            <a:r>
              <a:rPr lang="en-US" sz="2000" dirty="0"/>
              <a:t>Alex attending NSC WG meetings on standardization</a:t>
            </a:r>
          </a:p>
          <a:p>
            <a:pPr lvl="1"/>
            <a:r>
              <a:rPr lang="en-US" sz="2000" dirty="0"/>
              <a:t>3 WGs related to standards</a:t>
            </a:r>
          </a:p>
          <a:p>
            <a:pPr lvl="2"/>
            <a:r>
              <a:rPr lang="en-US" sz="1600" dirty="0"/>
              <a:t>Military Civilian sharing</a:t>
            </a:r>
          </a:p>
          <a:p>
            <a:pPr lvl="2"/>
            <a:r>
              <a:rPr lang="en-US" sz="1600" dirty="0"/>
              <a:t>Military Military</a:t>
            </a:r>
          </a:p>
          <a:p>
            <a:pPr lvl="2"/>
            <a:r>
              <a:rPr lang="en-US" sz="1600" dirty="0"/>
              <a:t>5G sharing</a:t>
            </a:r>
          </a:p>
          <a:p>
            <a:pPr lvl="2"/>
            <a:r>
              <a:rPr lang="en-US" sz="1600" dirty="0"/>
              <a:t>Regulatory issues and topics</a:t>
            </a:r>
          </a:p>
          <a:p>
            <a:pPr lvl="1"/>
            <a:endParaRPr lang="en-US" sz="2000" dirty="0"/>
          </a:p>
          <a:p>
            <a:endParaRPr lang="en-US" sz="2400" dirty="0"/>
          </a:p>
          <a:p>
            <a:pPr lvl="2"/>
            <a:endParaRPr lang="en-US" sz="1800" dirty="0"/>
          </a:p>
        </p:txBody>
      </p:sp>
      <p:sp>
        <p:nvSpPr>
          <p:cNvPr id="4" name="Date Placeholder 3"/>
          <p:cNvSpPr>
            <a:spLocks noGrp="1"/>
          </p:cNvSpPr>
          <p:nvPr>
            <p:ph type="dt" sz="half" idx="10"/>
          </p:nvPr>
        </p:nvSpPr>
        <p:spPr>
          <a:xfrm>
            <a:off x="457200" y="6448425"/>
            <a:ext cx="2133600" cy="365125"/>
          </a:xfrm>
        </p:spPr>
        <p:txBody>
          <a:bodyPr/>
          <a:lstStyle/>
          <a:p>
            <a:pPr>
              <a:defRPr/>
            </a:pPr>
            <a:fld id="{7C97C98D-BFAB-684B-970C-E085B2B6D615}" type="datetime1">
              <a:rPr lang="en-US" smtClean="0"/>
              <a:t>4/1/21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24</a:t>
            </a:fld>
            <a:endParaRPr lang="en-US"/>
          </a:p>
        </p:txBody>
      </p:sp>
    </p:spTree>
    <p:extLst>
      <p:ext uri="{BB962C8B-B14F-4D97-AF65-F5344CB8AC3E}">
        <p14:creationId xmlns:p14="http://schemas.microsoft.com/office/powerpoint/2010/main" val="3648328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346589" y="242888"/>
            <a:ext cx="34783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76200" y="1600200"/>
            <a:ext cx="4572000" cy="4572000"/>
          </a:xfrm>
        </p:spPr>
        <p:txBody>
          <a:bodyPr/>
          <a:lstStyle/>
          <a:p>
            <a:r>
              <a:rPr lang="en-US" sz="2400" dirty="0"/>
              <a:t>WG meetings</a:t>
            </a:r>
          </a:p>
          <a:p>
            <a:pPr lvl="1"/>
            <a:r>
              <a:rPr lang="en-US" sz="2000" dirty="0"/>
              <a:t>This week</a:t>
            </a:r>
          </a:p>
          <a:p>
            <a:r>
              <a:rPr lang="en-US" sz="2200" dirty="0"/>
              <a:t>4/8/21 1100 P1900.5.1</a:t>
            </a:r>
          </a:p>
          <a:p>
            <a:r>
              <a:rPr lang="en-US" sz="2200" dirty="0"/>
              <a:t>4/16/21 1300 P1900.5a Ad-hoc</a:t>
            </a:r>
          </a:p>
          <a:p>
            <a:r>
              <a:rPr lang="en-US" sz="2200" dirty="0"/>
              <a:t>5/7/21 0800 P1900.5 WG</a:t>
            </a:r>
          </a:p>
          <a:p>
            <a:r>
              <a:rPr lang="en-US" sz="2200" dirty="0"/>
              <a:t>5/14/21 1300 P1900.5a Ad-hoc</a:t>
            </a:r>
          </a:p>
          <a:p>
            <a:pPr marL="457200" lvl="1" indent="0">
              <a:buNone/>
            </a:pPr>
            <a:endParaRPr lang="en-US" sz="18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E4B08864-6111-1545-9E09-8C15AA075D24}" type="datetime1">
              <a:rPr lang="en-US" smtClean="0"/>
              <a:t>4/1/21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25</a:t>
            </a:fld>
            <a:endParaRPr lang="en-US"/>
          </a:p>
        </p:txBody>
      </p:sp>
      <p:cxnSp>
        <p:nvCxnSpPr>
          <p:cNvPr id="8" name="Straight Arrow Connector 7">
            <a:extLst>
              <a:ext uri="{FF2B5EF4-FFF2-40B4-BE49-F238E27FC236}">
                <a16:creationId xmlns:a16="http://schemas.microsoft.com/office/drawing/2014/main" id="{2C86F59D-F03F-8E41-B28B-EAA422617211}"/>
              </a:ext>
            </a:extLst>
          </p:cNvPr>
          <p:cNvCxnSpPr>
            <a:cxnSpLocks/>
          </p:cNvCxnSpPr>
          <p:nvPr/>
        </p:nvCxnSpPr>
        <p:spPr>
          <a:xfrm>
            <a:off x="2148495" y="2209800"/>
            <a:ext cx="262889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8C430A07-F9D6-FF4F-9133-728F4CDF84A4}"/>
              </a:ext>
            </a:extLst>
          </p:cNvPr>
          <p:cNvPicPr>
            <a:picLocks noChangeAspect="1"/>
          </p:cNvPicPr>
          <p:nvPr/>
        </p:nvPicPr>
        <p:blipFill>
          <a:blip r:embed="rId2"/>
          <a:stretch>
            <a:fillRect/>
          </a:stretch>
        </p:blipFill>
        <p:spPr>
          <a:xfrm>
            <a:off x="4777393" y="71664"/>
            <a:ext cx="4295850" cy="6100408"/>
          </a:xfrm>
          <a:prstGeom prst="rect">
            <a:avLst/>
          </a:prstGeom>
        </p:spPr>
      </p:pic>
    </p:spTree>
    <p:extLst>
      <p:ext uri="{BB962C8B-B14F-4D97-AF65-F5344CB8AC3E}">
        <p14:creationId xmlns:p14="http://schemas.microsoft.com/office/powerpoint/2010/main" val="553909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Adjourn</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EB826499-F74E-3F4E-830E-42ED420891AA}" type="datetime1">
              <a:rPr lang="en-US" smtClean="0"/>
              <a:t>4/1/21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26</a:t>
            </a:fld>
            <a:endParaRPr lang="en-US"/>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B61E545F-0544-6F4E-8E0D-F5D5695A8D58}" type="datetime1">
              <a:rPr lang="en-US" smtClean="0"/>
              <a:t>4/1/21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#:5-21-0005-00-agen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A1E1031F-2857-E145-B6CA-DD09CECBD9CA}" type="datetime1">
              <a:rPr lang="en-US" smtClean="0"/>
              <a:t>4/1/21</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#:5-21-0005-00-agen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9 members</a:t>
            </a:r>
            <a:r>
              <a:rPr lang="en-US" sz="1600" dirty="0"/>
              <a:t>)</a:t>
            </a:r>
          </a:p>
          <a:p>
            <a:pPr eaLnBrk="1" hangingPunct="1"/>
            <a:r>
              <a:rPr lang="en-US" sz="1600" dirty="0"/>
              <a:t>              2 meetings to get in, 2 meetings to get out</a:t>
            </a:r>
          </a:p>
        </p:txBody>
      </p:sp>
      <p:sp>
        <p:nvSpPr>
          <p:cNvPr id="2" name="TextBox 1">
            <a:extLst>
              <a:ext uri="{FF2B5EF4-FFF2-40B4-BE49-F238E27FC236}">
                <a16:creationId xmlns:a16="http://schemas.microsoft.com/office/drawing/2014/main" id="{FDDD04C9-9911-4851-8BFD-5E105A025686}"/>
              </a:ext>
            </a:extLst>
          </p:cNvPr>
          <p:cNvSpPr txBox="1"/>
          <p:nvPr/>
        </p:nvSpPr>
        <p:spPr>
          <a:xfrm>
            <a:off x="190500" y="898238"/>
            <a:ext cx="2667000" cy="923330"/>
          </a:xfrm>
          <a:prstGeom prst="rect">
            <a:avLst/>
          </a:prstGeom>
          <a:noFill/>
        </p:spPr>
        <p:txBody>
          <a:bodyPr wrap="square" rtlCol="0">
            <a:spAutoFit/>
          </a:bodyPr>
          <a:lstStyle/>
          <a:p>
            <a:r>
              <a:rPr lang="en-US" b="1" i="1" dirty="0">
                <a:solidFill>
                  <a:srgbClr val="FF0000"/>
                </a:solidFill>
              </a:rPr>
              <a:t>Quorum 3/30? - No    </a:t>
            </a:r>
          </a:p>
          <a:p>
            <a:endParaRPr lang="en-US" b="1" i="1" dirty="0">
              <a:solidFill>
                <a:srgbClr val="FF0000"/>
              </a:solidFill>
            </a:endParaRPr>
          </a:p>
          <a:p>
            <a:r>
              <a:rPr lang="en-US" b="1" i="1" dirty="0">
                <a:solidFill>
                  <a:srgbClr val="FF0000"/>
                </a:solidFill>
              </a:rPr>
              <a:t>Quorum 4/1? - Yes</a:t>
            </a:r>
          </a:p>
        </p:txBody>
      </p:sp>
      <p:graphicFrame>
        <p:nvGraphicFramePr>
          <p:cNvPr id="6" name="Table 5">
            <a:extLst>
              <a:ext uri="{FF2B5EF4-FFF2-40B4-BE49-F238E27FC236}">
                <a16:creationId xmlns:a16="http://schemas.microsoft.com/office/drawing/2014/main" id="{DEA791C1-7756-054D-A9D1-13F934A5CC6E}"/>
              </a:ext>
            </a:extLst>
          </p:cNvPr>
          <p:cNvGraphicFramePr>
            <a:graphicFrameLocks noGrp="1"/>
          </p:cNvGraphicFramePr>
          <p:nvPr>
            <p:extLst>
              <p:ext uri="{D42A27DB-BD31-4B8C-83A1-F6EECF244321}">
                <p14:modId xmlns:p14="http://schemas.microsoft.com/office/powerpoint/2010/main" val="2481080307"/>
              </p:ext>
            </p:extLst>
          </p:nvPr>
        </p:nvGraphicFramePr>
        <p:xfrm>
          <a:off x="2743200" y="838200"/>
          <a:ext cx="5748377" cy="4041048"/>
        </p:xfrm>
        <a:graphic>
          <a:graphicData uri="http://schemas.openxmlformats.org/drawingml/2006/table">
            <a:tbl>
              <a:tblPr>
                <a:tableStyleId>{5C22544A-7EE6-4342-B048-85BDC9FD1C3A}</a:tableStyleId>
              </a:tblPr>
              <a:tblGrid>
                <a:gridCol w="658038">
                  <a:extLst>
                    <a:ext uri="{9D8B030D-6E8A-4147-A177-3AD203B41FA5}">
                      <a16:colId xmlns:a16="http://schemas.microsoft.com/office/drawing/2014/main" val="3521253152"/>
                    </a:ext>
                  </a:extLst>
                </a:gridCol>
                <a:gridCol w="688292">
                  <a:extLst>
                    <a:ext uri="{9D8B030D-6E8A-4147-A177-3AD203B41FA5}">
                      <a16:colId xmlns:a16="http://schemas.microsoft.com/office/drawing/2014/main" val="1151226650"/>
                    </a:ext>
                  </a:extLst>
                </a:gridCol>
                <a:gridCol w="1142112">
                  <a:extLst>
                    <a:ext uri="{9D8B030D-6E8A-4147-A177-3AD203B41FA5}">
                      <a16:colId xmlns:a16="http://schemas.microsoft.com/office/drawing/2014/main" val="3457339614"/>
                    </a:ext>
                  </a:extLst>
                </a:gridCol>
                <a:gridCol w="998402">
                  <a:extLst>
                    <a:ext uri="{9D8B030D-6E8A-4147-A177-3AD203B41FA5}">
                      <a16:colId xmlns:a16="http://schemas.microsoft.com/office/drawing/2014/main" val="2752450029"/>
                    </a:ext>
                  </a:extLst>
                </a:gridCol>
                <a:gridCol w="2261533">
                  <a:extLst>
                    <a:ext uri="{9D8B030D-6E8A-4147-A177-3AD203B41FA5}">
                      <a16:colId xmlns:a16="http://schemas.microsoft.com/office/drawing/2014/main" val="204682581"/>
                    </a:ext>
                  </a:extLst>
                </a:gridCol>
              </a:tblGrid>
              <a:tr h="646566">
                <a:tc>
                  <a:txBody>
                    <a:bodyPr/>
                    <a:lstStyle/>
                    <a:p>
                      <a:pPr algn="ctr" fontAlgn="b"/>
                      <a:r>
                        <a:rPr lang="en-US" sz="900" u="none" strike="noStrike">
                          <a:effectLst/>
                        </a:rPr>
                        <a:t>3/30/21-4/1/21</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dirty="0">
                          <a:effectLst/>
                        </a:rPr>
                        <a:t>WG Status</a:t>
                      </a:r>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First Name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Last Name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Affiliation</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498576027"/>
                  </a:ext>
                </a:extLst>
              </a:tr>
              <a:tr h="161642">
                <a:tc>
                  <a:txBody>
                    <a:bodyPr/>
                    <a:lstStyle/>
                    <a:p>
                      <a:pPr algn="l" fontAlgn="b"/>
                      <a:r>
                        <a:rPr lang="en-US" sz="900" b="0" i="0" u="none" strike="noStrike" dirty="0" err="1">
                          <a:solidFill>
                            <a:srgbClr val="000000"/>
                          </a:solidFill>
                          <a:effectLst/>
                          <a:latin typeface="Calibri" panose="020F0502020204030204" pitchFamily="34" charset="0"/>
                        </a:rPr>
                        <a:t>xy</a:t>
                      </a:r>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Julia</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Andrusenko</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dirty="0">
                          <a:effectLst/>
                        </a:rPr>
                        <a:t>JHU/APL</a:t>
                      </a:r>
                      <a:endParaRPr lang="en-US" sz="900" b="0" i="0" u="none" strike="noStrike" dirty="0">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523120230"/>
                  </a:ext>
                </a:extLst>
              </a:tr>
              <a:tr h="161642">
                <a:tc>
                  <a:txBody>
                    <a:bodyPr/>
                    <a:lstStyle/>
                    <a:p>
                      <a:pPr algn="l" fontAlgn="b"/>
                      <a:r>
                        <a:rPr lang="en-US" sz="900" b="0" i="0" u="none" strike="noStrike" dirty="0" err="1">
                          <a:solidFill>
                            <a:srgbClr val="000000"/>
                          </a:solidFill>
                          <a:effectLst/>
                          <a:latin typeface="Calibri" panose="020F0502020204030204" pitchFamily="34" charset="0"/>
                        </a:rPr>
                        <a:t>xy</a:t>
                      </a:r>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Carlos</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Caicedo</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Syracuse University (Secretary)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97750368"/>
                  </a:ext>
                </a:extLst>
              </a:tr>
              <a:tr h="161642">
                <a:tc>
                  <a:txBody>
                    <a:bodyPr/>
                    <a:lstStyle/>
                    <a:p>
                      <a:pPr algn="l" fontAlgn="b"/>
                      <a:r>
                        <a:rPr lang="en-US" sz="900" b="0" i="0" u="none" strike="noStrike" dirty="0" err="1">
                          <a:solidFill>
                            <a:srgbClr val="000000"/>
                          </a:solidFill>
                          <a:effectLst/>
                          <a:latin typeface="Calibri" panose="020F0502020204030204" pitchFamily="34" charset="0"/>
                        </a:rPr>
                        <a:t>xy</a:t>
                      </a:r>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David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Chester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530756785"/>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dirty="0">
                          <a:effectLst/>
                        </a:rPr>
                        <a:t>Participant</a:t>
                      </a:r>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Jameson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Dempsey</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Google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326351016"/>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dirty="0">
                          <a:effectLst/>
                        </a:rPr>
                        <a:t>Participant</a:t>
                      </a:r>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Wesley</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Eddy</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Google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937161052"/>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dirty="0">
                          <a:effectLst/>
                        </a:rPr>
                        <a:t>Lynn</a:t>
                      </a:r>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Grande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Southern Cloud</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546090011"/>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dirty="0">
                          <a:effectLst/>
                        </a:rPr>
                        <a:t>Participant</a:t>
                      </a:r>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Corrigan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Johnson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Chesapeake Technology International</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521046628"/>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Mitch </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Kokar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VIStology &amp; Northeastern University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900042096"/>
                  </a:ext>
                </a:extLst>
              </a:tr>
              <a:tr h="161642">
                <a:tc>
                  <a:txBody>
                    <a:bodyPr/>
                    <a:lstStyle/>
                    <a:p>
                      <a:pPr algn="l" fontAlgn="b"/>
                      <a:r>
                        <a:rPr lang="en-US" sz="900" b="0" i="0" u="none" strike="noStrike" dirty="0" err="1">
                          <a:solidFill>
                            <a:srgbClr val="000000"/>
                          </a:solidFill>
                          <a:effectLst/>
                          <a:latin typeface="Calibri" panose="020F0502020204030204" pitchFamily="34" charset="0"/>
                        </a:rPr>
                        <a:t>xy</a:t>
                      </a:r>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Alex</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Lackpour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Drexel University (Vice Chair)</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665595982"/>
                  </a:ext>
                </a:extLst>
              </a:tr>
              <a:tr h="161642">
                <a:tc>
                  <a:txBody>
                    <a:bodyPr/>
                    <a:lstStyle/>
                    <a:p>
                      <a:pPr algn="l" fontAlgn="b"/>
                      <a:r>
                        <a:rPr lang="en-US" sz="900" b="0" i="0" u="none" strike="noStrike" dirty="0" err="1">
                          <a:solidFill>
                            <a:srgbClr val="000000"/>
                          </a:solidFill>
                          <a:effectLst/>
                          <a:latin typeface="Calibri" panose="020F0502020204030204" pitchFamily="34" charset="0"/>
                        </a:rPr>
                        <a:t>xy</a:t>
                      </a:r>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Eric</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Lindahl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CDS2</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657292007"/>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Jakub</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Moskal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Vistology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515677085"/>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dirty="0">
                          <a:effectLst/>
                        </a:rPr>
                        <a:t>Participant</a:t>
                      </a:r>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V</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Prasad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Wireless and Mobile Communication, TU Delft</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542388621"/>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Becca</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Rousseau</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963507665"/>
                  </a:ext>
                </a:extLst>
              </a:tr>
              <a:tr h="161642">
                <a:tc>
                  <a:txBody>
                    <a:bodyPr/>
                    <a:lstStyle/>
                    <a:p>
                      <a:pPr algn="l" fontAlgn="b"/>
                      <a:r>
                        <a:rPr lang="en-US" sz="900" b="0" i="0" u="none" strike="noStrike" dirty="0" err="1">
                          <a:solidFill>
                            <a:srgbClr val="000000"/>
                          </a:solidFill>
                          <a:effectLst/>
                          <a:latin typeface="Calibri" panose="020F0502020204030204" pitchFamily="34" charset="0"/>
                        </a:rPr>
                        <a:t>xy</a:t>
                      </a:r>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Reinhard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Schrage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SchrageConsult</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953651270"/>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Kael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Stilp</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088988030"/>
                  </a:ext>
                </a:extLst>
              </a:tr>
              <a:tr h="161642">
                <a:tc>
                  <a:txBody>
                    <a:bodyPr/>
                    <a:lstStyle/>
                    <a:p>
                      <a:pPr algn="l" fontAlgn="b"/>
                      <a:r>
                        <a:rPr lang="en-US" sz="900" b="0" i="0" u="none" strike="noStrike" dirty="0" err="1">
                          <a:solidFill>
                            <a:srgbClr val="000000"/>
                          </a:solidFill>
                          <a:effectLst/>
                          <a:latin typeface="Calibri" panose="020F0502020204030204" pitchFamily="34" charset="0"/>
                        </a:rPr>
                        <a:t>xy</a:t>
                      </a:r>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John </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Stine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996104541"/>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Timothy</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Woods</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ANDRO Computational Solutions, LLC</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642602530"/>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Sean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Furman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ANDRO Computational Solutions, LLC</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782791"/>
                  </a:ext>
                </a:extLst>
              </a:tr>
              <a:tr h="161642">
                <a:tc>
                  <a:txBody>
                    <a:bodyPr/>
                    <a:lstStyle/>
                    <a:p>
                      <a:pPr algn="l" fontAlgn="b"/>
                      <a:r>
                        <a:rPr lang="en-US" sz="900" b="0" i="0" u="none" strike="noStrike" dirty="0" err="1">
                          <a:solidFill>
                            <a:srgbClr val="000000"/>
                          </a:solidFill>
                          <a:effectLst/>
                          <a:latin typeface="Calibri" panose="020F0502020204030204" pitchFamily="34" charset="0"/>
                        </a:rPr>
                        <a:t>xy</a:t>
                      </a:r>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dirty="0">
                          <a:effectLst/>
                        </a:rPr>
                        <a:t>Participant</a:t>
                      </a:r>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Brent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Josefiak</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793013550"/>
                  </a:ext>
                </a:extLst>
              </a:tr>
              <a:tr h="161642">
                <a:tc>
                  <a:txBody>
                    <a:bodyPr/>
                    <a:lstStyle/>
                    <a:p>
                      <a:pPr algn="l" fontAlgn="b"/>
                      <a:r>
                        <a:rPr lang="en-US" sz="900" b="0" i="0" u="none" strike="noStrike" dirty="0" err="1">
                          <a:solidFill>
                            <a:srgbClr val="000000"/>
                          </a:solidFill>
                          <a:effectLst/>
                          <a:latin typeface="Calibri" panose="020F0502020204030204" pitchFamily="34" charset="0"/>
                        </a:rPr>
                        <a:t>xy</a:t>
                      </a:r>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dirty="0">
                          <a:effectLst/>
                        </a:rPr>
                        <a:t>Member</a:t>
                      </a:r>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Daniel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Zahirniak</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Joint Electronic Warfare Center (JEWC)</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156097542"/>
                  </a:ext>
                </a:extLst>
              </a:tr>
              <a:tr h="161642">
                <a:tc>
                  <a:txBody>
                    <a:bodyPr/>
                    <a:lstStyle/>
                    <a:p>
                      <a:pPr algn="l" fontAlgn="b"/>
                      <a:r>
                        <a:rPr lang="en-US" sz="900" b="0" i="0" u="none" strike="noStrike" dirty="0" err="1">
                          <a:solidFill>
                            <a:srgbClr val="000000"/>
                          </a:solidFill>
                          <a:effectLst/>
                          <a:latin typeface="Calibri" panose="020F0502020204030204" pitchFamily="34" charset="0"/>
                        </a:rPr>
                        <a:t>xy</a:t>
                      </a:r>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dirty="0">
                          <a:effectLst/>
                        </a:rPr>
                        <a:t>Member</a:t>
                      </a:r>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Tony</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Rennier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dirty="0">
                          <a:effectLst/>
                        </a:rPr>
                        <a:t>Foundry Inc (Chair)</a:t>
                      </a:r>
                      <a:endParaRPr lang="en-US" sz="900" b="0" i="0" u="none" strike="noStrike" dirty="0">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288998083"/>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3/30/21  9:00-10:30 all times EDT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1900.5a</a:t>
            </a:r>
          </a:p>
          <a:p>
            <a:pPr>
              <a:buFont typeface="+mj-lt"/>
              <a:buAutoNum type="arabicPeriod"/>
            </a:pPr>
            <a:r>
              <a:rPr lang="en-US" sz="1600" dirty="0"/>
              <a:t>Status on 1900.5.1</a:t>
            </a:r>
          </a:p>
          <a:p>
            <a:pPr>
              <a:buFont typeface="+mj-lt"/>
              <a:buAutoNum type="arabicPeriod"/>
            </a:pPr>
            <a:r>
              <a:rPr lang="en-US" sz="1600" dirty="0"/>
              <a:t>Status on 1900.5.2a</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5667884" y="852561"/>
            <a:ext cx="3048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No </a:t>
            </a:r>
          </a:p>
        </p:txBody>
      </p:sp>
      <p:sp>
        <p:nvSpPr>
          <p:cNvPr id="2" name="Date Placeholder 1"/>
          <p:cNvSpPr>
            <a:spLocks noGrp="1"/>
          </p:cNvSpPr>
          <p:nvPr>
            <p:ph type="dt" sz="quarter" idx="10"/>
          </p:nvPr>
        </p:nvSpPr>
        <p:spPr>
          <a:xfrm>
            <a:off x="457200" y="6448425"/>
            <a:ext cx="2133600" cy="365125"/>
          </a:xfrm>
        </p:spPr>
        <p:txBody>
          <a:bodyPr/>
          <a:lstStyle/>
          <a:p>
            <a:pPr>
              <a:defRPr/>
            </a:pPr>
            <a:fld id="{B1544EC8-75C3-8341-9D77-89C18CE888CA}" type="datetime1">
              <a:rPr lang="en-US" smtClean="0"/>
              <a:t>4/1/21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#:5-21-0005-00-agen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03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4/1/21  9:00-10:30 all times EDT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Approval of Motion for Chair to Ballot 1900.5.2a Draft</a:t>
            </a:r>
          </a:p>
          <a:p>
            <a:pPr>
              <a:buFont typeface="+mj-lt"/>
              <a:buAutoNum type="arabicPeriod"/>
            </a:pPr>
            <a:r>
              <a:rPr lang="en-US" sz="1600" dirty="0"/>
              <a:t>Status on 1900.5a</a:t>
            </a:r>
          </a:p>
          <a:p>
            <a:pPr>
              <a:buFont typeface="+mj-lt"/>
              <a:buAutoNum type="arabicPeriod"/>
            </a:pPr>
            <a:r>
              <a:rPr lang="en-US" sz="1600" dirty="0"/>
              <a:t>Status on 1900.5.1</a:t>
            </a:r>
          </a:p>
          <a:p>
            <a:pPr>
              <a:buFont typeface="+mj-lt"/>
              <a:buAutoNum type="arabicPeriod"/>
            </a:pPr>
            <a:r>
              <a:rPr lang="en-US" sz="1600" dirty="0"/>
              <a:t>Status on 1900.5.2a</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5667884" y="852561"/>
            <a:ext cx="3048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a:t>
            </a:r>
          </a:p>
        </p:txBody>
      </p:sp>
      <p:sp>
        <p:nvSpPr>
          <p:cNvPr id="2" name="Date Placeholder 1"/>
          <p:cNvSpPr>
            <a:spLocks noGrp="1"/>
          </p:cNvSpPr>
          <p:nvPr>
            <p:ph type="dt" sz="quarter" idx="10"/>
          </p:nvPr>
        </p:nvSpPr>
        <p:spPr>
          <a:xfrm>
            <a:off x="457200" y="6448425"/>
            <a:ext cx="2133600" cy="365125"/>
          </a:xfrm>
        </p:spPr>
        <p:txBody>
          <a:bodyPr/>
          <a:lstStyle/>
          <a:p>
            <a:pPr>
              <a:defRPr/>
            </a:pPr>
            <a:fld id="{CD81B8D8-CDAC-D74C-926E-AFE009803BB2}" type="datetime1">
              <a:rPr lang="en-US" smtClean="0"/>
              <a:t>4/1/21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#:5-21-0005-00-agen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6</a:t>
            </a:fld>
            <a:endParaRPr lang="en-US"/>
          </a:p>
        </p:txBody>
      </p:sp>
    </p:spTree>
    <p:extLst>
      <p:ext uri="{BB962C8B-B14F-4D97-AF65-F5344CB8AC3E}">
        <p14:creationId xmlns:p14="http://schemas.microsoft.com/office/powerpoint/2010/main" val="36284249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5-21-0005-00-agen</a:t>
            </a:r>
          </a:p>
          <a:p>
            <a:endParaRPr dirty="0"/>
          </a:p>
          <a:p>
            <a:r>
              <a:rPr lang="en-US" dirty="0"/>
              <a:t>Mover: Alex	</a:t>
            </a:r>
          </a:p>
          <a:p>
            <a:r>
              <a:rPr dirty="0"/>
              <a:t>Second:</a:t>
            </a:r>
            <a:r>
              <a:rPr lang="en-US" dirty="0"/>
              <a:t> Carlos</a:t>
            </a:r>
          </a:p>
          <a:p>
            <a:r>
              <a:rPr lang="en-US" dirty="0"/>
              <a:t>Vote: UC</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F474F867-506A-8446-8429-88765CECBC20}" type="datetime1">
              <a:rPr lang="en-US" smtClean="0"/>
              <a:t>4/1/21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#:5-21-0005-00-agen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7</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Show the following slides (or provide them beforehand)</a:t>
            </a:r>
          </a:p>
          <a:p>
            <a:pPr lvl="2">
              <a:buSzPct val="150000"/>
            </a:pPr>
            <a:r>
              <a:rPr lang="en-US" altLang="en-US" sz="1867" dirty="0"/>
              <a:t>Advise the standards development group participants that: </a:t>
            </a:r>
          </a:p>
          <a:p>
            <a:pPr lvl="2">
              <a:buSzPct val="150000"/>
            </a:pPr>
            <a:r>
              <a:rPr lang="en-US" altLang="en-US" sz="1867" dirty="0"/>
              <a:t>IEEE SA’s copyright policy is described in Clause 7 of the IEEE SA Standards Board Bylaws and Clause 6.1 of the IEEE SA Standards Board Operations Manual;</a:t>
            </a:r>
          </a:p>
          <a:p>
            <a:pPr lvl="2">
              <a:buSzPct val="150000"/>
            </a:pPr>
            <a:r>
              <a:rPr lang="en-US" altLang="en-US" sz="1867" dirty="0"/>
              <a:t>Any material submitted during standards development, whether verbal, recorded, or in written form, is a Contribution and shall comply with the IEEE SA Copyright Policy; </a:t>
            </a:r>
          </a:p>
          <a:p>
            <a:pPr lvl="2">
              <a:buSzPct val="150000"/>
            </a:pPr>
            <a:r>
              <a:rPr lang="en-US" altLang="en-US" sz="1867" dirty="0"/>
              <a:t>Instruct the Secretary to record in the minutes of the relevant meeting: </a:t>
            </a:r>
          </a:p>
          <a:p>
            <a:pPr lvl="2">
              <a:buSzPct val="150000"/>
            </a:pPr>
            <a:r>
              <a:rPr lang="en-US" altLang="en-US" sz="1867"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Tree>
    <p:extLst>
      <p:ext uri="{BB962C8B-B14F-4D97-AF65-F5344CB8AC3E}">
        <p14:creationId xmlns:p14="http://schemas.microsoft.com/office/powerpoint/2010/main" val="1701495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9</a:t>
            </a:fld>
            <a:endParaRPr lang="en-US" altLang="en-US"/>
          </a:p>
        </p:txBody>
      </p:sp>
    </p:spTree>
    <p:extLst>
      <p:ext uri="{BB962C8B-B14F-4D97-AF65-F5344CB8AC3E}">
        <p14:creationId xmlns:p14="http://schemas.microsoft.com/office/powerpoint/2010/main" val="1911122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24002</TotalTime>
  <Words>3024</Words>
  <Application>Microsoft Macintosh PowerPoint</Application>
  <PresentationFormat>On-screen Show (4:3)</PresentationFormat>
  <Paragraphs>481</Paragraphs>
  <Slides>26</Slides>
  <Notes>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26</vt:i4>
      </vt:variant>
    </vt:vector>
  </HeadingPairs>
  <TitlesOfParts>
    <vt:vector size="34" baseType="lpstr">
      <vt:lpstr>Arial</vt:lpstr>
      <vt:lpstr>Calibri</vt:lpstr>
      <vt:lpstr>Helvetica</vt:lpstr>
      <vt:lpstr>Lucida Grande</vt:lpstr>
      <vt:lpstr>Monotype Sorts</vt:lpstr>
      <vt:lpstr>Montserrat</vt:lpstr>
      <vt:lpstr>Times New Roman</vt:lpstr>
      <vt:lpstr>Office Theme</vt:lpstr>
      <vt:lpstr>PowerPoint Presentation</vt:lpstr>
      <vt:lpstr> Electronic Meeting Details </vt:lpstr>
      <vt:lpstr>Rules</vt:lpstr>
      <vt:lpstr>Current Membership</vt:lpstr>
      <vt:lpstr> Draft Agenda</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WG meetings</vt:lpstr>
      <vt:lpstr>Patent-related information</vt:lpstr>
      <vt:lpstr>Motion for approval</vt:lpstr>
      <vt:lpstr>Minutes for approval</vt:lpstr>
      <vt:lpstr> Motion</vt:lpstr>
      <vt:lpstr>Current Status for 1900.5a</vt:lpstr>
      <vt:lpstr>Current Status for 1900.5.1</vt:lpstr>
      <vt:lpstr>Current Status for 1900.5.2a</vt:lpstr>
      <vt:lpstr>Other DySPAN-SC Activities</vt:lpstr>
      <vt:lpstr>Other DySPAN-SC Activities</vt:lpstr>
      <vt:lpstr>1900.5 Marketing Inputs</vt:lpstr>
      <vt:lpstr>1900.5 Meeting Planning and Review</vt:lpstr>
      <vt:lpstr>1900.5 Adjourn</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548</cp:revision>
  <dcterms:created xsi:type="dcterms:W3CDTF">2013-08-13T02:52:21Z</dcterms:created>
  <dcterms:modified xsi:type="dcterms:W3CDTF">2021-04-01T16:05:40Z</dcterms:modified>
</cp:coreProperties>
</file>