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39" r:id="rId16"/>
    <p:sldId id="437" r:id="rId17"/>
    <p:sldId id="460" r:id="rId18"/>
    <p:sldId id="438" r:id="rId19"/>
    <p:sldId id="426" r:id="rId20"/>
    <p:sldId id="457" r:id="rId21"/>
    <p:sldId id="440" r:id="rId22"/>
    <p:sldId id="430" r:id="rId23"/>
    <p:sldId id="453" r:id="rId24"/>
    <p:sldId id="45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9E767D-4C76-004A-8681-B0478B9F03B5}" v="32" dt="2020-10-02T17:22:12.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6" autoAdjust="0"/>
    <p:restoredTop sz="97557"/>
  </p:normalViewPr>
  <p:slideViewPr>
    <p:cSldViewPr>
      <p:cViewPr varScale="1">
        <p:scale>
          <a:sx n="266" d="100"/>
          <a:sy n="266" d="100"/>
        </p:scale>
        <p:origin x="3368"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D89E767D-4C76-004A-8681-B0478B9F03B5}"/>
    <pc:docChg chg="custSel modSld">
      <pc:chgData name="Tony Rennier" userId="c9404d753a9a413b" providerId="LiveId" clId="{D89E767D-4C76-004A-8681-B0478B9F03B5}" dt="2020-10-02T20:18:42.604" v="315" actId="1076"/>
      <pc:docMkLst>
        <pc:docMk/>
      </pc:docMkLst>
      <pc:sldChg chg="modSp mod">
        <pc:chgData name="Tony Rennier" userId="c9404d753a9a413b" providerId="LiveId" clId="{D89E767D-4C76-004A-8681-B0478B9F03B5}" dt="2020-10-02T18:38:13.456" v="25" actId="20577"/>
        <pc:sldMkLst>
          <pc:docMk/>
          <pc:sldMk cId="0" sldId="332"/>
        </pc:sldMkLst>
        <pc:spChg chg="mod">
          <ac:chgData name="Tony Rennier" userId="c9404d753a9a413b" providerId="LiveId" clId="{D89E767D-4C76-004A-8681-B0478B9F03B5}" dt="2020-10-02T18:38:13.456" v="25" actId="20577"/>
          <ac:spMkLst>
            <pc:docMk/>
            <pc:sldMk cId="0" sldId="332"/>
            <ac:spMk id="6148" creationId="{00000000-0000-0000-0000-000000000000}"/>
          </ac:spMkLst>
        </pc:spChg>
      </pc:sldChg>
      <pc:sldChg chg="modSp mod">
        <pc:chgData name="Tony Rennier" userId="c9404d753a9a413b" providerId="LiveId" clId="{D89E767D-4C76-004A-8681-B0478B9F03B5}" dt="2020-10-02T18:36:25.682" v="22" actId="20577"/>
        <pc:sldMkLst>
          <pc:docMk/>
          <pc:sldMk cId="3042167414" sldId="413"/>
        </pc:sldMkLst>
        <pc:spChg chg="mod">
          <ac:chgData name="Tony Rennier" userId="c9404d753a9a413b" providerId="LiveId" clId="{D89E767D-4C76-004A-8681-B0478B9F03B5}" dt="2020-10-02T18:36:25.682" v="22" actId="20577"/>
          <ac:spMkLst>
            <pc:docMk/>
            <pc:sldMk cId="3042167414" sldId="413"/>
            <ac:spMk id="2" creationId="{FDDD04C9-9911-4851-8BFD-5E105A025686}"/>
          </ac:spMkLst>
        </pc:spChg>
        <pc:graphicFrameChg chg="mod modGraphic">
          <ac:chgData name="Tony Rennier" userId="c9404d753a9a413b" providerId="LiveId" clId="{D89E767D-4C76-004A-8681-B0478B9F03B5}" dt="2020-10-02T18:36:01.658" v="18" actId="20577"/>
          <ac:graphicFrameMkLst>
            <pc:docMk/>
            <pc:sldMk cId="3042167414" sldId="413"/>
            <ac:graphicFrameMk id="5" creationId="{5C7AEC47-6409-0E49-84F5-26A02CC16A8E}"/>
          </ac:graphicFrameMkLst>
        </pc:graphicFrameChg>
      </pc:sldChg>
      <pc:sldChg chg="modSp mod">
        <pc:chgData name="Tony Rennier" userId="c9404d753a9a413b" providerId="LiveId" clId="{D89E767D-4C76-004A-8681-B0478B9F03B5}" dt="2020-10-02T18:38:43.948" v="43" actId="20577"/>
        <pc:sldMkLst>
          <pc:docMk/>
          <pc:sldMk cId="3294939447" sldId="414"/>
        </pc:sldMkLst>
        <pc:spChg chg="mod">
          <ac:chgData name="Tony Rennier" userId="c9404d753a9a413b" providerId="LiveId" clId="{D89E767D-4C76-004A-8681-B0478B9F03B5}" dt="2020-10-02T18:38:43.948" v="43" actId="20577"/>
          <ac:spMkLst>
            <pc:docMk/>
            <pc:sldMk cId="3294939447" sldId="414"/>
            <ac:spMk id="7171" creationId="{00000000-0000-0000-0000-000000000000}"/>
          </ac:spMkLst>
        </pc:spChg>
      </pc:sldChg>
      <pc:sldChg chg="modSp mod">
        <pc:chgData name="Tony Rennier" userId="c9404d753a9a413b" providerId="LiveId" clId="{D89E767D-4C76-004A-8681-B0478B9F03B5}" dt="2020-10-02T18:52:04.088" v="227" actId="20577"/>
        <pc:sldMkLst>
          <pc:docMk/>
          <pc:sldMk cId="55390906" sldId="430"/>
        </pc:sldMkLst>
        <pc:spChg chg="mod">
          <ac:chgData name="Tony Rennier" userId="c9404d753a9a413b" providerId="LiveId" clId="{D89E767D-4C76-004A-8681-B0478B9F03B5}" dt="2020-10-02T18:52:04.088" v="227" actId="20577"/>
          <ac:spMkLst>
            <pc:docMk/>
            <pc:sldMk cId="55390906" sldId="430"/>
            <ac:spMk id="17411" creationId="{00000000-0000-0000-0000-000000000000}"/>
          </ac:spMkLst>
        </pc:spChg>
      </pc:sldChg>
      <pc:sldChg chg="modSp mod">
        <pc:chgData name="Tony Rennier" userId="c9404d753a9a413b" providerId="LiveId" clId="{D89E767D-4C76-004A-8681-B0478B9F03B5}" dt="2020-10-02T18:52:20.498" v="239" actId="20577"/>
        <pc:sldMkLst>
          <pc:docMk/>
          <pc:sldMk cId="2720461886" sldId="437"/>
        </pc:sldMkLst>
        <pc:spChg chg="mod">
          <ac:chgData name="Tony Rennier" userId="c9404d753a9a413b" providerId="LiveId" clId="{D89E767D-4C76-004A-8681-B0478B9F03B5}" dt="2020-10-02T18:52:20.498" v="239" actId="20577"/>
          <ac:spMkLst>
            <pc:docMk/>
            <pc:sldMk cId="2720461886" sldId="437"/>
            <ac:spMk id="14339" creationId="{00000000-0000-0000-0000-000000000000}"/>
          </ac:spMkLst>
        </pc:spChg>
      </pc:sldChg>
      <pc:sldChg chg="modSp mod">
        <pc:chgData name="Tony Rennier" userId="c9404d753a9a413b" providerId="LiveId" clId="{D89E767D-4C76-004A-8681-B0478B9F03B5}" dt="2020-10-02T18:56:56.653" v="312" actId="20577"/>
        <pc:sldMkLst>
          <pc:docMk/>
          <pc:sldMk cId="4280698295" sldId="438"/>
        </pc:sldMkLst>
        <pc:spChg chg="mod">
          <ac:chgData name="Tony Rennier" userId="c9404d753a9a413b" providerId="LiveId" clId="{D89E767D-4C76-004A-8681-B0478B9F03B5}" dt="2020-10-02T18:56:56.653" v="312" actId="20577"/>
          <ac:spMkLst>
            <pc:docMk/>
            <pc:sldMk cId="4280698295" sldId="438"/>
            <ac:spMk id="14339" creationId="{00000000-0000-0000-0000-000000000000}"/>
          </ac:spMkLst>
        </pc:spChg>
      </pc:sldChg>
      <pc:sldChg chg="modSp mod">
        <pc:chgData name="Tony Rennier" userId="c9404d753a9a413b" providerId="LiveId" clId="{D89E767D-4C76-004A-8681-B0478B9F03B5}" dt="2020-10-02T18:42:24.238" v="159" actId="6549"/>
        <pc:sldMkLst>
          <pc:docMk/>
          <pc:sldMk cId="4099803424" sldId="439"/>
        </pc:sldMkLst>
        <pc:spChg chg="mod">
          <ac:chgData name="Tony Rennier" userId="c9404d753a9a413b" providerId="LiveId" clId="{D89E767D-4C76-004A-8681-B0478B9F03B5}" dt="2020-10-02T18:42:24.238" v="159" actId="6549"/>
          <ac:spMkLst>
            <pc:docMk/>
            <pc:sldMk cId="4099803424" sldId="439"/>
            <ac:spMk id="14339" creationId="{00000000-0000-0000-0000-000000000000}"/>
          </ac:spMkLst>
        </pc:spChg>
      </pc:sldChg>
      <pc:sldChg chg="modSp mod">
        <pc:chgData name="Tony Rennier" userId="c9404d753a9a413b" providerId="LiveId" clId="{D89E767D-4C76-004A-8681-B0478B9F03B5}" dt="2020-10-02T20:18:42.604" v="315" actId="1076"/>
        <pc:sldMkLst>
          <pc:docMk/>
          <pc:sldMk cId="1213814687" sldId="453"/>
        </pc:sldMkLst>
        <pc:spChg chg="mod">
          <ac:chgData name="Tony Rennier" userId="c9404d753a9a413b" providerId="LiveId" clId="{D89E767D-4C76-004A-8681-B0478B9F03B5}" dt="2020-10-02T20:18:42.604" v="315" actId="1076"/>
          <ac:spMkLst>
            <pc:docMk/>
            <pc:sldMk cId="1213814687" sldId="453"/>
            <ac:spMk id="17410" creationId="{00000000-0000-0000-0000-000000000000}"/>
          </ac:spMkLst>
        </pc:spChg>
      </pc:sldChg>
      <pc:sldChg chg="modSp mod">
        <pc:chgData name="Tony Rennier" userId="c9404d753a9a413b" providerId="LiveId" clId="{D89E767D-4C76-004A-8681-B0478B9F03B5}" dt="2020-10-02T18:40:23.495" v="47" actId="20577"/>
        <pc:sldMkLst>
          <pc:docMk/>
          <pc:sldMk cId="1534349651" sldId="455"/>
        </pc:sldMkLst>
        <pc:spChg chg="mod">
          <ac:chgData name="Tony Rennier" userId="c9404d753a9a413b" providerId="LiveId" clId="{D89E767D-4C76-004A-8681-B0478B9F03B5}" dt="2020-10-02T18:40:23.495" v="47" actId="20577"/>
          <ac:spMkLst>
            <pc:docMk/>
            <pc:sldMk cId="1534349651" sldId="455"/>
            <ac:spMk id="12291" creationId="{00000000-0000-0000-0000-000000000000}"/>
          </ac:spMkLst>
        </pc:spChg>
      </pc:sldChg>
      <pc:sldChg chg="modSp mod">
        <pc:chgData name="Tony Rennier" userId="c9404d753a9a413b" providerId="LiveId" clId="{D89E767D-4C76-004A-8681-B0478B9F03B5}" dt="2020-10-02T18:53:17.646" v="240" actId="313"/>
        <pc:sldMkLst>
          <pc:docMk/>
          <pc:sldMk cId="4044244271" sldId="460"/>
        </pc:sldMkLst>
        <pc:spChg chg="mod">
          <ac:chgData name="Tony Rennier" userId="c9404d753a9a413b" providerId="LiveId" clId="{D89E767D-4C76-004A-8681-B0478B9F03B5}" dt="2020-10-02T18:53:17.646" v="240" actId="313"/>
          <ac:spMkLst>
            <pc:docMk/>
            <pc:sldMk cId="4044244271" sldId="460"/>
            <ac:spMk id="1433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16</a:t>
            </a:fld>
            <a:endParaRPr lang="en-US"/>
          </a:p>
        </p:txBody>
      </p:sp>
    </p:spTree>
    <p:extLst>
      <p:ext uri="{BB962C8B-B14F-4D97-AF65-F5344CB8AC3E}">
        <p14:creationId xmlns:p14="http://schemas.microsoft.com/office/powerpoint/2010/main" val="4131232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1206738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8DE94DEC-1226-C141-835D-34D06695D764}" type="datetime1">
              <a:rPr lang="en-US" smtClean="0"/>
              <a:t>10/2/20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#:5-20-0030-00-agen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9213806-9757-DA42-B18A-335874685A32}"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0B1950-7F87-B44E-8D9C-1845E9A91612}"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DB4A1874-C775-9046-BFE0-40CCE74BA752}" type="datetime1">
              <a:rPr lang="en-US" smtClean="0"/>
              <a:t>10/2/20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9B3A566-38E5-3D4F-88BC-D65598173318}" type="datetime1">
              <a:rPr lang="en-US" smtClean="0"/>
              <a:t>10/2/20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#:5-20-0030-00-agen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121142A0-53F8-184E-A30E-188A5C50E450}" type="datetime1">
              <a:rPr lang="en-US" smtClean="0"/>
              <a:t>10/2/20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3E24475D-A9BF-D942-AB17-CE665BBD8721}" type="datetime1">
              <a:rPr lang="en-US" smtClean="0"/>
              <a:t>10/2/20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715BEEF-EB1F-AC49-84FE-CB4317938084}" type="datetime1">
              <a:rPr lang="en-US" smtClean="0"/>
              <a:t>10/2/20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#:5-20-0030-00-agen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1E986692-7D4D-FC48-BF03-731F26CC0EFA}" type="datetime1">
              <a:rPr lang="en-US" smtClean="0"/>
              <a:t>10/2/20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#:5-20-0030-00-agen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CF04C52-4D0C-5C46-B0E1-36B317E804A9}" type="datetime1">
              <a:rPr lang="en-US" smtClean="0"/>
              <a:t>10/2/20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#:5-20-0030-00-agen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3193FC7-768D-5549-8453-F671497369CA}" type="datetime1">
              <a:rPr lang="en-US" smtClean="0"/>
              <a:t>10/2/20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#:5-20-0030-00-agen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7682BE8-64E0-C04B-89E1-C6630ED19C2B}" type="datetime1">
              <a:rPr lang="en-US" smtClean="0"/>
              <a:t>10/2/20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#:5-20-0030-00-agen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1A3C334-983B-0E46-A490-F2312B3AB8D5}" type="datetime1">
              <a:rPr lang="en-US" smtClean="0"/>
              <a:t>10/2/20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#:5-20-0030-00-agen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5034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02 October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02 October 2020</a:t>
            </a:r>
          </a:p>
          <a:p>
            <a:pPr eaLnBrk="0" hangingPunct="0"/>
            <a:r>
              <a:rPr lang="en-US" sz="1200" b="1" dirty="0">
                <a:latin typeface="Arial" pitchFamily="34" charset="0"/>
                <a:cs typeface="Times New Roman" pitchFamily="18" charset="0"/>
              </a:rPr>
              <a:t>Document No: 5-20-0030-00-agen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001EC1BB-F2C8-8544-B7C1-64898A52766F}" type="datetime1">
              <a:rPr lang="en-US" smtClean="0"/>
              <a:t>10/2/20</a:t>
            </a:fld>
            <a:endParaRPr lang="en-US"/>
          </a:p>
        </p:txBody>
      </p:sp>
      <p:sp>
        <p:nvSpPr>
          <p:cNvPr id="3" name="Footer Placeholder 2"/>
          <p:cNvSpPr>
            <a:spLocks noGrp="1"/>
          </p:cNvSpPr>
          <p:nvPr>
            <p:ph type="ftr" sz="quarter" idx="11"/>
          </p:nvPr>
        </p:nvSpPr>
        <p:spPr/>
        <p:txBody>
          <a:bodyPr/>
          <a:lstStyle/>
          <a:p>
            <a:pPr>
              <a:defRPr/>
            </a:pPr>
            <a:r>
              <a:rPr lang="en-US"/>
              <a:t>Doc #:5-20-0030-00-agen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220EFCD-AD79-C14A-9C81-14A530E53242}" type="datetime1">
              <a:rPr lang="en-US" smtClean="0"/>
              <a:t>10/2/20</a:t>
            </a:fld>
            <a:endParaRPr lang="en-US" dirty="0"/>
          </a:p>
        </p:txBody>
      </p:sp>
      <p:sp>
        <p:nvSpPr>
          <p:cNvPr id="3" name="Footer Placeholder 2"/>
          <p:cNvSpPr>
            <a:spLocks noGrp="1"/>
          </p:cNvSpPr>
          <p:nvPr>
            <p:ph type="ftr" sz="quarter" idx="11"/>
          </p:nvPr>
        </p:nvSpPr>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4AA52E6-27CC-3A4D-A0A4-13181BA76613}" type="datetime1">
              <a:rPr lang="en-US" smtClean="0"/>
              <a:t>10/2/20</a:t>
            </a:fld>
            <a:endParaRPr lang="en-US" dirty="0"/>
          </a:p>
        </p:txBody>
      </p:sp>
      <p:sp>
        <p:nvSpPr>
          <p:cNvPr id="3" name="Footer Placeholder 2"/>
          <p:cNvSpPr>
            <a:spLocks noGrp="1"/>
          </p:cNvSpPr>
          <p:nvPr>
            <p:ph type="ftr" sz="quarter" idx="11"/>
          </p:nvPr>
        </p:nvSpPr>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2C8E3AB-7383-CD41-8E15-E92C783EECDD}" type="datetime1">
              <a:rPr lang="en-US" smtClean="0"/>
              <a:t>10/2/20</a:t>
            </a:fld>
            <a:endParaRPr lang="en-US" dirty="0"/>
          </a:p>
        </p:txBody>
      </p:sp>
      <p:sp>
        <p:nvSpPr>
          <p:cNvPr id="3" name="Footer Placeholder 2"/>
          <p:cNvSpPr>
            <a:spLocks noGrp="1"/>
          </p:cNvSpPr>
          <p:nvPr>
            <p:ph type="ftr" sz="quarter" idx="11"/>
          </p:nvPr>
        </p:nvSpPr>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9/4/20</a:t>
            </a:r>
            <a:r>
              <a:rPr lang="en-US" dirty="0"/>
              <a:t> </a:t>
            </a:r>
            <a:r>
              <a:rPr dirty="0"/>
              <a:t>WG minutes contained in </a:t>
            </a:r>
            <a:r>
              <a:rPr lang="en-US" dirty="0">
                <a:solidFill>
                  <a:schemeClr val="tx1"/>
                </a:solidFill>
              </a:rPr>
              <a:t>Doc #: 5-20-0031-00-mins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EB5BF39-017B-9145-8495-939B611B70D8}" type="datetime1">
              <a:rPr lang="en-US" smtClean="0"/>
              <a:t>10/2/20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7/21/20</a:t>
            </a:r>
          </a:p>
          <a:p>
            <a:pPr lvl="1"/>
            <a:r>
              <a:rPr lang="en-US" sz="1400" dirty="0"/>
              <a:t>Continuing to address scope around the move to CWN</a:t>
            </a:r>
          </a:p>
          <a:p>
            <a:pPr lvl="1"/>
            <a:r>
              <a:rPr lang="en-US" sz="1400" dirty="0"/>
              <a:t>Need to allow innovation as high priority</a:t>
            </a:r>
          </a:p>
          <a:p>
            <a:r>
              <a:rPr lang="en-US" sz="1800" dirty="0"/>
              <a:t>9/4/20</a:t>
            </a:r>
          </a:p>
          <a:p>
            <a:pPr lvl="1"/>
            <a:r>
              <a:rPr lang="en-US" sz="1400" dirty="0"/>
              <a:t>Looking at overlap with 1900.4</a:t>
            </a:r>
          </a:p>
          <a:p>
            <a:pPr lvl="2"/>
            <a:r>
              <a:rPr lang="en-US" sz="1000" dirty="0"/>
              <a:t>Investigate moving .4 into .5</a:t>
            </a:r>
          </a:p>
          <a:p>
            <a:pPr lvl="1"/>
            <a:r>
              <a:rPr lang="en-US" sz="1400" dirty="0"/>
              <a:t>Very productive ad-</a:t>
            </a:r>
            <a:r>
              <a:rPr lang="en-US" sz="1400" dirty="0" err="1"/>
              <a:t>hocs</a:t>
            </a:r>
            <a:endParaRPr lang="en-US" sz="1400" dirty="0"/>
          </a:p>
          <a:p>
            <a:pPr lvl="2"/>
            <a:r>
              <a:rPr lang="en-US" sz="1000" dirty="0"/>
              <a:t>Several contributions (Loon and </a:t>
            </a:r>
            <a:r>
              <a:rPr lang="en-US" sz="1000" dirty="0" err="1"/>
              <a:t>Andro</a:t>
            </a:r>
            <a:r>
              <a:rPr lang="en-US" sz="1000" dirty="0"/>
              <a:t>)</a:t>
            </a:r>
          </a:p>
          <a:p>
            <a:pPr lvl="2"/>
            <a:r>
              <a:rPr lang="en-US" sz="1000" dirty="0"/>
              <a:t>Explore hierarchical policy structure (radio/node, network levels, regulatory)</a:t>
            </a:r>
          </a:p>
          <a:p>
            <a:pPr lvl="2"/>
            <a:r>
              <a:rPr lang="en-US" sz="1000" dirty="0"/>
              <a:t>Use Cases under study - CBRS, Tactical, Loon global mobile network</a:t>
            </a:r>
          </a:p>
          <a:p>
            <a:pPr lvl="1"/>
            <a:r>
              <a:rPr lang="en-US" sz="1400" dirty="0"/>
              <a:t>Need to clear up meeting schedule</a:t>
            </a:r>
          </a:p>
          <a:p>
            <a:r>
              <a:rPr lang="en-US" sz="1800" dirty="0"/>
              <a:t>10/2/20</a:t>
            </a:r>
          </a:p>
          <a:p>
            <a:pPr lvl="1"/>
            <a:r>
              <a:rPr lang="en-US" sz="1400" dirty="0"/>
              <a:t>Held meeting 10/2/20 1pm EDT</a:t>
            </a:r>
          </a:p>
          <a:p>
            <a:pPr lvl="1"/>
            <a:r>
              <a:rPr lang="en-US" sz="1400" dirty="0"/>
              <a:t>Exploring the hierarchical nature of system, network, and device policies</a:t>
            </a:r>
          </a:p>
          <a:p>
            <a:pPr lvl="1"/>
            <a:r>
              <a:rPr lang="en-US" sz="1400" dirty="0"/>
              <a:t>Meeting planned with 1900.4 Chair 10/6/20 08:30 EDT</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9560371-2AD5-3E46-B6D4-461A29B3F538}"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409980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10/2/20</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chemeClr val="tx2"/>
                </a:solidFill>
              </a:rPr>
              <a:t>8/20 </a:t>
            </a:r>
            <a:r>
              <a:rPr lang="en-US" sz="1200" dirty="0"/>
              <a:t>√ </a:t>
            </a:r>
            <a:endParaRPr lang="en-US" sz="1200" dirty="0">
              <a:solidFill>
                <a:schemeClr val="tx2"/>
              </a:solidFill>
            </a:endParaRPr>
          </a:p>
          <a:p>
            <a:pPr lvl="2"/>
            <a:r>
              <a:rPr lang="en-US" sz="1200" dirty="0"/>
              <a:t>Sponsor Recirc 2 - </a:t>
            </a:r>
            <a:r>
              <a:rPr lang="en-US" sz="1200" dirty="0">
                <a:solidFill>
                  <a:srgbClr val="FF0000"/>
                </a:solidFill>
              </a:rPr>
              <a:t>NA</a:t>
            </a:r>
          </a:p>
          <a:p>
            <a:pPr lvl="2"/>
            <a:r>
              <a:rPr lang="en-US" sz="1200" dirty="0"/>
              <a:t>Submit to REVCOM – </a:t>
            </a:r>
            <a:r>
              <a:rPr lang="en-US" sz="1200" dirty="0">
                <a:solidFill>
                  <a:srgbClr val="FF0000"/>
                </a:solidFill>
              </a:rPr>
              <a:t>√</a:t>
            </a:r>
          </a:p>
          <a:p>
            <a:pPr lvl="3"/>
            <a:r>
              <a:rPr lang="en-US" sz="1200" dirty="0"/>
              <a:t>Project IEEE P1900.5.1 Standard Policy Language for Dynamic Spectrum Access Systems has been assigned to a </a:t>
            </a:r>
            <a:r>
              <a:rPr lang="en-US" sz="1200" dirty="0" err="1"/>
              <a:t>RevCom</a:t>
            </a:r>
            <a:r>
              <a:rPr lang="en-US" sz="1200" dirty="0"/>
              <a:t> agenda 02 Dec 2020</a:t>
            </a:r>
          </a:p>
          <a:p>
            <a:pPr lvl="1"/>
            <a:r>
              <a:rPr lang="en-US" sz="1400" dirty="0"/>
              <a:t>Suggestion from </a:t>
            </a:r>
            <a:r>
              <a:rPr lang="en-US" sz="1400" dirty="0" err="1"/>
              <a:t>DySPAN</a:t>
            </a:r>
            <a:r>
              <a:rPr lang="en-US" sz="1400" dirty="0"/>
              <a:t> to put in for a PAR extension</a:t>
            </a:r>
          </a:p>
          <a:p>
            <a:pPr lvl="2"/>
            <a:r>
              <a:rPr lang="en-US" sz="1200" dirty="0"/>
              <a:t>Checking with IEEE…</a:t>
            </a:r>
          </a:p>
          <a:p>
            <a:pPr lvl="1"/>
            <a:r>
              <a:rPr lang="en-US" sz="1400" dirty="0"/>
              <a:t>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2"/>
            <a:r>
              <a:rPr lang="en-US" sz="1200" dirty="0"/>
              <a:t>10/2/20 great progress ad-hoc desired Dec plenary</a:t>
            </a:r>
          </a:p>
          <a:p>
            <a:pPr lvl="1"/>
            <a:r>
              <a:rPr lang="en-US" sz="1400" dirty="0"/>
              <a:t>Coming soon (year end) a more accessible interface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1C12F4D-2852-BB4F-8F59-0A02B59C7B85}"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3124200" cy="707886"/>
          </a:xfrm>
          <a:prstGeom prst="rect">
            <a:avLst/>
          </a:prstGeom>
          <a:noFill/>
        </p:spPr>
        <p:txBody>
          <a:bodyPr wrap="square" rtlCol="0">
            <a:spAutoFit/>
          </a:bodyPr>
          <a:lstStyle/>
          <a:p>
            <a:r>
              <a:rPr lang="en-US" sz="800" dirty="0"/>
              <a:t>TOTAL COMMENTS: 1</a:t>
            </a:r>
          </a:p>
          <a:p>
            <a:endParaRPr lang="en-US" sz="800" dirty="0"/>
          </a:p>
          <a:p>
            <a:r>
              <a:rPr lang="en-US" sz="800" dirty="0"/>
              <a:t>Comment was Editorial and was rejected with a disposition status of "This will be for IEEE-SA Editorial to consider during publication"   </a:t>
            </a:r>
          </a:p>
          <a:p>
            <a:endParaRPr lang="en-US" sz="800" dirty="0"/>
          </a:p>
        </p:txBody>
      </p:sp>
      <p:pic>
        <p:nvPicPr>
          <p:cNvPr id="7" name="Picture 6">
            <a:extLst>
              <a:ext uri="{FF2B5EF4-FFF2-40B4-BE49-F238E27FC236}">
                <a16:creationId xmlns:a16="http://schemas.microsoft.com/office/drawing/2014/main" id="{3BC41935-2012-5B4E-BB77-F6D25FD45CC8}"/>
              </a:ext>
            </a:extLst>
          </p:cNvPr>
          <p:cNvPicPr>
            <a:picLocks noChangeAspect="1"/>
          </p:cNvPicPr>
          <p:nvPr/>
        </p:nvPicPr>
        <p:blipFill>
          <a:blip r:embed="rId3"/>
          <a:stretch>
            <a:fillRect/>
          </a:stretch>
        </p:blipFill>
        <p:spPr>
          <a:xfrm>
            <a:off x="5772000" y="1752008"/>
            <a:ext cx="3251046" cy="3733800"/>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normAutofit fontScale="90000"/>
          </a:bodyPr>
          <a:lstStyle/>
          <a:p>
            <a:r>
              <a:rPr dirty="0"/>
              <a:t>Current Status for 1900.5.</a:t>
            </a:r>
            <a:r>
              <a:rPr lang="en-US" dirty="0"/>
              <a:t>1</a:t>
            </a:r>
            <a:br>
              <a:rPr lang="en-US" dirty="0"/>
            </a:br>
            <a:r>
              <a:rPr lang="en-US" dirty="0"/>
              <a:t>Recirculation Comment</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1C12F4D-2852-BB4F-8F59-0A02B59C7B85}"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graphicFrame>
        <p:nvGraphicFramePr>
          <p:cNvPr id="9" name="Table 8">
            <a:extLst>
              <a:ext uri="{FF2B5EF4-FFF2-40B4-BE49-F238E27FC236}">
                <a16:creationId xmlns:a16="http://schemas.microsoft.com/office/drawing/2014/main" id="{BAABB3A0-B0E8-FE46-8333-BFC79E882C8C}"/>
              </a:ext>
            </a:extLst>
          </p:cNvPr>
          <p:cNvGraphicFramePr>
            <a:graphicFrameLocks noGrp="1"/>
          </p:cNvGraphicFramePr>
          <p:nvPr/>
        </p:nvGraphicFramePr>
        <p:xfrm>
          <a:off x="482600" y="1917700"/>
          <a:ext cx="8178799" cy="3022600"/>
        </p:xfrm>
        <a:graphic>
          <a:graphicData uri="http://schemas.openxmlformats.org/drawingml/2006/table">
            <a:tbl>
              <a:tblPr>
                <a:tableStyleId>{5C22544A-7EE6-4342-B048-85BDC9FD1C3A}</a:tableStyleId>
              </a:tblPr>
              <a:tblGrid>
                <a:gridCol w="561539">
                  <a:extLst>
                    <a:ext uri="{9D8B030D-6E8A-4147-A177-3AD203B41FA5}">
                      <a16:colId xmlns:a16="http://schemas.microsoft.com/office/drawing/2014/main" val="2759571003"/>
                    </a:ext>
                  </a:extLst>
                </a:gridCol>
                <a:gridCol w="1154803">
                  <a:extLst>
                    <a:ext uri="{9D8B030D-6E8A-4147-A177-3AD203B41FA5}">
                      <a16:colId xmlns:a16="http://schemas.microsoft.com/office/drawing/2014/main" val="1280713886"/>
                    </a:ext>
                  </a:extLst>
                </a:gridCol>
                <a:gridCol w="647198">
                  <a:extLst>
                    <a:ext uri="{9D8B030D-6E8A-4147-A177-3AD203B41FA5}">
                      <a16:colId xmlns:a16="http://schemas.microsoft.com/office/drawing/2014/main" val="1302759049"/>
                    </a:ext>
                  </a:extLst>
                </a:gridCol>
                <a:gridCol w="1408606">
                  <a:extLst>
                    <a:ext uri="{9D8B030D-6E8A-4147-A177-3AD203B41FA5}">
                      <a16:colId xmlns:a16="http://schemas.microsoft.com/office/drawing/2014/main" val="3615964756"/>
                    </a:ext>
                  </a:extLst>
                </a:gridCol>
                <a:gridCol w="875620">
                  <a:extLst>
                    <a:ext uri="{9D8B030D-6E8A-4147-A177-3AD203B41FA5}">
                      <a16:colId xmlns:a16="http://schemas.microsoft.com/office/drawing/2014/main" val="3652158516"/>
                    </a:ext>
                  </a:extLst>
                </a:gridCol>
                <a:gridCol w="875620">
                  <a:extLst>
                    <a:ext uri="{9D8B030D-6E8A-4147-A177-3AD203B41FA5}">
                      <a16:colId xmlns:a16="http://schemas.microsoft.com/office/drawing/2014/main" val="2286613441"/>
                    </a:ext>
                  </a:extLst>
                </a:gridCol>
                <a:gridCol w="2655413">
                  <a:extLst>
                    <a:ext uri="{9D8B030D-6E8A-4147-A177-3AD203B41FA5}">
                      <a16:colId xmlns:a16="http://schemas.microsoft.com/office/drawing/2014/main" val="501450309"/>
                    </a:ext>
                  </a:extLst>
                </a:gridCol>
              </a:tblGrid>
              <a:tr h="355600">
                <a:tc>
                  <a:txBody>
                    <a:bodyPr/>
                    <a:lstStyle/>
                    <a:p>
                      <a:pPr algn="l" fontAlgn="b"/>
                      <a:r>
                        <a:rPr lang="en-US" sz="1000" u="none" strike="noStrike">
                          <a:effectLst/>
                        </a:rPr>
                        <a:t>Page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Subclause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Line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Comment</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File</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Must be Satisfied</a:t>
                      </a:r>
                      <a:endParaRPr lang="en-US" sz="1000" b="1" i="0" u="none" strike="noStrike">
                        <a:solidFill>
                          <a:srgbClr val="FFFFFF"/>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Proposed Change</a:t>
                      </a:r>
                      <a:endParaRPr lang="en-US" sz="1000" b="1" i="0" u="none" strike="noStrike">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97142908"/>
                  </a:ext>
                </a:extLst>
              </a:tr>
              <a:tr h="2667000">
                <a:tc>
                  <a:txBody>
                    <a:bodyPr/>
                    <a:lstStyle/>
                    <a:p>
                      <a:pPr algn="l" fontAlgn="b"/>
                      <a:r>
                        <a:rPr lang="en-US" sz="1000" u="none" strike="noStrike">
                          <a:effectLst/>
                        </a:rPr>
                        <a:t>28</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1.5.3.2</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5</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dirty="0">
                          <a:effectLst/>
                        </a:rPr>
                        <a:t>Looks like a typo in this sentence and should remove either 'if and only if' or '</a:t>
                      </a:r>
                      <a:r>
                        <a:rPr lang="en-US" sz="1000" u="none" strike="noStrike" dirty="0" err="1">
                          <a:effectLst/>
                        </a:rPr>
                        <a:t>iff</a:t>
                      </a:r>
                      <a:r>
                        <a:rPr lang="en-US" sz="1000" u="none" strike="noStrike" dirty="0">
                          <a:effectLst/>
                        </a:rPr>
                        <a:t>'  I recommend removing '</a:t>
                      </a:r>
                      <a:r>
                        <a:rPr lang="en-US" sz="1000" u="none" strike="noStrike" dirty="0" err="1">
                          <a:effectLst/>
                        </a:rPr>
                        <a:t>iff</a:t>
                      </a:r>
                      <a:r>
                        <a:rPr lang="en-US" sz="1000" u="none" strike="noStrike" dirty="0">
                          <a:effectLst/>
                        </a:rPr>
                        <a:t>':</a:t>
                      </a:r>
                      <a:br>
                        <a:rPr lang="en-US" sz="1000" u="none" strike="noStrike" dirty="0">
                          <a:effectLst/>
                        </a:rPr>
                      </a:br>
                      <a:br>
                        <a:rPr lang="en-US" sz="1000" u="none" strike="noStrike" dirty="0">
                          <a:effectLst/>
                        </a:rPr>
                      </a:br>
                      <a:r>
                        <a:rPr lang="en-US" sz="1000" u="none" strike="noStrike" dirty="0">
                          <a:effectLst/>
                        </a:rPr>
                        <a:t>Hence an individual ‘</a:t>
                      </a:r>
                      <a:r>
                        <a:rPr lang="en-US" sz="1000" u="none" strike="noStrike" dirty="0" err="1">
                          <a:effectLst/>
                        </a:rPr>
                        <a:t>underlayMask</a:t>
                      </a:r>
                      <a:br>
                        <a:rPr lang="en-US" sz="1000" u="none" strike="noStrike" dirty="0">
                          <a:effectLst/>
                        </a:rPr>
                      </a:br>
                      <a:r>
                        <a:rPr lang="en-US" sz="1000" u="none" strike="noStrike" dirty="0">
                          <a:effectLst/>
                        </a:rPr>
                        <a:t>d1e48’ belongs to to class </a:t>
                      </a:r>
                      <a:r>
                        <a:rPr lang="en-US" sz="1000" u="none" strike="noStrike" dirty="0" err="1">
                          <a:effectLst/>
                        </a:rPr>
                        <a:t>scmClsTypeUnderlayMask</a:t>
                      </a:r>
                      <a:r>
                        <a:rPr lang="en-US" sz="1000" u="none" strike="noStrike" dirty="0">
                          <a:effectLst/>
                        </a:rPr>
                        <a:t> if and only </a:t>
                      </a:r>
                      <a:r>
                        <a:rPr lang="en-US" sz="1000" u="none" strike="noStrike" dirty="0" err="1">
                          <a:effectLst/>
                        </a:rPr>
                        <a:t>iff</a:t>
                      </a:r>
                      <a:r>
                        <a:rPr lang="en-US" sz="1000" u="none" strike="noStrike" dirty="0">
                          <a:effectLst/>
                        </a:rPr>
                        <a:t> it is linked via </a:t>
                      </a:r>
                      <a:r>
                        <a:rPr lang="en-US" sz="1000" u="none" strike="noStrike" dirty="0" err="1">
                          <a:effectLst/>
                        </a:rPr>
                        <a:t>ObjectProperty</a:t>
                      </a:r>
                      <a:endParaRPr lang="en-US" sz="10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No</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dirty="0">
                          <a:effectLst/>
                        </a:rPr>
                        <a:t>change sentence to:  "Hence an individual ‘</a:t>
                      </a:r>
                      <a:r>
                        <a:rPr lang="en-US" sz="1000" u="none" strike="noStrike" dirty="0" err="1">
                          <a:effectLst/>
                        </a:rPr>
                        <a:t>underlayMask</a:t>
                      </a:r>
                      <a:br>
                        <a:rPr lang="en-US" sz="1000" u="none" strike="noStrike" dirty="0">
                          <a:effectLst/>
                        </a:rPr>
                      </a:br>
                      <a:r>
                        <a:rPr lang="en-US" sz="1000" u="none" strike="noStrike" dirty="0">
                          <a:effectLst/>
                        </a:rPr>
                        <a:t>d1e48’ belongs to to class </a:t>
                      </a:r>
                      <a:r>
                        <a:rPr lang="en-US" sz="1000" u="none" strike="noStrike" dirty="0" err="1">
                          <a:effectLst/>
                        </a:rPr>
                        <a:t>scmClsTypeUnderlayMask</a:t>
                      </a:r>
                      <a:r>
                        <a:rPr lang="en-US" sz="1000" u="none" strike="noStrike" dirty="0">
                          <a:effectLst/>
                        </a:rPr>
                        <a:t> if and only it is linked via </a:t>
                      </a:r>
                      <a:r>
                        <a:rPr lang="en-US" sz="1000" u="none" strike="noStrike" dirty="0" err="1">
                          <a:effectLst/>
                        </a:rPr>
                        <a:t>ObjectProperty</a:t>
                      </a:r>
                      <a:endParaRPr lang="en-US"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310723151"/>
                  </a:ext>
                </a:extLst>
              </a:tr>
            </a:tbl>
          </a:graphicData>
        </a:graphic>
      </p:graphicFrame>
    </p:spTree>
    <p:extLst>
      <p:ext uri="{BB962C8B-B14F-4D97-AF65-F5344CB8AC3E}">
        <p14:creationId xmlns:p14="http://schemas.microsoft.com/office/powerpoint/2010/main" val="4044244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7/21/20</a:t>
            </a:r>
          </a:p>
          <a:p>
            <a:pPr lvl="1"/>
            <a:r>
              <a:rPr lang="en-US" sz="1600" dirty="0"/>
              <a:t>Still few more details getting worked smallish</a:t>
            </a:r>
          </a:p>
          <a:p>
            <a:pPr lvl="2"/>
            <a:r>
              <a:rPr lang="en-US" sz="1100" dirty="0"/>
              <a:t>Polarization</a:t>
            </a:r>
          </a:p>
          <a:p>
            <a:pPr lvl="2"/>
            <a:r>
              <a:rPr lang="en-US" sz="1100" dirty="0"/>
              <a:t>Power turnability</a:t>
            </a:r>
          </a:p>
          <a:p>
            <a:pPr lvl="2"/>
            <a:r>
              <a:rPr lang="en-US" sz="1100" dirty="0"/>
              <a:t>Harmonics</a:t>
            </a:r>
          </a:p>
          <a:p>
            <a:pPr lvl="2"/>
            <a:r>
              <a:rPr lang="en-US" sz="1100" dirty="0"/>
              <a:t>Antenna Pointing</a:t>
            </a:r>
          </a:p>
          <a:p>
            <a:pPr lvl="2"/>
            <a:r>
              <a:rPr lang="en-US" sz="1100" dirty="0"/>
              <a:t>Planar approximations</a:t>
            </a:r>
            <a:endParaRPr lang="en-US" sz="1050" dirty="0"/>
          </a:p>
          <a:p>
            <a:r>
              <a:rPr lang="en-US" sz="1700" dirty="0"/>
              <a:t>9/4/20</a:t>
            </a:r>
          </a:p>
          <a:p>
            <a:pPr lvl="1"/>
            <a:r>
              <a:rPr lang="en-US" sz="1300" dirty="0"/>
              <a:t>Will have ad-hoc today</a:t>
            </a:r>
          </a:p>
          <a:p>
            <a:pPr lvl="1"/>
            <a:r>
              <a:rPr lang="en-US" sz="1300" dirty="0"/>
              <a:t>Will discuss changes</a:t>
            </a:r>
          </a:p>
          <a:p>
            <a:pPr lvl="1"/>
            <a:endParaRPr lang="en-US" sz="1300" dirty="0"/>
          </a:p>
          <a:p>
            <a:r>
              <a:rPr lang="en-US" sz="1700" dirty="0"/>
              <a:t>10/2/20</a:t>
            </a:r>
          </a:p>
          <a:p>
            <a:pPr lvl="1"/>
            <a:r>
              <a:rPr lang="en-US" sz="1300" dirty="0"/>
              <a:t>Schema expected Nov 6 meeting Ad-hoc</a:t>
            </a:r>
          </a:p>
          <a:p>
            <a:pPr lvl="1"/>
            <a:r>
              <a:rPr lang="en-US" sz="1300" dirty="0"/>
              <a:t>Looking at RADAR exemplar</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025F4E0E-319D-084E-898D-D43E6071326D}"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280698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Updates from 9/28/20 meeting</a:t>
            </a:r>
          </a:p>
          <a:p>
            <a:pPr lvl="1"/>
            <a:r>
              <a:rPr lang="en-US" sz="2400" dirty="0"/>
              <a:t>1900.1 WG (Francesco reports)</a:t>
            </a:r>
          </a:p>
          <a:p>
            <a:pPr lvl="2"/>
            <a:r>
              <a:rPr lang="en-US" sz="2000" dirty="0"/>
              <a:t>Meeting on Sept 29</a:t>
            </a:r>
            <a:r>
              <a:rPr lang="en-US" sz="2000" baseline="30000" dirty="0"/>
              <a:t>th</a:t>
            </a:r>
            <a:r>
              <a:rPr lang="en-US" sz="2000" dirty="0"/>
              <a:t> to discuss feasibility of refining cognitive and machine learning terms in the context of DSA radio networking in a 1900.1 revision. </a:t>
            </a:r>
          </a:p>
          <a:p>
            <a:pPr lvl="2"/>
            <a:r>
              <a:rPr lang="en-US" sz="2000" dirty="0"/>
              <a:t>We will discuss Dave Chester’s (1900.5) contribution on cognitive radio networks and its impact to the 1900.1 PAR.</a:t>
            </a:r>
          </a:p>
          <a:p>
            <a:pPr lvl="1"/>
            <a:r>
              <a:rPr lang="en-US" sz="2400" dirty="0"/>
              <a:t>1900.2 WG (Stephen reports)</a:t>
            </a:r>
          </a:p>
          <a:p>
            <a:pPr lvl="2"/>
            <a:r>
              <a:rPr lang="en-US" sz="2000" dirty="0"/>
              <a:t>A minimal revision is possible – focus would be on revising its references.</a:t>
            </a:r>
          </a:p>
          <a:p>
            <a:pPr lvl="2"/>
            <a:r>
              <a:rPr lang="en-US" sz="2000" dirty="0"/>
              <a:t>1900.2 is actively being used and it is serving its purpose – there is no known request for a revision.</a:t>
            </a:r>
          </a:p>
          <a:p>
            <a:pPr lvl="1"/>
            <a:r>
              <a:rPr lang="en-US" sz="2400" dirty="0"/>
              <a:t>1900.6 WG (Oliver reports)</a:t>
            </a:r>
          </a:p>
          <a:p>
            <a:pPr lvl="2"/>
            <a:r>
              <a:rPr lang="en-US" sz="2000" dirty="0"/>
              <a:t>Addressing comments - final ten comments remain</a:t>
            </a:r>
          </a:p>
          <a:p>
            <a:pPr lvl="2"/>
            <a:r>
              <a:rPr lang="en-US" sz="2000" dirty="0"/>
              <a:t>Plan to recirculate draft by mid-December Plenary meeting</a:t>
            </a:r>
          </a:p>
          <a:p>
            <a:pPr lvl="1"/>
            <a:endParaRPr lang="en-US" sz="1050" dirty="0"/>
          </a:p>
          <a:p>
            <a:pPr lvl="1"/>
            <a:endParaRPr lang="en-US" sz="1050" dirty="0"/>
          </a:p>
          <a:p>
            <a:pPr lvl="1"/>
            <a:endParaRPr lang="en-US" sz="1800" dirty="0"/>
          </a:p>
        </p:txBody>
      </p:sp>
      <p:sp>
        <p:nvSpPr>
          <p:cNvPr id="4" name="Date Placeholder 3"/>
          <p:cNvSpPr>
            <a:spLocks noGrp="1"/>
          </p:cNvSpPr>
          <p:nvPr>
            <p:ph type="dt" sz="quarter" idx="10"/>
          </p:nvPr>
        </p:nvSpPr>
        <p:spPr/>
        <p:txBody>
          <a:bodyPr/>
          <a:lstStyle/>
          <a:p>
            <a:pPr>
              <a:defRPr/>
            </a:pPr>
            <a:fld id="{7F1A040B-3025-1B40-B288-EFD143FA0E9A}" type="datetime1">
              <a:rPr lang="en-US" smtClean="0"/>
              <a:t>10/2/20</a:t>
            </a:fld>
            <a:endParaRPr lang="en-US"/>
          </a:p>
        </p:txBody>
      </p:sp>
      <p:sp>
        <p:nvSpPr>
          <p:cNvPr id="5" name="Footer Placeholder 4"/>
          <p:cNvSpPr>
            <a:spLocks noGrp="1"/>
          </p:cNvSpPr>
          <p:nvPr>
            <p:ph type="ftr" sz="quarter" idx="11"/>
          </p:nvPr>
        </p:nvSpPr>
        <p:spPr/>
        <p:txBody>
          <a:bodyPr/>
          <a:lstStyle/>
          <a:p>
            <a:pPr>
              <a:defRPr/>
            </a:pPr>
            <a:r>
              <a:rPr lang="en-US"/>
              <a:t>Doc #:5-20-0030-00-agen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3A98CB0-5492-CC4E-A3AD-349B97EE2441}" type="datetime1">
              <a:rPr lang="en-US" smtClean="0"/>
              <a:t>10/2/20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b="1" dirty="0"/>
              <a:t>Discussion on new projects</a:t>
            </a:r>
            <a:endParaRPr lang="en-US" sz="1400" dirty="0"/>
          </a:p>
          <a:p>
            <a:pPr lvl="1"/>
            <a:r>
              <a:rPr lang="en-US" sz="2000" dirty="0"/>
              <a:t>DARPA SC2 Language standardization</a:t>
            </a:r>
          </a:p>
          <a:p>
            <a:pPr lvl="2"/>
            <a:r>
              <a:rPr lang="en-US" sz="1800" dirty="0"/>
              <a:t>NTIA recently announced their plan to study the feasibility of an Incumbent Informing capability for Federal systems. This capability is intended to complement, or replace, spectrum sensing and monitoring capabilities for secondary DSA radio networks. </a:t>
            </a:r>
          </a:p>
          <a:p>
            <a:pPr lvl="1"/>
            <a:r>
              <a:rPr lang="en-US" sz="2000" dirty="0" err="1"/>
              <a:t>DySPAN</a:t>
            </a:r>
            <a:r>
              <a:rPr lang="en-US" sz="2000" dirty="0"/>
              <a:t> Study Group on Machine Learning for DSA Radio Networks</a:t>
            </a:r>
          </a:p>
          <a:p>
            <a:pPr lvl="2"/>
            <a:r>
              <a:rPr lang="en-US" sz="1800" dirty="0"/>
              <a:t>Currently evaluating a variety of use cases for applying ML to DSA radio networks.</a:t>
            </a:r>
          </a:p>
          <a:p>
            <a:pPr lvl="2"/>
            <a:r>
              <a:rPr lang="en-US" sz="1800" dirty="0"/>
              <a:t>Planning to discuss the value of RF Scene Analysis at the next meeting on Oct 12th</a:t>
            </a:r>
          </a:p>
          <a:p>
            <a:pPr lvl="2"/>
            <a:r>
              <a:rPr lang="en-US" sz="1800" dirty="0"/>
              <a:t>Invited participation from L3Harris, Lockheed Martin, and Microsoft.</a:t>
            </a:r>
          </a:p>
          <a:p>
            <a:pPr lvl="1"/>
            <a:r>
              <a:rPr lang="en-US" sz="2000" dirty="0"/>
              <a:t>National Spectrum Consortium</a:t>
            </a:r>
          </a:p>
          <a:p>
            <a:pPr lvl="2"/>
            <a:r>
              <a:rPr lang="en-US" sz="1800" dirty="0"/>
              <a:t>No updates</a:t>
            </a:r>
          </a:p>
          <a:p>
            <a:r>
              <a:rPr lang="en-US" sz="2400" dirty="0"/>
              <a:t>Next Leadership meeting: </a:t>
            </a:r>
          </a:p>
          <a:p>
            <a:pPr lvl="1"/>
            <a:r>
              <a:rPr lang="en-US" sz="2000" dirty="0"/>
              <a:t>Oct 26th at 14:00 UTC</a:t>
            </a:r>
          </a:p>
          <a:p>
            <a:endParaRPr lang="en-US" sz="2600" dirty="0"/>
          </a:p>
          <a:p>
            <a:endParaRPr lang="en-US" sz="2600" dirty="0"/>
          </a:p>
        </p:txBody>
      </p:sp>
      <p:sp>
        <p:nvSpPr>
          <p:cNvPr id="4" name="Date Placeholder 3"/>
          <p:cNvSpPr>
            <a:spLocks noGrp="1"/>
          </p:cNvSpPr>
          <p:nvPr>
            <p:ph type="dt" sz="quarter" idx="10"/>
          </p:nvPr>
        </p:nvSpPr>
        <p:spPr/>
        <p:txBody>
          <a:bodyPr/>
          <a:lstStyle/>
          <a:p>
            <a:pPr>
              <a:defRPr/>
            </a:pPr>
            <a:fld id="{48B3F84D-2F53-1548-8C79-3914FA8B4195}" type="datetime1">
              <a:rPr lang="en-US" smtClean="0"/>
              <a:t>10/2/20</a:t>
            </a:fld>
            <a:endParaRPr lang="en-US"/>
          </a:p>
        </p:txBody>
      </p:sp>
      <p:sp>
        <p:nvSpPr>
          <p:cNvPr id="5" name="Footer Placeholder 4"/>
          <p:cNvSpPr>
            <a:spLocks noGrp="1"/>
          </p:cNvSpPr>
          <p:nvPr>
            <p:ph type="ftr" sz="quarter" idx="11"/>
          </p:nvPr>
        </p:nvSpPr>
        <p:spPr/>
        <p:txBody>
          <a:bodyPr/>
          <a:lstStyle/>
          <a:p>
            <a:pPr>
              <a:defRPr/>
            </a:pPr>
            <a:r>
              <a:rPr lang="en-US"/>
              <a:t>Doc #:5-20-0030-00-agen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213096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10/2/20</a:t>
            </a:r>
          </a:p>
          <a:p>
            <a:pPr lvl="1"/>
            <a:r>
              <a:rPr lang="en-US" sz="2000" dirty="0"/>
              <a:t>A recent RFI from DoD on Defense Spectrum Sharing was released a few days ago:</a:t>
            </a:r>
          </a:p>
          <a:p>
            <a:pPr lvl="2"/>
            <a:r>
              <a:rPr lang="en-US" sz="1600" dirty="0"/>
              <a:t>https://</a:t>
            </a:r>
            <a:r>
              <a:rPr lang="en-US" sz="1600" dirty="0" err="1"/>
              <a:t>beta.sam.gov</a:t>
            </a:r>
            <a:r>
              <a:rPr lang="en-US" sz="1600" dirty="0"/>
              <a:t>/</a:t>
            </a:r>
            <a:r>
              <a:rPr lang="en-US" sz="1600" dirty="0" err="1"/>
              <a:t>opp</a:t>
            </a:r>
            <a:r>
              <a:rPr lang="en-US" sz="1600" dirty="0"/>
              <a:t>/4851a65e2b2d4d73865a0e9865b0c28a/</a:t>
            </a:r>
            <a:r>
              <a:rPr lang="en-US" sz="1600" dirty="0" err="1"/>
              <a:t>view?keywords</a:t>
            </a:r>
            <a:r>
              <a:rPr lang="en-US" sz="1600" dirty="0"/>
              <a:t>=</a:t>
            </a:r>
            <a:r>
              <a:rPr lang="en-US" sz="1600" dirty="0" err="1"/>
              <a:t>spectrum&amp;sort</a:t>
            </a:r>
            <a:r>
              <a:rPr lang="en-US" sz="1600" dirty="0"/>
              <a:t>=-</a:t>
            </a:r>
            <a:r>
              <a:rPr lang="en-US" sz="1600" dirty="0" err="1"/>
              <a:t>modifiedDate&amp;index</a:t>
            </a:r>
            <a:r>
              <a:rPr lang="en-US" sz="1600" dirty="0"/>
              <a:t>=&amp;</a:t>
            </a:r>
            <a:r>
              <a:rPr lang="en-US" sz="1600" dirty="0" err="1"/>
              <a:t>is_active</a:t>
            </a:r>
            <a:r>
              <a:rPr lang="en-US" sz="1600" dirty="0"/>
              <a:t>=</a:t>
            </a:r>
            <a:r>
              <a:rPr lang="en-US" sz="1600" dirty="0" err="1"/>
              <a:t>true&amp;page</a:t>
            </a:r>
            <a:r>
              <a:rPr lang="en-US" sz="1600" dirty="0"/>
              <a:t>=1</a:t>
            </a:r>
          </a:p>
          <a:p>
            <a:pPr lvl="2"/>
            <a:r>
              <a:rPr lang="en-US" sz="1600" dirty="0"/>
              <a:t>Should 1900.5 respond? I think this is a nice opportunity to promote SCMs, specially when addressing questions 3.C and 3.L and maybe 3.E and 3.I</a:t>
            </a:r>
          </a:p>
          <a:p>
            <a:pPr lvl="2"/>
            <a:r>
              <a:rPr lang="en-US" sz="1600" dirty="0"/>
              <a:t>Or maybe MITRE and others are already set to respond and include SCMs in their responses?</a:t>
            </a:r>
          </a:p>
          <a:p>
            <a:pPr lvl="1"/>
            <a:r>
              <a:rPr lang="en-US" sz="2000" dirty="0"/>
              <a:t>Spectrum Highways Repost is publicly released</a:t>
            </a:r>
          </a:p>
          <a:p>
            <a:pPr lvl="2"/>
            <a:r>
              <a:rPr lang="en-US" sz="1600" dirty="0"/>
              <a:t>Spectrum highways are fully defined using the IEEE Standard 1900.5.2a.  The architecture is different than most of what has been described in 1900.5a but I believe upon a closer look you will see it provides an approach that will deliver on all of what you want to accomplish in that new standard.  It would be a great piece of work to point to in a response to the DoD RFI and could be a future 1900.5 standard.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AB597CFB-D254-4040-AE03-C91DB2621137}"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11/6/20 1900.5 WG 8:00 -10:00 EDT</a:t>
            </a:r>
          </a:p>
          <a:p>
            <a:pPr lvl="1"/>
            <a:endParaRPr lang="en-US" sz="2000" dirty="0"/>
          </a:p>
          <a:p>
            <a:r>
              <a:rPr lang="en-US" sz="2400" dirty="0" err="1"/>
              <a:t>DySPAN</a:t>
            </a:r>
            <a:r>
              <a:rPr lang="en-US" sz="2400" dirty="0"/>
              <a:t> Plenary</a:t>
            </a:r>
          </a:p>
          <a:p>
            <a:pPr lvl="1"/>
            <a:r>
              <a:rPr lang="en-US" sz="2400" dirty="0"/>
              <a:t>December 2020 Plenary session</a:t>
            </a:r>
          </a:p>
          <a:p>
            <a:pPr lvl="2"/>
            <a:r>
              <a:rPr lang="en-US" sz="1800" dirty="0"/>
              <a:t>Location: </a:t>
            </a:r>
            <a:r>
              <a:rPr lang="en-US" sz="1800" dirty="0" err="1"/>
              <a:t>Larnaca</a:t>
            </a:r>
            <a:r>
              <a:rPr lang="en-US" sz="1800" dirty="0"/>
              <a:t>/Nicosia, Cyprus (Likely to be moved online due to the pandemic)</a:t>
            </a:r>
            <a:endParaRPr lang="en-US" dirty="0"/>
          </a:p>
          <a:p>
            <a:pPr lvl="2"/>
            <a:r>
              <a:rPr lang="en-US" sz="1800" dirty="0"/>
              <a:t>Dates: Dec 15th - 17</a:t>
            </a:r>
            <a:r>
              <a:rPr lang="en-US" sz="1800" baseline="30000" dirty="0"/>
              <a:t>th</a:t>
            </a:r>
            <a:r>
              <a:rPr lang="en-US" sz="1800" dirty="0"/>
              <a:t> – 1900.5.1 Ad-hoc </a:t>
            </a:r>
            <a:endParaRPr lang="en-US" dirty="0"/>
          </a:p>
          <a:p>
            <a:pPr lvl="1"/>
            <a:r>
              <a:rPr lang="en-US" sz="2400" dirty="0"/>
              <a:t>Late-March/early-April 2021 Plenary session</a:t>
            </a:r>
          </a:p>
          <a:p>
            <a:pPr lvl="2"/>
            <a:r>
              <a:rPr lang="en-US" sz="1800" dirty="0" err="1"/>
              <a:t>Larnaca</a:t>
            </a:r>
            <a:r>
              <a:rPr lang="en-US" sz="1800" dirty="0"/>
              <a:t>/Nicosia, Cyprus, if the December meeting is held online</a:t>
            </a:r>
          </a:p>
          <a:p>
            <a:pPr lvl="1"/>
            <a:endParaRPr lang="en-US" sz="1800" dirty="0"/>
          </a:p>
          <a:p>
            <a:pPr lvl="1"/>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23FE724-9A2C-8948-A038-23F0CC10EDF8}"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55390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8041"/>
            <a:ext cx="8229600" cy="1143000"/>
          </a:xfrm>
        </p:spPr>
        <p:txBody>
          <a:bodyPr/>
          <a:lstStyle/>
          <a:p>
            <a:r>
              <a:rPr lang="en-US" dirty="0" err="1"/>
              <a:t>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1F9B45F-06BA-8145-B38E-401668E2887F}"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213814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8771DCD-8107-2448-A180-F803760CB3BB}"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
        <p:nvSpPr>
          <p:cNvPr id="7" name="Title 1">
            <a:extLst>
              <a:ext uri="{FF2B5EF4-FFF2-40B4-BE49-F238E27FC236}">
                <a16:creationId xmlns:a16="http://schemas.microsoft.com/office/drawing/2014/main" id="{559F9BC0-4CE2-7F42-96F7-77976561CECE}"/>
              </a:ext>
            </a:extLst>
          </p:cNvPr>
          <p:cNvSpPr txBox="1">
            <a:spLocks/>
          </p:cNvSpPr>
          <p:nvPr/>
        </p:nvSpPr>
        <p:spPr>
          <a:xfrm>
            <a:off x="494696" y="2971800"/>
            <a:ext cx="82296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a:lstStyle>
          <a:p>
            <a:r>
              <a:rPr lang="en-US" dirty="0"/>
              <a:t>Ad-hoc??</a:t>
            </a:r>
          </a:p>
        </p:txBody>
      </p:sp>
    </p:spTree>
    <p:extLst>
      <p:ext uri="{BB962C8B-B14F-4D97-AF65-F5344CB8AC3E}">
        <p14:creationId xmlns:p14="http://schemas.microsoft.com/office/powerpoint/2010/main" val="1669889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72B22E8E-BB72-714C-97AC-80C7D1DA97E2}" type="datetime1">
              <a:rPr lang="en-US" smtClean="0"/>
              <a:t>10/2/20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C172CD2-9CB7-9A4F-AB63-2BE1813AC5D5}" type="datetime1">
              <a:rPr lang="en-US" smtClean="0"/>
              <a:t>10/2/20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#:5-20-0030-00-agen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5C7AEC47-6409-0E49-84F5-26A02CC16A8E}"/>
              </a:ext>
            </a:extLst>
          </p:cNvPr>
          <p:cNvGraphicFramePr>
            <a:graphicFrameLocks noGrp="1"/>
          </p:cNvGraphicFramePr>
          <p:nvPr>
            <p:extLst>
              <p:ext uri="{D42A27DB-BD31-4B8C-83A1-F6EECF244321}">
                <p14:modId xmlns:p14="http://schemas.microsoft.com/office/powerpoint/2010/main" val="2764787650"/>
              </p:ext>
            </p:extLst>
          </p:nvPr>
        </p:nvGraphicFramePr>
        <p:xfrm>
          <a:off x="2590800" y="921758"/>
          <a:ext cx="5835558" cy="4190701"/>
        </p:xfrm>
        <a:graphic>
          <a:graphicData uri="http://schemas.openxmlformats.org/drawingml/2006/table">
            <a:tbl>
              <a:tblPr>
                <a:tableStyleId>{5C22544A-7EE6-4342-B048-85BDC9FD1C3A}</a:tableStyleId>
              </a:tblPr>
              <a:tblGrid>
                <a:gridCol w="556888">
                  <a:extLst>
                    <a:ext uri="{9D8B030D-6E8A-4147-A177-3AD203B41FA5}">
                      <a16:colId xmlns:a16="http://schemas.microsoft.com/office/drawing/2014/main" val="2757225809"/>
                    </a:ext>
                  </a:extLst>
                </a:gridCol>
                <a:gridCol w="713758">
                  <a:extLst>
                    <a:ext uri="{9D8B030D-6E8A-4147-A177-3AD203B41FA5}">
                      <a16:colId xmlns:a16="http://schemas.microsoft.com/office/drawing/2014/main" val="3654670352"/>
                    </a:ext>
                  </a:extLst>
                </a:gridCol>
                <a:gridCol w="1184367">
                  <a:extLst>
                    <a:ext uri="{9D8B030D-6E8A-4147-A177-3AD203B41FA5}">
                      <a16:colId xmlns:a16="http://schemas.microsoft.com/office/drawing/2014/main" val="1056430325"/>
                    </a:ext>
                  </a:extLst>
                </a:gridCol>
                <a:gridCol w="1035341">
                  <a:extLst>
                    <a:ext uri="{9D8B030D-6E8A-4147-A177-3AD203B41FA5}">
                      <a16:colId xmlns:a16="http://schemas.microsoft.com/office/drawing/2014/main" val="743565857"/>
                    </a:ext>
                  </a:extLst>
                </a:gridCol>
                <a:gridCol w="2345204">
                  <a:extLst>
                    <a:ext uri="{9D8B030D-6E8A-4147-A177-3AD203B41FA5}">
                      <a16:colId xmlns:a16="http://schemas.microsoft.com/office/drawing/2014/main" val="3256243194"/>
                    </a:ext>
                  </a:extLst>
                </a:gridCol>
              </a:tblGrid>
              <a:tr h="670513">
                <a:tc>
                  <a:txBody>
                    <a:bodyPr/>
                    <a:lstStyle/>
                    <a:p>
                      <a:pPr algn="ctr" fontAlgn="b"/>
                      <a:r>
                        <a:rPr lang="en-US" sz="900" u="none" strike="noStrike">
                          <a:effectLst/>
                        </a:rPr>
                        <a:t>10/2/20</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094853413"/>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920079093"/>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561235938"/>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835579735"/>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849599561"/>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036601698"/>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703338390"/>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045088755"/>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177415169"/>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4005333788"/>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73034203"/>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629083107"/>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631003929"/>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414753932"/>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055570010"/>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181908163"/>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040416646"/>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2331730115"/>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241870990"/>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Mark</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McHenry</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Shared Spectrum Company</a:t>
                      </a:r>
                      <a:endParaRPr lang="en-US" sz="900" b="0" i="0" u="none" strike="noStrike">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3958613432"/>
                  </a:ext>
                </a:extLst>
              </a:tr>
              <a:tr h="167628">
                <a:tc>
                  <a:txBody>
                    <a:bodyPr/>
                    <a:lstStyle/>
                    <a:p>
                      <a:pPr algn="l" fontAlgn="b"/>
                      <a:r>
                        <a:rPr lang="en-US" sz="900" b="0" i="0" u="none" strike="noStrike" dirty="0">
                          <a:solidFill>
                            <a:srgbClr val="000000"/>
                          </a:solidFill>
                          <a:effectLst/>
                          <a:latin typeface="Calibri" panose="020F0502020204030204" pitchFamily="34" charset="0"/>
                        </a:rPr>
                        <a:t>x</a:t>
                      </a:r>
                    </a:p>
                  </a:txBody>
                  <a:tcPr marL="7858" marR="7858" marT="7858"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Becca</a:t>
                      </a:r>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858" marR="7858" marT="7858" marB="0" anchor="b"/>
                </a:tc>
                <a:tc>
                  <a:txBody>
                    <a:bodyPr/>
                    <a:lstStyle/>
                    <a:p>
                      <a:pPr algn="l" fontAlgn="b"/>
                      <a:r>
                        <a:rPr lang="en-US" sz="900" u="none" strike="noStrike" dirty="0">
                          <a:effectLst/>
                        </a:rPr>
                        <a:t>MITRE</a:t>
                      </a:r>
                      <a:endParaRPr lang="en-US" sz="900" b="0" i="0" u="none" strike="noStrike" dirty="0">
                        <a:solidFill>
                          <a:srgbClr val="000000"/>
                        </a:solidFill>
                        <a:effectLst/>
                        <a:latin typeface="Calibri" panose="020F0502020204030204" pitchFamily="34" charset="0"/>
                      </a:endParaRPr>
                    </a:p>
                  </a:txBody>
                  <a:tcPr marL="7858" marR="7858" marT="7858" marB="0" anchor="b"/>
                </a:tc>
                <a:extLst>
                  <a:ext uri="{0D108BD9-81ED-4DB2-BD59-A6C34878D82A}">
                    <a16:rowId xmlns:a16="http://schemas.microsoft.com/office/drawing/2014/main" val="1114126828"/>
                  </a:ext>
                </a:extLst>
              </a:tr>
              <a:tr h="167628">
                <a:tc>
                  <a:txBody>
                    <a:bodyPr/>
                    <a:lstStyle/>
                    <a:p>
                      <a:pPr algn="l" fontAlgn="b"/>
                      <a:endParaRPr lang="en-US" sz="900" b="0" i="0" u="none" strike="noStrike" dirty="0">
                        <a:solidFill>
                          <a:srgbClr val="000000"/>
                        </a:solidFill>
                        <a:effectLst/>
                        <a:latin typeface="Calibri" panose="020F0502020204030204" pitchFamily="34" charset="0"/>
                      </a:endParaRPr>
                    </a:p>
                  </a:txBody>
                  <a:tcPr marL="7858" marR="7858" marT="7858"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Participant</a:t>
                      </a:r>
                    </a:p>
                  </a:txBody>
                  <a:tcPr marL="9525" marR="9525" marT="9525"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Kevin</a:t>
                      </a:r>
                    </a:p>
                  </a:txBody>
                  <a:tcPr marL="9525" marR="9525" marT="9525" marB="0" anchor="b"/>
                </a:tc>
                <a:tc>
                  <a:txBody>
                    <a:bodyPr/>
                    <a:lstStyle/>
                    <a:p>
                      <a:pPr marL="0" algn="l" defTabSz="914400" rtl="0" eaLnBrk="1" fontAlgn="b" latinLnBrk="0" hangingPunct="1"/>
                      <a:r>
                        <a:rPr lang="en-US" sz="900" u="none" strike="noStrike" kern="1200" dirty="0" err="1">
                          <a:solidFill>
                            <a:schemeClr val="dk1"/>
                          </a:solidFill>
                          <a:effectLst/>
                          <a:latin typeface="+mn-lt"/>
                          <a:ea typeface="+mn-ea"/>
                          <a:cs typeface="+mn-cs"/>
                        </a:rPr>
                        <a:t>Andryc</a:t>
                      </a:r>
                      <a:endParaRPr lang="en-US" sz="900" u="none" strike="noStrike" kern="1200" dirty="0">
                        <a:solidFill>
                          <a:schemeClr val="dk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L3Harris</a:t>
                      </a:r>
                    </a:p>
                  </a:txBody>
                  <a:tcPr marL="9525" marR="9525" marT="9525" marB="0" anchor="b"/>
                </a:tc>
                <a:extLst>
                  <a:ext uri="{0D108BD9-81ED-4DB2-BD59-A6C34878D82A}">
                    <a16:rowId xmlns:a16="http://schemas.microsoft.com/office/drawing/2014/main" val="298775546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10/2/20  14:30-16:30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lvl="1">
              <a:buFont typeface="+mj-lt"/>
              <a:buAutoNum type="alphaLcParenR"/>
            </a:pPr>
            <a:r>
              <a:rPr lang="en-US" sz="1600" dirty="0"/>
              <a:t>RFI from DoD on Defense Spectrum Sharing</a:t>
            </a:r>
          </a:p>
          <a:p>
            <a:pPr lvl="1">
              <a:buFont typeface="+mj-lt"/>
              <a:buAutoNum type="alphaLcParenR"/>
            </a:pPr>
            <a:r>
              <a:rPr lang="en-US" sz="1600" dirty="0"/>
              <a:t>Spectrum Highways Report</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  </a:t>
            </a:r>
          </a:p>
        </p:txBody>
      </p:sp>
      <p:sp>
        <p:nvSpPr>
          <p:cNvPr id="2" name="Date Placeholder 1"/>
          <p:cNvSpPr>
            <a:spLocks noGrp="1"/>
          </p:cNvSpPr>
          <p:nvPr>
            <p:ph type="dt" sz="quarter" idx="10"/>
          </p:nvPr>
        </p:nvSpPr>
        <p:spPr>
          <a:xfrm>
            <a:off x="457200" y="6448425"/>
            <a:ext cx="2133600" cy="365125"/>
          </a:xfrm>
        </p:spPr>
        <p:txBody>
          <a:bodyPr/>
          <a:lstStyle/>
          <a:p>
            <a:pPr>
              <a:defRPr/>
            </a:pPr>
            <a:fld id="{D8FD0676-BD05-344E-A8B4-B5EDA6915024}" type="datetime1">
              <a:rPr lang="en-US" smtClean="0"/>
              <a:t>10/2/20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#:5-20-0030-00-agen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5-20-0030-00-agen</a:t>
            </a:r>
          </a:p>
          <a:p>
            <a:endParaRPr dirty="0"/>
          </a:p>
          <a:p>
            <a:r>
              <a:rPr dirty="0"/>
              <a:t>Mover:</a:t>
            </a:r>
            <a:r>
              <a:rPr lang="en-US" dirty="0"/>
              <a:t> Reinhard	</a:t>
            </a:r>
            <a:endParaRPr dirty="0"/>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7A5B465-44D1-C543-B0E0-07713FE27C4D}" type="datetime1">
              <a:rPr lang="en-US" smtClean="0"/>
              <a:t>10/2/20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4D99A87C-F728-C442-84AA-82EB798ECF8D}" type="datetime1">
              <a:rPr lang="en-US" smtClean="0"/>
              <a:t>10/2/20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#:5-20-0030-00-agen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A54737B7-059C-1842-87AA-CE79E335F996}" type="datetime1">
              <a:rPr lang="en-US" smtClean="0"/>
              <a:t>10/2/20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#:5-20-0030-00-agen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CDAD86B8-C094-A542-8946-ECF000599361}" type="datetime1">
              <a:rPr lang="en-US" smtClean="0"/>
              <a:t>10/2/20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#:5-20-0030-00-agen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26647</TotalTime>
  <Words>2848</Words>
  <Application>Microsoft Macintosh PowerPoint</Application>
  <PresentationFormat>On-screen Show (4:3)</PresentationFormat>
  <Paragraphs>453</Paragraphs>
  <Slides>24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1900.5.1 Recirculation Comment</vt:lpstr>
      <vt:lpstr>Current Status for 1900.5.2a</vt:lpstr>
      <vt:lpstr>Other DySPAN-SC Activities</vt:lpstr>
      <vt:lpstr>Other DySPAN-SC Activities</vt:lpstr>
      <vt:lpstr>1900.5 Marketing Inputs</vt:lpstr>
      <vt:lpstr>1900.5 Meeting Planning and Review</vt:lpstr>
      <vt:lpstr>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528</cp:revision>
  <dcterms:created xsi:type="dcterms:W3CDTF">2013-08-13T02:52:21Z</dcterms:created>
  <dcterms:modified xsi:type="dcterms:W3CDTF">2020-10-02T20:19:07Z</dcterms:modified>
</cp:coreProperties>
</file>