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17" r:id="rId2"/>
    <p:sldId id="402" r:id="rId3"/>
    <p:sldId id="392" r:id="rId4"/>
    <p:sldId id="337" r:id="rId5"/>
    <p:sldId id="413" r:id="rId6"/>
    <p:sldId id="332" r:id="rId7"/>
    <p:sldId id="414" r:id="rId8"/>
    <p:sldId id="387" r:id="rId9"/>
    <p:sldId id="388" r:id="rId10"/>
    <p:sldId id="389" r:id="rId11"/>
    <p:sldId id="390" r:id="rId12"/>
    <p:sldId id="391" r:id="rId13"/>
    <p:sldId id="415" r:id="rId14"/>
    <p:sldId id="410" r:id="rId15"/>
    <p:sldId id="384" r:id="rId16"/>
    <p:sldId id="416" r:id="rId17"/>
    <p:sldId id="411" r:id="rId18"/>
    <p:sldId id="344" r:id="rId19"/>
    <p:sldId id="409" r:id="rId20"/>
    <p:sldId id="386" r:id="rId21"/>
    <p:sldId id="398" r:id="rId22"/>
    <p:sldId id="41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34" autoAdjust="0"/>
    <p:restoredTop sz="94705"/>
  </p:normalViewPr>
  <p:slideViewPr>
    <p:cSldViewPr>
      <p:cViewPr>
        <p:scale>
          <a:sx n="210" d="100"/>
          <a:sy n="210" d="100"/>
        </p:scale>
        <p:origin x="50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2/27/19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9059CE-066A-49B5-B9E9-8B3613540F17}" type="slidenum">
              <a:rPr lang="en-US" altLang="en-US" sz="1300"/>
              <a:pPr>
                <a:spcBef>
                  <a:spcPct val="0"/>
                </a:spcBef>
              </a:pPr>
              <a:t>8</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79952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12</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12961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0C283E3D-FBB5-C344-98AE-222BE54C9B9B}" type="datetime1">
              <a:rPr lang="en-US" smtClean="0"/>
              <a:t>2/27/19</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#:5-19-0011-00-agen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EFA1AC-9FD2-E242-AB3F-505C09E38BD0}"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#:5-19-0011-00-agen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EA91F1-1AC4-4546-8015-4C40C5436325}"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#:5-19-0011-00-agen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B7264760-A439-6045-A5D8-49352C3BC94B}" type="datetime1">
              <a:rPr lang="en-US" smtClean="0"/>
              <a:t>2/27/19</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#:5-19-0011-00-agen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89DD2C82-C272-5C48-B09A-927104FE4F7C}" type="datetime1">
              <a:rPr lang="en-US" smtClean="0"/>
              <a:t>2/27/19</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#:5-19-0011-00-agen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B9E8C674-D295-3E48-A5E8-B695ECEBDF7A}" type="datetime1">
              <a:rPr lang="en-US" smtClean="0"/>
              <a:t>2/27/19</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#:5-19-0011-00-agen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309ADA78-BB4A-A54D-B1D1-7E55C261BA47}" type="datetime1">
              <a:rPr lang="en-US" smtClean="0"/>
              <a:t>2/27/19</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#:5-19-0011-00-agen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2DF75396-C8A7-6143-9952-6C9727B121EC}" type="datetime1">
              <a:rPr lang="en-US" smtClean="0"/>
              <a:t>2/27/19</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#:5-19-0011-00-agen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571F6C40-C6CF-6745-B829-66B9E3CA531D}" type="datetime1">
              <a:rPr lang="en-US" smtClean="0"/>
              <a:t>2/27/19</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#:5-19-0011-00-agen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3F42FB95-8F97-D441-9053-653E57DFB1A9}" type="datetime1">
              <a:rPr lang="en-US" smtClean="0"/>
              <a:t>2/27/19</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#:5-19-0011-00-agen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44BF9B-BACC-8E4B-9224-92930CF54063}" type="datetime1">
              <a:rPr lang="en-US" smtClean="0"/>
              <a:t>2/27/19</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#:5-19-0011-00-agen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CCF90E46-07D1-CA43-8DBF-55A564221D47}" type="datetime1">
              <a:rPr lang="en-US" smtClean="0"/>
              <a:t>2/27/19</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#:5-19-0011-00-agen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tandards.ieee.org/about/sasb/audcom/pnp/DySPAN_SC.pdf" TargetMode="External"/><Relationship Id="rId1" Type="http://schemas.openxmlformats.org/officeDocument/2006/relationships/slideLayout" Target="../slideLayouts/slideLayout2.xml"/><Relationship Id="rId4" Type="http://schemas.openxmlformats.org/officeDocument/2006/relationships/hyperlink" Target="https://mentor.ieee.org/1900.5/dcn/18/5-18-0037-00-polp-draft-policies-and-procedures-for-ieee-dyspan-sc-working-groups.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BBD2FEB0-DD30-CC41-A348-04F3E5FBB1B3}" type="datetime1">
              <a:rPr lang="en-US" smtClean="0"/>
              <a:t>2/27/19</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#:5-19-0011-00-agen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45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05-07 March 2019</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05-07 March 2019</a:t>
            </a:r>
          </a:p>
          <a:p>
            <a:pPr eaLnBrk="0" hangingPunct="0"/>
            <a:r>
              <a:rPr lang="en-US" sz="1200" b="1" dirty="0">
                <a:latin typeface="Arial" pitchFamily="34" charset="0"/>
                <a:cs typeface="Times New Roman" pitchFamily="18" charset="0"/>
              </a:rPr>
              <a:t>Document No: 5-19-0011-00-agen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228600" y="1603375"/>
            <a:ext cx="86106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a:xfrm>
            <a:off x="457200" y="6448425"/>
            <a:ext cx="2133600" cy="365125"/>
          </a:xfrm>
        </p:spPr>
        <p:txBody>
          <a:bodyPr/>
          <a:lstStyle/>
          <a:p>
            <a:pPr>
              <a:defRPr/>
            </a:pPr>
            <a:fld id="{A313405B-FE22-8848-AB2F-9E76329EF277}" type="datetime1">
              <a:rPr lang="en-US" smtClean="0"/>
              <a:t>2/27/19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10</a:t>
            </a:fld>
            <a:endParaRPr lang="en-US" dirty="0"/>
          </a:p>
        </p:txBody>
      </p:sp>
    </p:spTree>
    <p:extLst>
      <p:ext uri="{BB962C8B-B14F-4D97-AF65-F5344CB8AC3E}">
        <p14:creationId xmlns:p14="http://schemas.microsoft.com/office/powerpoint/2010/main" val="266519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a:xfrm>
            <a:off x="457200" y="6448425"/>
            <a:ext cx="2133600" cy="365125"/>
          </a:xfrm>
        </p:spPr>
        <p:txBody>
          <a:bodyPr/>
          <a:lstStyle/>
          <a:p>
            <a:pPr>
              <a:defRPr/>
            </a:pPr>
            <a:fld id="{4DBDCD07-7787-274D-ACE4-F472778E171E}" type="datetime1">
              <a:rPr lang="en-US" smtClean="0"/>
              <a:t>2/27/19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11</a:t>
            </a:fld>
            <a:endParaRPr lang="en-US" dirty="0"/>
          </a:p>
        </p:txBody>
      </p:sp>
    </p:spTree>
    <p:extLst>
      <p:ext uri="{BB962C8B-B14F-4D97-AF65-F5344CB8AC3E}">
        <p14:creationId xmlns:p14="http://schemas.microsoft.com/office/powerpoint/2010/main" val="300807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a:xfrm>
            <a:off x="457200" y="6448425"/>
            <a:ext cx="2133600" cy="365125"/>
          </a:xfrm>
        </p:spPr>
        <p:txBody>
          <a:bodyPr/>
          <a:lstStyle/>
          <a:p>
            <a:pPr>
              <a:defRPr/>
            </a:pPr>
            <a:fld id="{5F34F8CA-60C0-5C45-980A-C15DE82A3D7D}" type="datetime1">
              <a:rPr lang="en-US" smtClean="0"/>
              <a:t>2/27/19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35047940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2/1/19</a:t>
            </a:r>
            <a:r>
              <a:rPr lang="en-US" dirty="0"/>
              <a:t> </a:t>
            </a:r>
            <a:r>
              <a:rPr dirty="0"/>
              <a:t>WG minutes contained in </a:t>
            </a:r>
            <a:r>
              <a:rPr lang="en-US" dirty="0">
                <a:solidFill>
                  <a:schemeClr val="tx1"/>
                </a:solidFill>
              </a:rPr>
              <a:t>Doc #:??</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a:t>
            </a:r>
          </a:p>
          <a:p>
            <a:r>
              <a:rPr dirty="0"/>
              <a:t>Second</a:t>
            </a:r>
            <a:r>
              <a:rPr lang="en-US" dirty="0"/>
              <a:t> (shaker)</a:t>
            </a:r>
            <a:r>
              <a:rPr dirty="0"/>
              <a:t>:</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A3640897-2B9B-034F-9C28-659E71730E25}" type="datetime1">
              <a:rPr lang="en-US" smtClean="0"/>
              <a:t>2/27/19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13</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251231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445655" y="1166018"/>
            <a:ext cx="8229600" cy="4525963"/>
          </a:xfrm>
        </p:spPr>
        <p:txBody>
          <a:bodyPr/>
          <a:lstStyle/>
          <a:p>
            <a:r>
              <a:rPr lang="en-US" sz="2400" dirty="0"/>
              <a:t>1900.5.1 status</a:t>
            </a:r>
          </a:p>
          <a:p>
            <a:pPr lvl="1"/>
            <a:r>
              <a:rPr lang="en-US" sz="2000" dirty="0"/>
              <a:t>1/18/19</a:t>
            </a:r>
          </a:p>
          <a:p>
            <a:pPr lvl="2"/>
            <a:r>
              <a:rPr lang="en-US" sz="1800" dirty="0"/>
              <a:t>SHACL Review</a:t>
            </a:r>
          </a:p>
          <a:p>
            <a:pPr lvl="3"/>
            <a:r>
              <a:rPr lang="en-US" sz="1400" dirty="0"/>
              <a:t>Possible issue combining RIF with OWL; can’t import Turtle</a:t>
            </a:r>
          </a:p>
          <a:p>
            <a:pPr lvl="2"/>
            <a:r>
              <a:rPr lang="en-US" sz="1800" dirty="0"/>
              <a:t>Assessing examples from John</a:t>
            </a:r>
          </a:p>
          <a:p>
            <a:pPr lvl="3"/>
            <a:r>
              <a:rPr lang="en-US" sz="1400" dirty="0"/>
              <a:t>More coming from John by the next meeting...</a:t>
            </a:r>
          </a:p>
          <a:p>
            <a:pPr lvl="2"/>
            <a:r>
              <a:rPr lang="en-US" sz="1800" dirty="0"/>
              <a:t>Active ballot due 2/15/19</a:t>
            </a:r>
          </a:p>
          <a:p>
            <a:pPr lvl="1"/>
            <a:r>
              <a:rPr lang="en-US" sz="2000" dirty="0"/>
              <a:t>2/1/19</a:t>
            </a:r>
          </a:p>
          <a:p>
            <a:pPr lvl="2"/>
            <a:r>
              <a:rPr lang="en-US" sz="1800" dirty="0"/>
              <a:t>Used John’s Dec example to make RIF examples</a:t>
            </a:r>
          </a:p>
          <a:p>
            <a:pPr lvl="2"/>
            <a:r>
              <a:rPr lang="en-US" sz="1800" dirty="0"/>
              <a:t>Having ad-hoc today</a:t>
            </a:r>
          </a:p>
          <a:p>
            <a:pPr lvl="1"/>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EB3E39EB-B653-7040-816D-6F91927FD7AE}"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14</a:t>
            </a:fld>
            <a:endParaRPr lang="en-US"/>
          </a:p>
        </p:txBody>
      </p:sp>
    </p:spTree>
    <p:extLst>
      <p:ext uri="{BB962C8B-B14F-4D97-AF65-F5344CB8AC3E}">
        <p14:creationId xmlns:p14="http://schemas.microsoft.com/office/powerpoint/2010/main" val="197716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447800"/>
            <a:ext cx="8458200" cy="4525963"/>
          </a:xfrm>
        </p:spPr>
        <p:txBody>
          <a:bodyPr/>
          <a:lstStyle/>
          <a:p>
            <a:r>
              <a:rPr altLang="en-US" sz="1400" dirty="0"/>
              <a:t>Full review of drafting				3/17 </a:t>
            </a:r>
            <a:r>
              <a:rPr altLang="en-US" sz="1400" dirty="0">
                <a:solidFill>
                  <a:schemeClr val="tx2"/>
                </a:solidFill>
              </a:rPr>
              <a:t>√</a:t>
            </a:r>
          </a:p>
          <a:p>
            <a:r>
              <a:rPr altLang="en-US" sz="1400" dirty="0"/>
              <a:t>First WG Ballot					</a:t>
            </a:r>
            <a:r>
              <a:rPr lang="en-US" altLang="en-US" sz="1400" dirty="0"/>
              <a:t>2/19 	</a:t>
            </a:r>
            <a:r>
              <a:rPr lang="en-US" altLang="en-US" sz="1400" dirty="0">
                <a:solidFill>
                  <a:srgbClr val="FF0000"/>
                </a:solidFill>
              </a:rPr>
              <a:t>(2/15/19 deadline)</a:t>
            </a:r>
            <a:endParaRPr altLang="en-US" sz="1400" b="1" dirty="0">
              <a:solidFill>
                <a:srgbClr val="FF0000"/>
              </a:solidFill>
            </a:endParaRPr>
          </a:p>
          <a:p>
            <a:r>
              <a:rPr altLang="en-US" sz="1400" dirty="0"/>
              <a:t>WG Recirc					</a:t>
            </a:r>
            <a:r>
              <a:rPr lang="en-US" altLang="en-US" sz="1400" dirty="0"/>
              <a:t>4</a:t>
            </a:r>
            <a:r>
              <a:rPr altLang="en-US" sz="1400" dirty="0"/>
              <a:t>/1</a:t>
            </a:r>
            <a:r>
              <a:rPr lang="en-US" altLang="en-US" sz="1400" dirty="0"/>
              <a:t>9</a:t>
            </a:r>
            <a:endParaRPr altLang="en-US" sz="1400" dirty="0"/>
          </a:p>
          <a:p>
            <a:r>
              <a:rPr altLang="en-US" sz="1400" dirty="0"/>
              <a:t>Sponsor Ballot					</a:t>
            </a:r>
            <a:r>
              <a:rPr lang="en-US" altLang="en-US" sz="1400" dirty="0"/>
              <a:t>6</a:t>
            </a:r>
            <a:r>
              <a:rPr altLang="en-US" sz="1400" dirty="0"/>
              <a:t>/1</a:t>
            </a:r>
            <a:r>
              <a:rPr lang="en-US" altLang="en-US" sz="1400" dirty="0"/>
              <a:t>9</a:t>
            </a:r>
            <a:r>
              <a:rPr lang="en-US" altLang="en-US" sz="1400" b="1" dirty="0"/>
              <a:t>	</a:t>
            </a:r>
            <a:r>
              <a:rPr lang="en-US" altLang="en-US" sz="1400" dirty="0">
                <a:solidFill>
                  <a:srgbClr val="FF0000"/>
                </a:solidFill>
              </a:rPr>
              <a:t>(Prior to PAR Extension)</a:t>
            </a:r>
            <a:endParaRPr altLang="en-US" sz="1400" b="1" dirty="0"/>
          </a:p>
          <a:p>
            <a:r>
              <a:rPr altLang="en-US" sz="1400" dirty="0"/>
              <a:t>Sponsor Recirc					</a:t>
            </a:r>
            <a:r>
              <a:rPr lang="en-US" altLang="en-US" sz="1400" dirty="0"/>
              <a:t>9</a:t>
            </a:r>
            <a:r>
              <a:rPr altLang="en-US" sz="1400" dirty="0"/>
              <a:t>/1</a:t>
            </a:r>
            <a:r>
              <a:rPr lang="en-US" altLang="en-US" sz="1400" dirty="0"/>
              <a:t>9</a:t>
            </a:r>
            <a:endParaRPr altLang="en-US" sz="1400" dirty="0"/>
          </a:p>
          <a:p>
            <a:r>
              <a:rPr altLang="en-US" sz="1400" dirty="0"/>
              <a:t>Sponsor Recirc 2					</a:t>
            </a:r>
            <a:r>
              <a:rPr lang="en-US" altLang="en-US" sz="1400" dirty="0"/>
              <a:t>12</a:t>
            </a:r>
            <a:r>
              <a:rPr altLang="en-US" sz="1400" dirty="0"/>
              <a:t>/1</a:t>
            </a:r>
            <a:r>
              <a:rPr lang="en-US" altLang="en-US" sz="1400" dirty="0"/>
              <a:t>9</a:t>
            </a:r>
            <a:endParaRPr altLang="en-US" sz="1400" dirty="0"/>
          </a:p>
          <a:p>
            <a:r>
              <a:rPr altLang="en-US" sz="1400" dirty="0"/>
              <a:t>Submit to REVCOM					</a:t>
            </a:r>
            <a:r>
              <a:rPr lang="en-US" altLang="en-US" sz="1400" dirty="0"/>
              <a:t>3</a:t>
            </a:r>
            <a:r>
              <a:rPr altLang="en-US" sz="1400" dirty="0"/>
              <a:t>/</a:t>
            </a:r>
            <a:r>
              <a:rPr lang="en-US" altLang="en-US" sz="1400" dirty="0"/>
              <a:t>20</a:t>
            </a:r>
            <a:endParaRPr lang="en-US" altLang="en-US" sz="1400" b="1" dirty="0">
              <a:solidFill>
                <a:srgbClr val="FF0000"/>
              </a:solidFill>
            </a:endParaRP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13314" name="Title 1"/>
          <p:cNvSpPr>
            <a:spLocks noGrp="1"/>
          </p:cNvSpPr>
          <p:nvPr>
            <p:ph type="title"/>
          </p:nvPr>
        </p:nvSpPr>
        <p:spPr>
          <a:xfrm>
            <a:off x="457200" y="17463"/>
            <a:ext cx="8229600" cy="1143000"/>
          </a:xfrm>
        </p:spPr>
        <p:txBody>
          <a:bodyPr/>
          <a:lstStyle/>
          <a:p>
            <a:r>
              <a:rPr altLang="en-US" dirty="0"/>
              <a:t>Working Schedule for 1900.5.1</a:t>
            </a:r>
          </a:p>
        </p:txBody>
      </p:sp>
      <p:sp>
        <p:nvSpPr>
          <p:cNvPr id="4" name="Date Placeholder 3"/>
          <p:cNvSpPr>
            <a:spLocks noGrp="1"/>
          </p:cNvSpPr>
          <p:nvPr>
            <p:ph type="dt" sz="quarter" idx="10"/>
          </p:nvPr>
        </p:nvSpPr>
        <p:spPr>
          <a:xfrm>
            <a:off x="457200" y="6448425"/>
            <a:ext cx="2133600" cy="365125"/>
          </a:xfrm>
        </p:spPr>
        <p:txBody>
          <a:bodyPr/>
          <a:lstStyle/>
          <a:p>
            <a:pPr>
              <a:defRPr/>
            </a:pPr>
            <a:fld id="{DC2A2097-98DD-2B41-9A1C-E25542C053F3}"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13318" name="Slide Number Placeholder 5"/>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15</a:t>
            </a:fld>
            <a:endParaRPr lang="en-US" altLang="en-US" sz="1200"/>
          </a:p>
        </p:txBody>
      </p:sp>
      <p:sp>
        <p:nvSpPr>
          <p:cNvPr id="7" name="Rectangle 6"/>
          <p:cNvSpPr/>
          <p:nvPr/>
        </p:nvSpPr>
        <p:spPr>
          <a:xfrm>
            <a:off x="352543" y="3886200"/>
            <a:ext cx="8438913"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Proposed Update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Requires PAR Extension 6/19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0660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57200" y="990600"/>
            <a:ext cx="8229600" cy="5158582"/>
          </a:xfrm>
        </p:spPr>
        <p:txBody>
          <a:bodyPr/>
          <a:lstStyle/>
          <a:p>
            <a:r>
              <a:rPr lang="en-US" sz="2000" dirty="0"/>
              <a:t>1900.5.2a status</a:t>
            </a:r>
          </a:p>
          <a:p>
            <a:pPr lvl="1"/>
            <a:r>
              <a:rPr lang="en-US" sz="1800" dirty="0"/>
              <a:t>1/18/19</a:t>
            </a:r>
          </a:p>
          <a:p>
            <a:pPr lvl="2"/>
            <a:r>
              <a:rPr lang="en-US" sz="1600" dirty="0"/>
              <a:t>MITRE team working on schemas, JAVA conversion to JSON first then XML</a:t>
            </a:r>
          </a:p>
          <a:p>
            <a:pPr lvl="3"/>
            <a:r>
              <a:rPr lang="en-US" sz="1200" dirty="0"/>
              <a:t>Planning to have some early release prior to next monthly</a:t>
            </a:r>
          </a:p>
          <a:p>
            <a:pPr lvl="2"/>
            <a:r>
              <a:rPr lang="en-US" sz="1600" dirty="0"/>
              <a:t>Still looking at correctness of current schema</a:t>
            </a:r>
          </a:p>
          <a:p>
            <a:pPr lvl="3"/>
            <a:r>
              <a:rPr lang="en-US" sz="1200" dirty="0"/>
              <a:t>Noted some small tweaks between JSON and XML schema</a:t>
            </a:r>
          </a:p>
          <a:p>
            <a:pPr lvl="1"/>
            <a:r>
              <a:rPr lang="en-US" sz="1800" dirty="0"/>
              <a:t>2/1/19</a:t>
            </a:r>
          </a:p>
          <a:p>
            <a:pPr lvl="2"/>
            <a:r>
              <a:rPr lang="en-US" sz="1600" dirty="0"/>
              <a:t>John submitted draft document</a:t>
            </a:r>
          </a:p>
          <a:p>
            <a:pPr lvl="3"/>
            <a:r>
              <a:rPr lang="en-US" sz="1200" dirty="0"/>
              <a:t>Uses Java to define structure and the rules</a:t>
            </a:r>
          </a:p>
          <a:p>
            <a:pPr lvl="3"/>
            <a:r>
              <a:rPr lang="en-US" sz="1200" dirty="0"/>
              <a:t>Is addressing some concerns (constructs and naming)</a:t>
            </a:r>
          </a:p>
          <a:p>
            <a:pPr lvl="2"/>
            <a:r>
              <a:rPr lang="en-US" sz="1600" dirty="0"/>
              <a:t>Carlos working with XML and matching 1900.5.2</a:t>
            </a:r>
          </a:p>
          <a:p>
            <a:pPr lvl="3"/>
            <a:r>
              <a:rPr lang="en-US" sz="1200" dirty="0"/>
              <a:t>Some corrections need to be made</a:t>
            </a:r>
          </a:p>
          <a:p>
            <a:pPr lvl="2"/>
            <a:r>
              <a:rPr lang="en-US" sz="1600" dirty="0"/>
              <a:t>Looking toward a mutual verification at March meeting</a:t>
            </a:r>
          </a:p>
          <a:p>
            <a:pPr lvl="1"/>
            <a:endParaRPr lang="en-US" sz="1800" dirty="0"/>
          </a:p>
        </p:txBody>
      </p:sp>
      <p:sp>
        <p:nvSpPr>
          <p:cNvPr id="4" name="Date Placeholder 3"/>
          <p:cNvSpPr>
            <a:spLocks noGrp="1"/>
          </p:cNvSpPr>
          <p:nvPr>
            <p:ph type="dt" sz="quarter" idx="10"/>
          </p:nvPr>
        </p:nvSpPr>
        <p:spPr>
          <a:xfrm>
            <a:off x="457200" y="6448425"/>
            <a:ext cx="2133600" cy="365125"/>
          </a:xfrm>
        </p:spPr>
        <p:txBody>
          <a:bodyPr/>
          <a:lstStyle/>
          <a:p>
            <a:pPr>
              <a:defRPr/>
            </a:pPr>
            <a:fld id="{CD03E881-E5B4-BA42-AECB-E3818FCBD8DB}"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16</a:t>
            </a:fld>
            <a:endParaRPr lang="en-US"/>
          </a:p>
        </p:txBody>
      </p:sp>
    </p:spTree>
    <p:extLst>
      <p:ext uri="{BB962C8B-B14F-4D97-AF65-F5344CB8AC3E}">
        <p14:creationId xmlns:p14="http://schemas.microsoft.com/office/powerpoint/2010/main" val="99714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Architecture Status</a:t>
            </a:r>
          </a:p>
        </p:txBody>
      </p:sp>
      <p:sp>
        <p:nvSpPr>
          <p:cNvPr id="14339" name="Content Placeholder 2"/>
          <p:cNvSpPr>
            <a:spLocks noGrp="1"/>
          </p:cNvSpPr>
          <p:nvPr>
            <p:ph idx="1"/>
          </p:nvPr>
        </p:nvSpPr>
        <p:spPr>
          <a:xfrm>
            <a:off x="422564" y="1298720"/>
            <a:ext cx="8416636" cy="4525963"/>
          </a:xfrm>
        </p:spPr>
        <p:txBody>
          <a:bodyPr/>
          <a:lstStyle/>
          <a:p>
            <a:r>
              <a:rPr lang="en-US" sz="2400" dirty="0"/>
              <a:t>Architecture Status</a:t>
            </a:r>
          </a:p>
          <a:p>
            <a:pPr lvl="1"/>
            <a:r>
              <a:rPr lang="en-US" sz="2000" dirty="0"/>
              <a:t>1/18/19</a:t>
            </a:r>
          </a:p>
          <a:p>
            <a:pPr lvl="2"/>
            <a:r>
              <a:rPr lang="en-US" sz="1800" dirty="0"/>
              <a:t>PAR submitted by Mat</a:t>
            </a:r>
          </a:p>
          <a:p>
            <a:pPr lvl="2"/>
            <a:r>
              <a:rPr lang="en-US" sz="1800" dirty="0"/>
              <a:t>Ad-hoc planned for 1/23/19 9-11 am</a:t>
            </a:r>
          </a:p>
          <a:p>
            <a:pPr lvl="1"/>
            <a:r>
              <a:rPr lang="en-US" sz="2000" dirty="0"/>
              <a:t>2/1/19</a:t>
            </a:r>
          </a:p>
          <a:p>
            <a:pPr lvl="2"/>
            <a:r>
              <a:rPr lang="en-US" sz="1800" dirty="0"/>
              <a:t>Ad-hoc held 1/25/19 1-3pm EST</a:t>
            </a:r>
          </a:p>
          <a:p>
            <a:pPr lvl="2"/>
            <a:r>
              <a:rPr lang="en-US" sz="1800" dirty="0"/>
              <a:t>Add</a:t>
            </a:r>
          </a:p>
          <a:p>
            <a:pPr lvl="3"/>
            <a:r>
              <a:rPr lang="en-US" sz="1400" dirty="0"/>
              <a:t>Identify business process (and definition) as a higher org than use case.</a:t>
            </a:r>
          </a:p>
          <a:p>
            <a:pPr lvl="3"/>
            <a:r>
              <a:rPr lang="en-US" sz="1400" dirty="0"/>
              <a:t>Use of Evidence that is not Policy i.e. Spectrum Sensor outputs</a:t>
            </a:r>
          </a:p>
          <a:p>
            <a:pPr lvl="3"/>
            <a:r>
              <a:rPr lang="en-US" sz="1400" dirty="0"/>
              <a:t>Machine Learning</a:t>
            </a:r>
            <a:endParaRPr lang="en-US" sz="1800" dirty="0"/>
          </a:p>
          <a:p>
            <a:pPr lvl="2"/>
            <a:r>
              <a:rPr lang="en-US" sz="1800" dirty="0"/>
              <a:t>Next ad-hoc is planned for 2/22/19 1-2:30pm EST</a:t>
            </a:r>
          </a:p>
        </p:txBody>
      </p:sp>
      <p:sp>
        <p:nvSpPr>
          <p:cNvPr id="4" name="Date Placeholder 3"/>
          <p:cNvSpPr>
            <a:spLocks noGrp="1"/>
          </p:cNvSpPr>
          <p:nvPr>
            <p:ph type="dt" sz="quarter" idx="10"/>
          </p:nvPr>
        </p:nvSpPr>
        <p:spPr>
          <a:xfrm>
            <a:off x="457200" y="6448425"/>
            <a:ext cx="2133600" cy="365125"/>
          </a:xfrm>
        </p:spPr>
        <p:txBody>
          <a:bodyPr/>
          <a:lstStyle/>
          <a:p>
            <a:pPr>
              <a:defRPr/>
            </a:pPr>
            <a:fld id="{18C0297F-FD83-0345-8D9C-F7CF501FDEFE}"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340217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sz="1600" dirty="0"/>
              <a:t>Leadership meetings</a:t>
            </a:r>
          </a:p>
          <a:p>
            <a:pPr lvl="1"/>
            <a:r>
              <a:rPr lang="en-US" sz="1400" dirty="0"/>
              <a:t>2/1/19</a:t>
            </a:r>
          </a:p>
          <a:p>
            <a:pPr lvl="2"/>
            <a:r>
              <a:rPr lang="en-US" sz="1100" dirty="0"/>
              <a:t>Discussion for March meeting (1900.5 +1)</a:t>
            </a:r>
          </a:p>
          <a:p>
            <a:pPr lvl="2"/>
            <a:r>
              <a:rPr lang="en-US" sz="1100" dirty="0"/>
              <a:t>.1 Definitions going to hibernation </a:t>
            </a:r>
          </a:p>
          <a:p>
            <a:pPr lvl="2"/>
            <a:r>
              <a:rPr lang="en-US" sz="1100" dirty="0"/>
              <a:t>.2 NTR (most popular)</a:t>
            </a:r>
          </a:p>
          <a:p>
            <a:pPr lvl="2"/>
            <a:r>
              <a:rPr lang="en-US" sz="1100" dirty="0"/>
              <a:t>.4 Hibernation</a:t>
            </a:r>
          </a:p>
          <a:p>
            <a:pPr lvl="2"/>
            <a:r>
              <a:rPr lang="en-US" sz="1100" dirty="0"/>
              <a:t>.5 Awesome</a:t>
            </a:r>
          </a:p>
          <a:p>
            <a:pPr lvl="2"/>
            <a:r>
              <a:rPr lang="en-US" sz="1100" dirty="0"/>
              <a:t>.6 Kicking along</a:t>
            </a:r>
          </a:p>
          <a:p>
            <a:pPr lvl="2"/>
            <a:r>
              <a:rPr lang="en-US" sz="1100" dirty="0"/>
              <a:t>.7 Hibernation</a:t>
            </a:r>
          </a:p>
          <a:p>
            <a:pPr lvl="2"/>
            <a:r>
              <a:rPr lang="en-US" sz="1100" dirty="0"/>
              <a:t>Finances good	</a:t>
            </a:r>
          </a:p>
          <a:p>
            <a:r>
              <a:rPr lang="en-US" sz="1600" dirty="0"/>
              <a:t>Machine Learning Study Group</a:t>
            </a:r>
          </a:p>
          <a:p>
            <a:pPr lvl="1"/>
            <a:r>
              <a:rPr lang="en-US" sz="1400" dirty="0"/>
              <a:t>1/18/19</a:t>
            </a:r>
          </a:p>
          <a:p>
            <a:pPr lvl="2"/>
            <a:r>
              <a:rPr lang="en-US" sz="1100" dirty="0"/>
              <a:t>Focus: Should we change anything to facilitate the advances in ML into cognitive radio/network design/operations</a:t>
            </a:r>
          </a:p>
          <a:p>
            <a:pPr lvl="2"/>
            <a:r>
              <a:rPr lang="en-US" sz="1100" dirty="0"/>
              <a:t>May go inactive…</a:t>
            </a:r>
          </a:p>
          <a:p>
            <a:pPr lvl="1"/>
            <a:r>
              <a:rPr lang="en-US" sz="1400" dirty="0"/>
              <a:t>2/1/19</a:t>
            </a:r>
          </a:p>
          <a:p>
            <a:pPr lvl="2"/>
            <a:r>
              <a:rPr lang="en-US" sz="1100" dirty="0"/>
              <a:t>Mat – combine with 1900.5 architecture?</a:t>
            </a:r>
            <a:endParaRPr lang="en-US" sz="1200" dirty="0"/>
          </a:p>
          <a:p>
            <a:pPr lvl="1"/>
            <a:endParaRPr lang="en-US" sz="1400" dirty="0"/>
          </a:p>
          <a:p>
            <a:pPr lvl="1"/>
            <a:endParaRPr lang="en-US" sz="1200" dirty="0"/>
          </a:p>
          <a:p>
            <a:endParaRPr lang="en-US" sz="1800" dirty="0"/>
          </a:p>
          <a:p>
            <a:pPr lvl="1"/>
            <a:endParaRPr lang="en-US" sz="1600" dirty="0"/>
          </a:p>
        </p:txBody>
      </p:sp>
      <p:sp>
        <p:nvSpPr>
          <p:cNvPr id="4" name="Date Placeholder 3"/>
          <p:cNvSpPr>
            <a:spLocks noGrp="1"/>
          </p:cNvSpPr>
          <p:nvPr>
            <p:ph type="dt" sz="quarter" idx="10"/>
          </p:nvPr>
        </p:nvSpPr>
        <p:spPr/>
        <p:txBody>
          <a:bodyPr/>
          <a:lstStyle/>
          <a:p>
            <a:pPr>
              <a:defRPr/>
            </a:pPr>
            <a:fld id="{261AE2DF-90EC-BC45-A2E9-174BCEF1D8E5}" type="datetime1">
              <a:rPr lang="en-US" smtClean="0"/>
              <a:t>2/27/19</a:t>
            </a:fld>
            <a:endParaRPr lang="en-US"/>
          </a:p>
        </p:txBody>
      </p:sp>
      <p:sp>
        <p:nvSpPr>
          <p:cNvPr id="5" name="Footer Placeholder 4"/>
          <p:cNvSpPr>
            <a:spLocks noGrp="1"/>
          </p:cNvSpPr>
          <p:nvPr>
            <p:ph type="ftr" sz="quarter" idx="11"/>
          </p:nvPr>
        </p:nvSpPr>
        <p:spPr/>
        <p:txBody>
          <a:bodyPr/>
          <a:lstStyle/>
          <a:p>
            <a:pPr>
              <a:defRPr/>
            </a:pPr>
            <a:r>
              <a:rPr lang="en-US"/>
              <a:t>Doc #:5-19-0011-00-agen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18</a:t>
            </a:fld>
            <a:endParaRPr lang="en-US"/>
          </a:p>
        </p:txBody>
      </p:sp>
    </p:spTree>
    <p:extLst>
      <p:ext uri="{BB962C8B-B14F-4D97-AF65-F5344CB8AC3E}">
        <p14:creationId xmlns:p14="http://schemas.microsoft.com/office/powerpoint/2010/main" val="196432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1900.5 Marketing Inputs</a:t>
            </a:r>
          </a:p>
        </p:txBody>
      </p:sp>
      <p:sp>
        <p:nvSpPr>
          <p:cNvPr id="3" name="Content Placeholder 2"/>
          <p:cNvSpPr>
            <a:spLocks noGrp="1"/>
          </p:cNvSpPr>
          <p:nvPr>
            <p:ph idx="1"/>
          </p:nvPr>
        </p:nvSpPr>
        <p:spPr/>
        <p:txBody>
          <a:bodyPr/>
          <a:lstStyle/>
          <a:p>
            <a:r>
              <a:rPr lang="en-US" sz="2800" dirty="0"/>
              <a:t>1/18/19 </a:t>
            </a:r>
          </a:p>
          <a:p>
            <a:pPr lvl="1"/>
            <a:r>
              <a:rPr lang="en-US" sz="2400" dirty="0"/>
              <a:t>NSC opportunities</a:t>
            </a:r>
          </a:p>
          <a:p>
            <a:pPr lvl="2"/>
            <a:r>
              <a:rPr lang="en-US" sz="2000" dirty="0"/>
              <a:t>Some progress on .2</a:t>
            </a:r>
          </a:p>
          <a:p>
            <a:pPr lvl="2"/>
            <a:r>
              <a:rPr lang="en-US" sz="2000" dirty="0"/>
              <a:t>More difficult with .1</a:t>
            </a:r>
          </a:p>
          <a:p>
            <a:r>
              <a:rPr lang="en-US" sz="2800" dirty="0"/>
              <a:t>2/1/19</a:t>
            </a:r>
          </a:p>
          <a:p>
            <a:pPr lvl="1"/>
            <a:r>
              <a:rPr lang="en-US" sz="2400" dirty="0"/>
              <a:t>NTR</a:t>
            </a:r>
          </a:p>
        </p:txBody>
      </p:sp>
      <p:sp>
        <p:nvSpPr>
          <p:cNvPr id="4" name="Date Placeholder 3"/>
          <p:cNvSpPr>
            <a:spLocks noGrp="1"/>
          </p:cNvSpPr>
          <p:nvPr>
            <p:ph type="dt" sz="half" idx="10"/>
          </p:nvPr>
        </p:nvSpPr>
        <p:spPr>
          <a:xfrm>
            <a:off x="457200" y="6448425"/>
            <a:ext cx="2133600" cy="365125"/>
          </a:xfrm>
        </p:spPr>
        <p:txBody>
          <a:bodyPr/>
          <a:lstStyle/>
          <a:p>
            <a:pPr>
              <a:defRPr/>
            </a:pPr>
            <a:fld id="{D9AC7920-6736-094A-BE91-875B03FC9523}"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19</a:t>
            </a:fld>
            <a:endParaRPr lang="en-US"/>
          </a:p>
        </p:txBody>
      </p:sp>
    </p:spTree>
    <p:extLst>
      <p:ext uri="{BB962C8B-B14F-4D97-AF65-F5344CB8AC3E}">
        <p14:creationId xmlns:p14="http://schemas.microsoft.com/office/powerpoint/2010/main" val="199131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DB0EEBDA-C5C3-0647-861F-E0D3E49D1D7A}" type="datetime1">
              <a:rPr lang="en-US" smtClean="0"/>
              <a:t>2/27/19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539430"/>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Wednesday 12:00 am | 24 hours | (UTC-05:00) Eastern Time (US &amp; Canada)</a:t>
            </a:r>
          </a:p>
          <a:p>
            <a:pPr marL="0" marR="0">
              <a:spcBef>
                <a:spcPts val="0"/>
              </a:spcBef>
              <a:spcAft>
                <a:spcPts val="0"/>
              </a:spcAft>
            </a:pPr>
            <a:r>
              <a:rPr lang="en-US" sz="1400" dirty="0"/>
              <a:t>Occurs every day effective 2/27/2019 from 12:00 AM to 12:00 AM, (UTC-05:00) Eastern Time (US &amp; Canada)</a:t>
            </a:r>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4525963"/>
          </a:xfrm>
        </p:spPr>
        <p:txBody>
          <a:bodyPr/>
          <a:lstStyle/>
          <a:p>
            <a:r>
              <a:rPr lang="en-US" sz="2000" dirty="0"/>
              <a:t>Face to Face in March for </a:t>
            </a:r>
            <a:r>
              <a:rPr lang="en-US" sz="2000" dirty="0" err="1"/>
              <a:t>DySPAN</a:t>
            </a:r>
            <a:r>
              <a:rPr lang="en-US" sz="2000" dirty="0"/>
              <a:t>-SC</a:t>
            </a:r>
          </a:p>
          <a:p>
            <a:pPr lvl="1"/>
            <a:r>
              <a:rPr lang="en-US" sz="1800" dirty="0"/>
              <a:t>Cape Canaveral, FL</a:t>
            </a:r>
          </a:p>
          <a:p>
            <a:pPr lvl="1"/>
            <a:r>
              <a:rPr lang="en-US" sz="1800" dirty="0"/>
              <a:t>3/5-7/19</a:t>
            </a:r>
          </a:p>
          <a:p>
            <a:endParaRPr lang="en-US" sz="2000" dirty="0"/>
          </a:p>
          <a:p>
            <a:r>
              <a:rPr lang="en-US" sz="2000" dirty="0"/>
              <a:t>Next WG electronic only meeting</a:t>
            </a:r>
          </a:p>
          <a:p>
            <a:pPr lvl="1"/>
            <a:r>
              <a:rPr lang="en-US" sz="1800" dirty="0"/>
              <a:t>2:30 PM EDT (UTC-4) on 4/5/2019 </a:t>
            </a:r>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EC5BF377-4DAE-DA42-87F0-4584A452DF33}"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20</a:t>
            </a:fld>
            <a:endParaRPr lang="en-US"/>
          </a:p>
        </p:txBody>
      </p:sp>
    </p:spTree>
    <p:extLst>
      <p:ext uri="{BB962C8B-B14F-4D97-AF65-F5344CB8AC3E}">
        <p14:creationId xmlns:p14="http://schemas.microsoft.com/office/powerpoint/2010/main" val="265256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8CC2-29DB-4E4A-829B-34A54274863D}"/>
              </a:ext>
            </a:extLst>
          </p:cNvPr>
          <p:cNvSpPr>
            <a:spLocks noGrp="1"/>
          </p:cNvSpPr>
          <p:nvPr>
            <p:ph type="title"/>
          </p:nvPr>
        </p:nvSpPr>
        <p:spPr/>
        <p:txBody>
          <a:bodyPr/>
          <a:lstStyle/>
          <a:p>
            <a:r>
              <a:rPr lang="en-US" dirty="0" err="1"/>
              <a:t>AoB</a:t>
            </a:r>
            <a:endParaRPr lang="en-US" dirty="0"/>
          </a:p>
        </p:txBody>
      </p:sp>
      <p:sp>
        <p:nvSpPr>
          <p:cNvPr id="3" name="Content Placeholder 2">
            <a:extLst>
              <a:ext uri="{FF2B5EF4-FFF2-40B4-BE49-F238E27FC236}">
                <a16:creationId xmlns:a16="http://schemas.microsoft.com/office/drawing/2014/main" id="{5D6581AF-C028-4313-8D99-934DA01118E1}"/>
              </a:ext>
            </a:extLst>
          </p:cNvPr>
          <p:cNvSpPr>
            <a:spLocks noGrp="1"/>
          </p:cNvSpPr>
          <p:nvPr>
            <p:ph idx="1"/>
          </p:nvPr>
        </p:nvSpPr>
        <p:spPr/>
        <p:txBody>
          <a:bodyPr/>
          <a:lstStyle/>
          <a:p>
            <a:pPr lvl="1"/>
            <a:r>
              <a:rPr lang="en-US" sz="2400" dirty="0"/>
              <a:t>1/18/19</a:t>
            </a:r>
          </a:p>
          <a:p>
            <a:pPr lvl="2"/>
            <a:r>
              <a:rPr lang="en-US" sz="2000" dirty="0"/>
              <a:t>Need to close the 1900.5.1 ballot 1 week prior to the F2F 2/25/19</a:t>
            </a:r>
          </a:p>
          <a:p>
            <a:pPr lvl="1"/>
            <a:r>
              <a:rPr lang="en-US" sz="2400" dirty="0"/>
              <a:t>2/1/19</a:t>
            </a:r>
          </a:p>
          <a:p>
            <a:pPr lvl="2"/>
            <a:r>
              <a:rPr lang="en-US" sz="2000" dirty="0"/>
              <a:t>None</a:t>
            </a:r>
          </a:p>
        </p:txBody>
      </p:sp>
      <p:sp>
        <p:nvSpPr>
          <p:cNvPr id="4" name="Date Placeholder 3">
            <a:extLst>
              <a:ext uri="{FF2B5EF4-FFF2-40B4-BE49-F238E27FC236}">
                <a16:creationId xmlns:a16="http://schemas.microsoft.com/office/drawing/2014/main" id="{B88B8C9D-8CA4-41E1-8497-7659DF45CD86}"/>
              </a:ext>
            </a:extLst>
          </p:cNvPr>
          <p:cNvSpPr>
            <a:spLocks noGrp="1"/>
          </p:cNvSpPr>
          <p:nvPr>
            <p:ph type="dt" sz="half" idx="10"/>
          </p:nvPr>
        </p:nvSpPr>
        <p:spPr>
          <a:xfrm>
            <a:off x="457200" y="6448425"/>
            <a:ext cx="2133600" cy="365125"/>
          </a:xfrm>
        </p:spPr>
        <p:txBody>
          <a:bodyPr/>
          <a:lstStyle/>
          <a:p>
            <a:pPr>
              <a:defRPr/>
            </a:pPr>
            <a:fld id="{8B629225-945A-BA40-BDD5-5C027EB34BB6}" type="datetime1">
              <a:rPr lang="en-US" smtClean="0"/>
              <a:t>2/27/19</a:t>
            </a:fld>
            <a:endParaRPr lang="en-US"/>
          </a:p>
        </p:txBody>
      </p:sp>
      <p:sp>
        <p:nvSpPr>
          <p:cNvPr id="5" name="Footer Placeholder 4">
            <a:extLst>
              <a:ext uri="{FF2B5EF4-FFF2-40B4-BE49-F238E27FC236}">
                <a16:creationId xmlns:a16="http://schemas.microsoft.com/office/drawing/2014/main" id="{DB1E902A-8687-4645-934E-3FF1567CB86D}"/>
              </a:ext>
            </a:extLst>
          </p:cNvPr>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 name="Slide Number Placeholder 5">
            <a:extLst>
              <a:ext uri="{FF2B5EF4-FFF2-40B4-BE49-F238E27FC236}">
                <a16:creationId xmlns:a16="http://schemas.microsoft.com/office/drawing/2014/main" id="{1E3443DC-6676-4B8F-B4F7-C60F462C1AA1}"/>
              </a:ext>
            </a:extLst>
          </p:cNvPr>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21</a:t>
            </a:fld>
            <a:endParaRPr lang="en-US"/>
          </a:p>
        </p:txBody>
      </p:sp>
    </p:spTree>
    <p:extLst>
      <p:ext uri="{BB962C8B-B14F-4D97-AF65-F5344CB8AC3E}">
        <p14:creationId xmlns:p14="http://schemas.microsoft.com/office/powerpoint/2010/main" val="303803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8DA4-4D16-D24F-A89B-DEA27992949E}"/>
              </a:ext>
            </a:extLst>
          </p:cNvPr>
          <p:cNvSpPr>
            <a:spLocks noGrp="1"/>
          </p:cNvSpPr>
          <p:nvPr>
            <p:ph type="title"/>
          </p:nvPr>
        </p:nvSpPr>
        <p:spPr/>
        <p:txBody>
          <a:bodyPr/>
          <a:lstStyle/>
          <a:p>
            <a:r>
              <a:rPr lang="en-US" dirty="0"/>
              <a:t>Ad Hoc Sessions</a:t>
            </a:r>
          </a:p>
        </p:txBody>
      </p:sp>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0114ECC8-8C0C-8A4E-BB3E-963010FA24F0}" type="datetime1">
              <a:rPr lang="en-US" smtClean="0"/>
              <a:t>2/27/19</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#:5-19-0011-00-agen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22</a:t>
            </a:fld>
            <a:endParaRPr lang="en-US"/>
          </a:p>
        </p:txBody>
      </p:sp>
      <p:pic>
        <p:nvPicPr>
          <p:cNvPr id="9" name="Picture 8">
            <a:extLst>
              <a:ext uri="{FF2B5EF4-FFF2-40B4-BE49-F238E27FC236}">
                <a16:creationId xmlns:a16="http://schemas.microsoft.com/office/drawing/2014/main" id="{72417069-158B-5246-AD6B-01C7DDE8454A}"/>
              </a:ext>
            </a:extLst>
          </p:cNvPr>
          <p:cNvPicPr>
            <a:picLocks noChangeAspect="1"/>
          </p:cNvPicPr>
          <p:nvPr/>
        </p:nvPicPr>
        <p:blipFill>
          <a:blip r:embed="rId2"/>
          <a:stretch>
            <a:fillRect/>
          </a:stretch>
        </p:blipFill>
        <p:spPr>
          <a:xfrm>
            <a:off x="762000" y="2209800"/>
            <a:ext cx="3321613" cy="2024230"/>
          </a:xfrm>
          <a:prstGeom prst="rect">
            <a:avLst/>
          </a:prstGeom>
        </p:spPr>
      </p:pic>
      <p:pic>
        <p:nvPicPr>
          <p:cNvPr id="10" name="Picture 9">
            <a:extLst>
              <a:ext uri="{FF2B5EF4-FFF2-40B4-BE49-F238E27FC236}">
                <a16:creationId xmlns:a16="http://schemas.microsoft.com/office/drawing/2014/main" id="{C1F5C353-23ED-B049-BB2E-E53C635A934F}"/>
              </a:ext>
            </a:extLst>
          </p:cNvPr>
          <p:cNvPicPr>
            <a:picLocks noChangeAspect="1"/>
          </p:cNvPicPr>
          <p:nvPr/>
        </p:nvPicPr>
        <p:blipFill>
          <a:blip r:embed="rId3"/>
          <a:stretch>
            <a:fillRect/>
          </a:stretch>
        </p:blipFill>
        <p:spPr>
          <a:xfrm>
            <a:off x="4301260" y="1612187"/>
            <a:ext cx="3321615" cy="2024231"/>
          </a:xfrm>
          <a:prstGeom prst="rect">
            <a:avLst/>
          </a:prstGeom>
        </p:spPr>
      </p:pic>
      <p:pic>
        <p:nvPicPr>
          <p:cNvPr id="11" name="Picture 10">
            <a:extLst>
              <a:ext uri="{FF2B5EF4-FFF2-40B4-BE49-F238E27FC236}">
                <a16:creationId xmlns:a16="http://schemas.microsoft.com/office/drawing/2014/main" id="{25E5A329-49BD-AE42-90EC-DAC7D05ED0C3}"/>
              </a:ext>
            </a:extLst>
          </p:cNvPr>
          <p:cNvPicPr>
            <a:picLocks noChangeAspect="1"/>
          </p:cNvPicPr>
          <p:nvPr/>
        </p:nvPicPr>
        <p:blipFill>
          <a:blip r:embed="rId4"/>
          <a:stretch>
            <a:fillRect/>
          </a:stretch>
        </p:blipFill>
        <p:spPr>
          <a:xfrm>
            <a:off x="4267200" y="3277840"/>
            <a:ext cx="3321615" cy="2024231"/>
          </a:xfrm>
          <a:prstGeom prst="rect">
            <a:avLst/>
          </a:prstGeom>
        </p:spPr>
      </p:pic>
      <p:sp>
        <p:nvSpPr>
          <p:cNvPr id="12" name="Rectangle 11">
            <a:extLst>
              <a:ext uri="{FF2B5EF4-FFF2-40B4-BE49-F238E27FC236}">
                <a16:creationId xmlns:a16="http://schemas.microsoft.com/office/drawing/2014/main" id="{B68C6A42-9BAC-3547-94C2-CF254D64C125}"/>
              </a:ext>
            </a:extLst>
          </p:cNvPr>
          <p:cNvSpPr/>
          <p:nvPr/>
        </p:nvSpPr>
        <p:spPr>
          <a:xfrm>
            <a:off x="2057400" y="3733800"/>
            <a:ext cx="486216" cy="83715"/>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1900.5.2a</a:t>
            </a:r>
          </a:p>
        </p:txBody>
      </p:sp>
      <p:sp>
        <p:nvSpPr>
          <p:cNvPr id="13" name="Rectangle 12">
            <a:extLst>
              <a:ext uri="{FF2B5EF4-FFF2-40B4-BE49-F238E27FC236}">
                <a16:creationId xmlns:a16="http://schemas.microsoft.com/office/drawing/2014/main" id="{7276B397-8998-FD49-BCE0-8B55EEE7ED2A}"/>
              </a:ext>
            </a:extLst>
          </p:cNvPr>
          <p:cNvSpPr/>
          <p:nvPr/>
        </p:nvSpPr>
        <p:spPr>
          <a:xfrm>
            <a:off x="2043023" y="3984471"/>
            <a:ext cx="486216" cy="83715"/>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1900.5.2a</a:t>
            </a:r>
          </a:p>
        </p:txBody>
      </p:sp>
      <p:sp>
        <p:nvSpPr>
          <p:cNvPr id="14" name="Rectangle 13">
            <a:extLst>
              <a:ext uri="{FF2B5EF4-FFF2-40B4-BE49-F238E27FC236}">
                <a16:creationId xmlns:a16="http://schemas.microsoft.com/office/drawing/2014/main" id="{FCAE3BA7-1BCA-5540-9738-A2BE6D944FE5}"/>
              </a:ext>
            </a:extLst>
          </p:cNvPr>
          <p:cNvSpPr/>
          <p:nvPr/>
        </p:nvSpPr>
        <p:spPr>
          <a:xfrm>
            <a:off x="5563540" y="208066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 Arch</a:t>
            </a:r>
          </a:p>
        </p:txBody>
      </p:sp>
      <p:sp>
        <p:nvSpPr>
          <p:cNvPr id="16" name="Rectangle 15">
            <a:extLst>
              <a:ext uri="{FF2B5EF4-FFF2-40B4-BE49-F238E27FC236}">
                <a16:creationId xmlns:a16="http://schemas.microsoft.com/office/drawing/2014/main" id="{85B14A93-B12C-6E48-A194-365C6F064659}"/>
              </a:ext>
            </a:extLst>
          </p:cNvPr>
          <p:cNvSpPr/>
          <p:nvPr/>
        </p:nvSpPr>
        <p:spPr>
          <a:xfrm>
            <a:off x="5563540" y="3931555"/>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 Arch</a:t>
            </a:r>
          </a:p>
        </p:txBody>
      </p:sp>
      <p:sp>
        <p:nvSpPr>
          <p:cNvPr id="17" name="Rectangle 16">
            <a:extLst>
              <a:ext uri="{FF2B5EF4-FFF2-40B4-BE49-F238E27FC236}">
                <a16:creationId xmlns:a16="http://schemas.microsoft.com/office/drawing/2014/main" id="{D3972D2F-8378-0E4A-BD14-2444B9755F22}"/>
              </a:ext>
            </a:extLst>
          </p:cNvPr>
          <p:cNvSpPr/>
          <p:nvPr/>
        </p:nvSpPr>
        <p:spPr>
          <a:xfrm>
            <a:off x="5581650" y="234167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1900.5.1</a:t>
            </a:r>
          </a:p>
        </p:txBody>
      </p:sp>
      <p:sp>
        <p:nvSpPr>
          <p:cNvPr id="18" name="Rectangle 17">
            <a:extLst>
              <a:ext uri="{FF2B5EF4-FFF2-40B4-BE49-F238E27FC236}">
                <a16:creationId xmlns:a16="http://schemas.microsoft.com/office/drawing/2014/main" id="{A713CF2D-999B-3A49-A893-B1AD992A99EF}"/>
              </a:ext>
            </a:extLst>
          </p:cNvPr>
          <p:cNvSpPr/>
          <p:nvPr/>
        </p:nvSpPr>
        <p:spPr>
          <a:xfrm>
            <a:off x="5581650" y="260268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1900.5.1</a:t>
            </a:r>
          </a:p>
        </p:txBody>
      </p:sp>
    </p:spTree>
    <p:extLst>
      <p:ext uri="{BB962C8B-B14F-4D97-AF65-F5344CB8AC3E}">
        <p14:creationId xmlns:p14="http://schemas.microsoft.com/office/powerpoint/2010/main" val="42525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a:t>Face to Face Details</a:t>
            </a:r>
          </a:p>
        </p:txBody>
      </p:sp>
      <p:sp>
        <p:nvSpPr>
          <p:cNvPr id="2" name="Date Placeholder 1"/>
          <p:cNvSpPr>
            <a:spLocks noGrp="1"/>
          </p:cNvSpPr>
          <p:nvPr>
            <p:ph type="dt" sz="half" idx="10"/>
          </p:nvPr>
        </p:nvSpPr>
        <p:spPr/>
        <p:txBody>
          <a:bodyPr/>
          <a:lstStyle/>
          <a:p>
            <a:pPr>
              <a:defRPr/>
            </a:pPr>
            <a:fld id="{E54C0EBA-07CB-42E0-9E83-A51865DD88A5}" type="datetime1">
              <a:rPr lang="en-US" smtClean="0"/>
              <a:t>2/27/19</a:t>
            </a:fld>
            <a:endParaRPr lang="en-US"/>
          </a:p>
        </p:txBody>
      </p:sp>
      <p:sp>
        <p:nvSpPr>
          <p:cNvPr id="3" name="Footer Placeholder 2"/>
          <p:cNvSpPr>
            <a:spLocks noGrp="1"/>
          </p:cNvSpPr>
          <p:nvPr>
            <p:ph type="ftr" sz="quarter" idx="11"/>
          </p:nvPr>
        </p:nvSpPr>
        <p:spPr/>
        <p:txBody>
          <a:bodyPr/>
          <a:lstStyle/>
          <a:p>
            <a:pPr>
              <a:defRPr/>
            </a:pPr>
            <a:r>
              <a:rPr lang="en-US"/>
              <a:t>Doc #: 5-18-0010-01-agen</a:t>
            </a:r>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3748403" cy="5997476"/>
          </a:xfrm>
          <a:prstGeom prst="rect">
            <a:avLst/>
          </a:prstGeom>
        </p:spPr>
        <p:txBody>
          <a:bodyPr wrap="square">
            <a:spAutoFit/>
          </a:bodyPr>
          <a:lstStyle/>
          <a:p>
            <a:pPr marL="0" marR="0">
              <a:lnSpc>
                <a:spcPct val="107000"/>
              </a:lnSpc>
              <a:spcBef>
                <a:spcPts val="0"/>
              </a:spcBef>
              <a:spcAft>
                <a:spcPts val="400"/>
              </a:spcAft>
            </a:pPr>
            <a:r>
              <a:rPr lang="en-US" b="1" dirty="0">
                <a:ea typeface="Calibri" panose="020F0502020204030204" pitchFamily="34" charset="0"/>
                <a:cs typeface="Times New Roman" panose="02020603050405020304" pitchFamily="18" charset="0"/>
              </a:rPr>
              <a:t>Address:</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dirty="0">
                <a:solidFill>
                  <a:srgbClr val="000000"/>
                </a:solidFill>
                <a:ea typeface="Calibri" panose="020F0502020204030204" pitchFamily="34" charset="0"/>
              </a:rPr>
              <a:t>Southern Cloud Solutions</a:t>
            </a:r>
          </a:p>
          <a:p>
            <a:pPr marL="0" marR="0">
              <a:lnSpc>
                <a:spcPct val="107000"/>
              </a:lnSpc>
              <a:spcBef>
                <a:spcPts val="0"/>
              </a:spcBef>
              <a:spcAft>
                <a:spcPts val="400"/>
              </a:spcAft>
            </a:pPr>
            <a:r>
              <a:rPr lang="en-US" dirty="0">
                <a:solidFill>
                  <a:srgbClr val="000000"/>
                </a:solidFill>
                <a:ea typeface="Calibri" panose="020F0502020204030204" pitchFamily="34" charset="0"/>
              </a:rPr>
              <a:t>7001 N Atlantic Ave. Suite 200</a:t>
            </a:r>
          </a:p>
          <a:p>
            <a:pPr marL="0" marR="0">
              <a:lnSpc>
                <a:spcPct val="107000"/>
              </a:lnSpc>
              <a:spcBef>
                <a:spcPts val="0"/>
              </a:spcBef>
              <a:spcAft>
                <a:spcPts val="400"/>
              </a:spcAft>
            </a:pPr>
            <a:r>
              <a:rPr lang="en-US" dirty="0">
                <a:solidFill>
                  <a:srgbClr val="000000"/>
                </a:solidFill>
                <a:ea typeface="Calibri" panose="020F0502020204030204" pitchFamily="34" charset="0"/>
              </a:rPr>
              <a:t>Cape Canaveral, FL 32920</a:t>
            </a:r>
          </a:p>
          <a:p>
            <a:pPr marL="0" marR="0">
              <a:lnSpc>
                <a:spcPct val="107000"/>
              </a:lnSpc>
              <a:spcBef>
                <a:spcPts val="0"/>
              </a:spcBef>
              <a:spcAft>
                <a:spcPts val="400"/>
              </a:spcAft>
            </a:pPr>
            <a:endParaRPr lang="en-US" b="1" dirty="0">
              <a:solidFill>
                <a:srgbClr val="000000"/>
              </a:solidFill>
              <a:ea typeface="Calibri" panose="020F0502020204030204" pitchFamily="34" charset="0"/>
            </a:endParaRPr>
          </a:p>
          <a:p>
            <a:pPr marL="0" marR="0">
              <a:lnSpc>
                <a:spcPct val="107000"/>
              </a:lnSpc>
              <a:spcBef>
                <a:spcPts val="0"/>
              </a:spcBef>
              <a:spcAft>
                <a:spcPts val="400"/>
              </a:spcAft>
            </a:pPr>
            <a:r>
              <a:rPr lang="en-US" b="1" dirty="0">
                <a:solidFill>
                  <a:srgbClr val="000000"/>
                </a:solidFill>
                <a:ea typeface="Calibri" panose="020F0502020204030204" pitchFamily="34" charset="0"/>
              </a:rPr>
              <a:t>Phone: </a:t>
            </a:r>
            <a:r>
              <a:rPr lang="en-US" dirty="0">
                <a:solidFill>
                  <a:srgbClr val="000000"/>
                </a:solidFill>
                <a:ea typeface="Calibri" panose="020F0502020204030204" pitchFamily="34" charset="0"/>
              </a:rPr>
              <a:t>(508) 341-3258</a:t>
            </a: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r>
              <a:rPr lang="en-US" b="1" dirty="0"/>
              <a:t>Notes:</a:t>
            </a:r>
          </a:p>
          <a:p>
            <a:r>
              <a:rPr lang="en-US" dirty="0"/>
              <a:t>Meeting is room on 2nd floor at the Southern Cloud offices. </a:t>
            </a:r>
          </a:p>
          <a:p>
            <a:endParaRPr lang="en-US" dirty="0"/>
          </a:p>
          <a:p>
            <a:r>
              <a:rPr lang="en-US" dirty="0"/>
              <a:t>Small groups are easy to plan on the fly for the food, etc.</a:t>
            </a:r>
          </a:p>
          <a:p>
            <a:endParaRPr lang="en-US" dirty="0"/>
          </a:p>
          <a:p>
            <a:r>
              <a:rPr lang="en-US" dirty="0"/>
              <a:t>We will have some breakfast items available each morning.</a:t>
            </a: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pPr marL="0" marR="0">
              <a:lnSpc>
                <a:spcPct val="107000"/>
              </a:lnSpc>
              <a:spcBef>
                <a:spcPts val="0"/>
              </a:spcBef>
              <a:spcAft>
                <a:spcPts val="400"/>
              </a:spcAft>
            </a:pPr>
            <a:r>
              <a:rPr lang="en-US" dirty="0">
                <a:solidFill>
                  <a:srgbClr val="000000"/>
                </a:solidFill>
                <a:ea typeface="Calibri" panose="020F0502020204030204" pitchFamily="34" charset="0"/>
              </a:rPr>
              <a:t> </a:t>
            </a:r>
            <a:endParaRPr lang="en-US" dirty="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239B997-6DBD-EB46-8189-B89880D6FF07}"/>
              </a:ext>
            </a:extLst>
          </p:cNvPr>
          <p:cNvPicPr>
            <a:picLocks noChangeAspect="1"/>
          </p:cNvPicPr>
          <p:nvPr/>
        </p:nvPicPr>
        <p:blipFill>
          <a:blip r:embed="rId2"/>
          <a:stretch>
            <a:fillRect/>
          </a:stretch>
        </p:blipFill>
        <p:spPr>
          <a:xfrm>
            <a:off x="4267200" y="1055132"/>
            <a:ext cx="4223151" cy="4232175"/>
          </a:xfrm>
          <a:prstGeom prst="rect">
            <a:avLst/>
          </a:prstGeom>
        </p:spPr>
      </p:pic>
      <p:sp>
        <p:nvSpPr>
          <p:cNvPr id="9" name="TextBox 8">
            <a:extLst>
              <a:ext uri="{FF2B5EF4-FFF2-40B4-BE49-F238E27FC236}">
                <a16:creationId xmlns:a16="http://schemas.microsoft.com/office/drawing/2014/main" id="{E4F1EE94-9CC2-4140-B630-C7F544B9A229}"/>
              </a:ext>
            </a:extLst>
          </p:cNvPr>
          <p:cNvSpPr txBox="1"/>
          <p:nvPr/>
        </p:nvSpPr>
        <p:spPr>
          <a:xfrm>
            <a:off x="4691913" y="3962400"/>
            <a:ext cx="1665841" cy="369332"/>
          </a:xfrm>
          <a:prstGeom prst="rect">
            <a:avLst/>
          </a:prstGeom>
          <a:solidFill>
            <a:schemeClr val="bg1"/>
          </a:solidFill>
        </p:spPr>
        <p:txBody>
          <a:bodyPr wrap="none" rtlCol="0">
            <a:spAutoFit/>
          </a:bodyPr>
          <a:lstStyle/>
          <a:p>
            <a:r>
              <a:rPr lang="en-US" b="1" dirty="0">
                <a:solidFill>
                  <a:srgbClr val="FF0000"/>
                </a:solidFill>
              </a:rPr>
              <a:t>Southern Cloud</a:t>
            </a:r>
          </a:p>
        </p:txBody>
      </p:sp>
      <p:cxnSp>
        <p:nvCxnSpPr>
          <p:cNvPr id="11" name="Straight Arrow Connector 10">
            <a:extLst>
              <a:ext uri="{FF2B5EF4-FFF2-40B4-BE49-F238E27FC236}">
                <a16:creationId xmlns:a16="http://schemas.microsoft.com/office/drawing/2014/main" id="{2D28146D-DAF6-894F-A299-B3148ED1CB72}"/>
              </a:ext>
            </a:extLst>
          </p:cNvPr>
          <p:cNvCxnSpPr>
            <a:cxnSpLocks/>
          </p:cNvCxnSpPr>
          <p:nvPr/>
        </p:nvCxnSpPr>
        <p:spPr>
          <a:xfrm flipV="1">
            <a:off x="6019800" y="2667000"/>
            <a:ext cx="1295400" cy="1295400"/>
          </a:xfrm>
          <a:prstGeom prst="straightConnector1">
            <a:avLst/>
          </a:prstGeom>
          <a:ln w="5715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390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sz="2400" dirty="0">
                <a:hlinkClick r:id="rId2"/>
              </a:rPr>
              <a:t>http://standards.ieee.org/about/sasb/audcom/pnp/DySPAN_SC.pdf</a:t>
            </a:r>
            <a:endParaRPr sz="2400" dirty="0"/>
          </a:p>
          <a:p>
            <a:r>
              <a:rPr sz="2800" dirty="0"/>
              <a:t>IEEE 1900.5 WG rules</a:t>
            </a:r>
          </a:p>
          <a:p>
            <a:pPr lvl="1"/>
            <a:r>
              <a:rPr sz="2400" dirty="0">
                <a:hlinkClick r:id="rId3"/>
              </a:rPr>
              <a:t>http://grouper.ieee.org/groups/dyspan/files/individual-WG-PnPs.pdf</a:t>
            </a:r>
            <a:endParaRPr sz="2400" dirty="0"/>
          </a:p>
          <a:p>
            <a:r>
              <a:rPr sz="2800" dirty="0"/>
              <a:t>Roberts Rules (latest edition) as needed…</a:t>
            </a:r>
            <a:endParaRPr lang="en-US" sz="2800" dirty="0"/>
          </a:p>
          <a:p>
            <a:r>
              <a:rPr lang="en-US" sz="2800" dirty="0"/>
              <a:t>Note – Rules changed approved effective 1/1/19</a:t>
            </a:r>
          </a:p>
          <a:p>
            <a:pPr lvl="1"/>
            <a:r>
              <a:rPr lang="en-US" sz="2400" dirty="0">
                <a:hlinkClick r:id="rId4"/>
              </a:rPr>
              <a:t>https://mentor.ieee.org/1900.5/dcn/18/5-18-0037-00-polp-draft-policies-and-procedures-for-ieee-dyspan-sc-working-groups.doc</a:t>
            </a:r>
            <a:r>
              <a:rPr lang="en-US" sz="2400" dirty="0"/>
              <a:t> </a:t>
            </a:r>
            <a:endParaRPr sz="2400" dirty="0"/>
          </a:p>
          <a:p>
            <a:pPr lvl="1"/>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94BB0AE6-7285-C249-9176-AF91FDEC52DD}" type="datetime1">
              <a:rPr lang="en-US" smtClean="0"/>
              <a:t>2/27/19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0"/>
            <a:ext cx="4419600"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EA65DF57-0244-6649-95B4-C5AD301AF4B2}" type="datetime1">
              <a:rPr lang="en-US" smtClean="0"/>
              <a:t>2/27/19</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#:5-19-0011-00-agen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76200" y="5416881"/>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8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457200" y="962101"/>
            <a:ext cx="1524000" cy="923330"/>
          </a:xfrm>
          <a:prstGeom prst="rect">
            <a:avLst/>
          </a:prstGeom>
          <a:noFill/>
        </p:spPr>
        <p:txBody>
          <a:bodyPr wrap="square" rtlCol="0">
            <a:spAutoFit/>
          </a:bodyPr>
          <a:lstStyle/>
          <a:p>
            <a:r>
              <a:rPr lang="en-US" b="1" i="1" dirty="0">
                <a:solidFill>
                  <a:srgbClr val="FF0000"/>
                </a:solidFill>
              </a:rPr>
              <a:t>Quorum 3/5?</a:t>
            </a:r>
          </a:p>
          <a:p>
            <a:endParaRPr lang="en-US" b="1" i="1" dirty="0">
              <a:solidFill>
                <a:srgbClr val="FF0000"/>
              </a:solidFill>
            </a:endParaRPr>
          </a:p>
          <a:p>
            <a:r>
              <a:rPr lang="en-US" b="1" i="1" dirty="0">
                <a:solidFill>
                  <a:srgbClr val="FF0000"/>
                </a:solidFill>
              </a:rPr>
              <a:t>Quorum 3/7?</a:t>
            </a:r>
          </a:p>
        </p:txBody>
      </p:sp>
      <p:graphicFrame>
        <p:nvGraphicFramePr>
          <p:cNvPr id="5" name="Table 4">
            <a:extLst>
              <a:ext uri="{FF2B5EF4-FFF2-40B4-BE49-F238E27FC236}">
                <a16:creationId xmlns:a16="http://schemas.microsoft.com/office/drawing/2014/main" id="{DA4D6D79-5852-0F41-82A3-8B1B7026F776}"/>
              </a:ext>
            </a:extLst>
          </p:cNvPr>
          <p:cNvGraphicFramePr>
            <a:graphicFrameLocks noGrp="1"/>
          </p:cNvGraphicFramePr>
          <p:nvPr>
            <p:extLst>
              <p:ext uri="{D42A27DB-BD31-4B8C-83A1-F6EECF244321}">
                <p14:modId xmlns:p14="http://schemas.microsoft.com/office/powerpoint/2010/main" val="1528284501"/>
              </p:ext>
            </p:extLst>
          </p:nvPr>
        </p:nvGraphicFramePr>
        <p:xfrm>
          <a:off x="4648199" y="152400"/>
          <a:ext cx="4267202" cy="5884132"/>
        </p:xfrm>
        <a:graphic>
          <a:graphicData uri="http://schemas.openxmlformats.org/drawingml/2006/table">
            <a:tbl>
              <a:tblPr>
                <a:tableStyleId>{5C22544A-7EE6-4342-B048-85BDC9FD1C3A}</a:tableStyleId>
              </a:tblPr>
              <a:tblGrid>
                <a:gridCol w="414651">
                  <a:extLst>
                    <a:ext uri="{9D8B030D-6E8A-4147-A177-3AD203B41FA5}">
                      <a16:colId xmlns:a16="http://schemas.microsoft.com/office/drawing/2014/main" val="843998847"/>
                    </a:ext>
                  </a:extLst>
                </a:gridCol>
                <a:gridCol w="414651">
                  <a:extLst>
                    <a:ext uri="{9D8B030D-6E8A-4147-A177-3AD203B41FA5}">
                      <a16:colId xmlns:a16="http://schemas.microsoft.com/office/drawing/2014/main" val="3774098429"/>
                    </a:ext>
                  </a:extLst>
                </a:gridCol>
                <a:gridCol w="531454">
                  <a:extLst>
                    <a:ext uri="{9D8B030D-6E8A-4147-A177-3AD203B41FA5}">
                      <a16:colId xmlns:a16="http://schemas.microsoft.com/office/drawing/2014/main" val="1985216807"/>
                    </a:ext>
                  </a:extLst>
                </a:gridCol>
                <a:gridCol w="567397">
                  <a:extLst>
                    <a:ext uri="{9D8B030D-6E8A-4147-A177-3AD203B41FA5}">
                      <a16:colId xmlns:a16="http://schemas.microsoft.com/office/drawing/2014/main" val="2047841102"/>
                    </a:ext>
                  </a:extLst>
                </a:gridCol>
                <a:gridCol w="756751">
                  <a:extLst>
                    <a:ext uri="{9D8B030D-6E8A-4147-A177-3AD203B41FA5}">
                      <a16:colId xmlns:a16="http://schemas.microsoft.com/office/drawing/2014/main" val="1116439876"/>
                    </a:ext>
                  </a:extLst>
                </a:gridCol>
                <a:gridCol w="1582298">
                  <a:extLst>
                    <a:ext uri="{9D8B030D-6E8A-4147-A177-3AD203B41FA5}">
                      <a16:colId xmlns:a16="http://schemas.microsoft.com/office/drawing/2014/main" val="113094673"/>
                    </a:ext>
                  </a:extLst>
                </a:gridCol>
              </a:tblGrid>
              <a:tr h="302986">
                <a:tc>
                  <a:txBody>
                    <a:bodyPr/>
                    <a:lstStyle/>
                    <a:p>
                      <a:pPr algn="l" fontAlgn="b"/>
                      <a:r>
                        <a:rPr lang="en-US" sz="700" b="1" i="0" u="none" strike="noStrike" dirty="0">
                          <a:solidFill>
                            <a:srgbClr val="000000"/>
                          </a:solidFill>
                          <a:effectLst/>
                          <a:latin typeface="Calibri" panose="020F0502020204030204" pitchFamily="34" charset="0"/>
                        </a:rPr>
                        <a:t>3/5/19</a:t>
                      </a:r>
                    </a:p>
                  </a:txBody>
                  <a:tcPr marL="4394" marR="4394" marT="4394" marB="0" anchor="b"/>
                </a:tc>
                <a:tc>
                  <a:txBody>
                    <a:bodyPr/>
                    <a:lstStyle/>
                    <a:p>
                      <a:pPr algn="l" fontAlgn="b"/>
                      <a:r>
                        <a:rPr lang="en-US" sz="700" b="1" u="none" strike="noStrike" dirty="0">
                          <a:effectLst/>
                        </a:rPr>
                        <a:t>3/7/19</a:t>
                      </a:r>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WG Status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First Name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Last Name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Affiliation</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876639935"/>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r" fontAlgn="b"/>
                      <a:r>
                        <a:rPr lang="en-US" sz="700" b="1" u="none" strike="noStrike">
                          <a:effectLst/>
                        </a:rPr>
                        <a:t>15</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Total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779766896"/>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02333648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Thor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Berglie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SSC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92657460"/>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Carlos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Caicedo</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Syracuse University (Secretary)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904742783"/>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David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Chester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Harris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85952546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Lynn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Grande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Self</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253753245"/>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Colby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Harper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Pathfinder Wireless Corp</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574630796"/>
                  </a:ext>
                </a:extLst>
              </a:tr>
              <a:tr h="171376">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Mitch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Kokar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VIStology &amp; Northeastern University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73679013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Alex</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Lackpour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Lockheed </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49482192"/>
                  </a:ext>
                </a:extLst>
              </a:tr>
              <a:tr h="171376">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Communications Research Centre Canada</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39035304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Jakub</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Moskal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Vistology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170865720"/>
                  </a:ext>
                </a:extLst>
              </a:tr>
              <a:tr h="171376">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Prasad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Wireless and Mobile Communication, TU Delft</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61869823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Tony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Rennier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Foundry Inc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064788209"/>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dirty="0" err="1">
                          <a:effectLst/>
                        </a:rPr>
                        <a:t>Memer</a:t>
                      </a:r>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Reinhard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Schrage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SchrageConsult</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837551515"/>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Sherman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 (Former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206738866"/>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John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Stine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569133410"/>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Darcy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Swain-Walsh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 (Vice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138866179"/>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Stephen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Berger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TEM Consulting</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12481143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Birchler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Roberson &amp; Associates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97860369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Nick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Buris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Nebens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0561909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Jesse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Caufield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Keybridge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547159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Yang Yi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Northeastern University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536507353"/>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Andy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Clegg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Google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87731275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Paul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Falvell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CGI Group Inc.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08746625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Tim</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Fulford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Airbus Defence &amp; Space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2978826"/>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Omar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Granados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SWRI</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795157338"/>
                  </a:ext>
                </a:extLst>
              </a:tr>
              <a:tr h="133384">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Dustan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Hellwig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Chesapeake Technology International</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09304363"/>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Johnson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Aerospace Corp.</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643041459"/>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Shawn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Kern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SRI International</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32295314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Nilesh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Khamberkar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Univ. of Buffalo</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0288546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Catherine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King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195448372"/>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Andy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Lee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Google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14688963"/>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Mike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Lynch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IEEE SA Liason to ITU-R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363589705"/>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McHenry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Shared Spectrum Company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27390708"/>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Messner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84364335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Paul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Nikolich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Self</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02504669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Karthikeyan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Ovuraj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Twilight Ventures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7859532"/>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Luzango</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Pangani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CSIR Institute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38272296"/>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Saeedeh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Parsaeefard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ITRC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32888259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Yuriy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Posherstnik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US Army RDECOM CERDEC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51980659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Lee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Pucker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Wireless Innovation Forum</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316934169"/>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Ranga</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Reddy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792863053"/>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Sam</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Schmitz</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993885137"/>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Charles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Sheehe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NASA</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49989479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Nicholas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Sherman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866091470"/>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Kael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Stilp</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90339285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Spenser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Vogel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SWRI</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159151359"/>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Harris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Zebrowitz</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dirty="0">
                          <a:effectLst/>
                        </a:rPr>
                        <a:t>DISA/DSO - MITRE</a:t>
                      </a:r>
                      <a:endParaRPr lang="en-US" sz="700" b="1" i="0" u="none" strike="noStrike" dirty="0">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467920469"/>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b="1" dirty="0">
                <a:latin typeface="Times New Roman" pitchFamily="18" charset="0"/>
              </a:rPr>
              <a:t>3/5/19  11:00-12:30 all tine EST (UTC-5)</a:t>
            </a:r>
            <a:endParaRPr lang="en-US" dirty="0">
              <a:latin typeface="Times New Roman" pitchFamily="18" charset="0"/>
            </a:endParaRPr>
          </a:p>
          <a:p>
            <a:pPr>
              <a:buFont typeface="+mj-lt"/>
              <a:buAutoNum type="arabicPeriod"/>
            </a:pPr>
            <a:r>
              <a:rPr lang="en-US" dirty="0" err="1"/>
              <a:t>Administrivia</a:t>
            </a:r>
            <a:endParaRPr lang="en-US" dirty="0"/>
          </a:p>
          <a:p>
            <a:pPr lvl="1">
              <a:buFont typeface="+mj-lt"/>
              <a:buAutoNum type="alphaLcParenR"/>
            </a:pPr>
            <a:r>
              <a:rPr lang="en-US" dirty="0"/>
              <a:t>Roll Call / Quorum Check</a:t>
            </a:r>
          </a:p>
          <a:p>
            <a:pPr lvl="1">
              <a:buFont typeface="+mj-lt"/>
              <a:buAutoNum type="alphaLcParenR"/>
            </a:pPr>
            <a:r>
              <a:rPr lang="en-US" dirty="0"/>
              <a:t>Approve Agenda</a:t>
            </a:r>
          </a:p>
          <a:p>
            <a:pPr lvl="1">
              <a:buFont typeface="+mj-lt"/>
              <a:buAutoNum type="alphaLcParenR"/>
            </a:pPr>
            <a:r>
              <a:rPr lang="en-US" dirty="0"/>
              <a:t>Patent slides / Notes on status</a:t>
            </a:r>
          </a:p>
          <a:p>
            <a:pPr lvl="1">
              <a:buFont typeface="+mj-lt"/>
              <a:buAutoNum type="alphaLcParenR"/>
            </a:pPr>
            <a:r>
              <a:rPr lang="en-US" dirty="0"/>
              <a:t>Approval of recent minutes</a:t>
            </a:r>
          </a:p>
          <a:p>
            <a:pPr>
              <a:buFont typeface="+mj-lt"/>
              <a:buAutoNum type="arabicPeriod"/>
            </a:pPr>
            <a:r>
              <a:rPr lang="en-US" dirty="0"/>
              <a:t>Status on 1900.5.1</a:t>
            </a:r>
          </a:p>
          <a:p>
            <a:pPr>
              <a:buFont typeface="+mj-lt"/>
              <a:buAutoNum type="arabicPeriod"/>
            </a:pPr>
            <a:r>
              <a:rPr lang="en-US" dirty="0"/>
              <a:t>Status on 1900.5.2a</a:t>
            </a:r>
          </a:p>
          <a:p>
            <a:pPr>
              <a:buFont typeface="+mj-lt"/>
              <a:buAutoNum type="arabicPeriod"/>
            </a:pPr>
            <a:r>
              <a:rPr lang="en-US" dirty="0"/>
              <a:t>Status on Architecture / 1900.5 Revision</a:t>
            </a:r>
          </a:p>
          <a:p>
            <a:pPr>
              <a:buFont typeface="+mj-lt"/>
              <a:buAutoNum type="arabicPeriod"/>
            </a:pPr>
            <a:r>
              <a:rPr lang="en-US" dirty="0"/>
              <a:t>Review of other 1900 activities (1900.1, Leadership meeting etc.)</a:t>
            </a:r>
          </a:p>
          <a:p>
            <a:pPr>
              <a:buFont typeface="+mj-lt"/>
              <a:buAutoNum type="arabicPeriod"/>
            </a:pPr>
            <a:r>
              <a:rPr lang="en-US" dirty="0"/>
              <a:t>1900.5 marketing inputs</a:t>
            </a:r>
          </a:p>
          <a:p>
            <a:pPr>
              <a:buFont typeface="+mj-lt"/>
              <a:buAutoNum type="arabicPeriod"/>
            </a:pPr>
            <a:r>
              <a:rPr lang="en-US" dirty="0"/>
              <a:t>1900.5 meeting planning and review</a:t>
            </a:r>
          </a:p>
          <a:p>
            <a:pPr>
              <a:buFont typeface="+mj-lt"/>
              <a:buAutoNum type="arabicPeriod"/>
            </a:pPr>
            <a:r>
              <a:rPr lang="en-US" dirty="0" err="1"/>
              <a:t>AoB</a:t>
            </a:r>
            <a:endParaRPr lang="en-US" dirty="0"/>
          </a:p>
          <a:p>
            <a:pPr>
              <a:buFont typeface="+mj-lt"/>
              <a:buAutoNum type="arabicPeriod"/>
            </a:pPr>
            <a:r>
              <a:rPr lang="en-US" dirty="0"/>
              <a:t>Adjourn</a:t>
            </a:r>
          </a:p>
          <a:p>
            <a:pPr>
              <a:buFont typeface="+mj-lt"/>
              <a:buAutoNum type="arabicPeriod"/>
            </a:pPr>
            <a:r>
              <a:rPr lang="en-US" dirty="0"/>
              <a:t>Ad Hoc sessions (Review and planning for subgroup activities as needed)</a:t>
            </a:r>
          </a:p>
          <a:p>
            <a:pPr lvl="1">
              <a:buFont typeface="+mj-lt"/>
              <a:buAutoNum type="alphaLcParenR"/>
            </a:pPr>
            <a:r>
              <a:rPr lang="en-US" dirty="0"/>
              <a:t>1900.5.2a - 3/5 2:00 pm and 4:00 pm</a:t>
            </a:r>
          </a:p>
          <a:p>
            <a:pPr lvl="1">
              <a:buFont typeface="+mj-lt"/>
              <a:buAutoNum type="alphaLcParenR"/>
            </a:pPr>
            <a:r>
              <a:rPr lang="en-US" dirty="0"/>
              <a:t>1900.5 Architecture – 3/6 9:00 am, 3/7 9:00 am </a:t>
            </a:r>
          </a:p>
          <a:p>
            <a:pPr lvl="1">
              <a:buFont typeface="+mj-lt"/>
              <a:buAutoNum type="alphaLcParenR"/>
            </a:pPr>
            <a:r>
              <a:rPr lang="en-US" dirty="0"/>
              <a:t>1900.5.1 – 3/6 11:00 am and 2:00 pm</a:t>
            </a:r>
          </a:p>
          <a:p>
            <a:pPr marL="119063" indent="0"/>
            <a:endParaRPr lang="en-US" dirty="0">
              <a:latin typeface="Times New Roman" pitchFamily="18" charset="0"/>
            </a:endParaRPr>
          </a:p>
        </p:txBody>
      </p:sp>
      <p:sp>
        <p:nvSpPr>
          <p:cNvPr id="6148" name="TextBox 1"/>
          <p:cNvSpPr txBox="1">
            <a:spLocks noChangeArrowheads="1"/>
          </p:cNvSpPr>
          <p:nvPr/>
        </p:nvSpPr>
        <p:spPr bwMode="auto">
          <a:xfrm>
            <a:off x="5128470" y="5454848"/>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a:xfrm>
            <a:off x="457200" y="6448425"/>
            <a:ext cx="2133600" cy="365125"/>
          </a:xfrm>
        </p:spPr>
        <p:txBody>
          <a:bodyPr/>
          <a:lstStyle/>
          <a:p>
            <a:pPr>
              <a:defRPr/>
            </a:pPr>
            <a:fld id="{AAA3D801-ACFA-664F-9B18-E0CBF7F9C380}" type="datetime1">
              <a:rPr lang="en-US" smtClean="0"/>
              <a:t>2/27/19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5-19-0011-00-agen</a:t>
            </a:r>
          </a:p>
          <a:p>
            <a:endParaRPr dirty="0"/>
          </a:p>
          <a:p>
            <a:r>
              <a:rPr dirty="0"/>
              <a:t>Mover:</a:t>
            </a:r>
            <a:r>
              <a:rPr lang="en-US" dirty="0"/>
              <a:t> 	</a:t>
            </a:r>
            <a:endParaRPr dirty="0"/>
          </a:p>
          <a:p>
            <a:r>
              <a:rPr dirty="0"/>
              <a:t>Second:</a:t>
            </a:r>
            <a:endParaRPr lang="en-US" dirty="0"/>
          </a:p>
          <a:p>
            <a:r>
              <a:rPr lang="en-US" dirty="0"/>
              <a:t>Vote:</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3EFB6383-2FFC-6141-9770-04CA70C0BD6E}" type="datetime1">
              <a:rPr lang="en-US" smtClean="0"/>
              <a:t>2/27/19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#:5-19-0011-00-agen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7</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152400" y="533400"/>
            <a:ext cx="8763000" cy="5943600"/>
          </a:xfrm>
        </p:spPr>
        <p:txBody>
          <a:bodyPr lIns="90487" tIns="44450" rIns="90487" bIns="44450"/>
          <a:lstStyle/>
          <a:p>
            <a:pPr>
              <a:lnSpc>
                <a:spcPct val="80000"/>
              </a:lnSpc>
              <a:spcAft>
                <a:spcPct val="30000"/>
              </a:spcAft>
              <a:buFont typeface="Monotype Sorts"/>
              <a:buNone/>
            </a:pPr>
            <a:r>
              <a:rPr lang="en-US" altLang="en-US" sz="1800" b="1" dirty="0"/>
              <a:t>	</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The IEEE-SA strongly recommends that at each WG meeting the chair or a designee:</a:t>
            </a:r>
            <a:endParaRPr lang="en-US"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Advise the WG attendees that:</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IEEE’s patent policy is described in Clause 6 of the </a:t>
            </a:r>
            <a:r>
              <a:rPr lang="en-US" alt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2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Instruct the WG Secretary to record in the minutes of the relevant WG meeting:</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 is recommended that the WG Chair review the guidance in </a:t>
            </a:r>
            <a:r>
              <a:rPr lang="en-US" alt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spcBef>
                <a:spcPct val="5000"/>
              </a:spcBef>
              <a:buFont typeface="Monotype Sorts"/>
              <a:buNone/>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Note: </a:t>
            </a:r>
            <a:r>
              <a:rPr lang="en-US" alt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WG</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685800" y="0"/>
            <a:ext cx="7772400" cy="609600"/>
          </a:xfrm>
        </p:spPr>
        <p:txBody>
          <a:bodyPr lIns="90487" tIns="44450" rIns="90487" bIns="44450"/>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Instructions for the WG Chair</a:t>
            </a:r>
            <a:endParaRPr lang="en-US" altLang="en-US" sz="3200" u="sng">
              <a:latin typeface="Calibri" panose="020F0502020204030204" pitchFamily="34" charset="0"/>
              <a:ea typeface="Calibri" panose="020F0502020204030204" pitchFamily="34" charset="0"/>
              <a:cs typeface="Calibri" panose="020F0502020204030204" pitchFamily="34" charset="0"/>
            </a:endParaRP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b="1" u="sng"/>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800"/>
          </a:p>
        </p:txBody>
      </p:sp>
      <p:sp>
        <p:nvSpPr>
          <p:cNvPr id="7174" name="Text Box 1030"/>
          <p:cNvSpPr txBox="1">
            <a:spLocks noChangeArrowheads="1"/>
          </p:cNvSpPr>
          <p:nvPr/>
        </p:nvSpPr>
        <p:spPr bwMode="auto">
          <a:xfrm>
            <a:off x="381000" y="6111875"/>
            <a:ext cx="1914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00" b="1" dirty="0">
                <a:solidFill>
                  <a:schemeClr val="tx1"/>
                </a:solidFill>
                <a:latin typeface="Times New Roman" panose="02020603050405020304" pitchFamily="18" charset="0"/>
              </a:rPr>
              <a:t>(Optional to be shown)</a:t>
            </a:r>
          </a:p>
        </p:txBody>
      </p:sp>
      <p:sp>
        <p:nvSpPr>
          <p:cNvPr id="2" name="Date Placeholder 1"/>
          <p:cNvSpPr>
            <a:spLocks noGrp="1"/>
          </p:cNvSpPr>
          <p:nvPr>
            <p:ph type="dt" sz="half" idx="10"/>
          </p:nvPr>
        </p:nvSpPr>
        <p:spPr>
          <a:xfrm>
            <a:off x="457200" y="6448425"/>
            <a:ext cx="2133600" cy="365125"/>
          </a:xfrm>
        </p:spPr>
        <p:txBody>
          <a:bodyPr/>
          <a:lstStyle/>
          <a:p>
            <a:pPr>
              <a:defRPr/>
            </a:pPr>
            <a:fld id="{D05217E3-BDB1-C74E-94E1-42ACEBA871FF}" type="datetime1">
              <a:rPr lang="en-US" smtClean="0"/>
              <a:t>2/27/19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8</a:t>
            </a:fld>
            <a:endParaRPr lang="en-US"/>
          </a:p>
        </p:txBody>
      </p:sp>
    </p:spTree>
    <p:extLst>
      <p:ext uri="{BB962C8B-B14F-4D97-AF65-F5344CB8AC3E}">
        <p14:creationId xmlns:p14="http://schemas.microsoft.com/office/powerpoint/2010/main" val="23590932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a:xfrm>
            <a:off x="457200" y="6448425"/>
            <a:ext cx="2133600" cy="365125"/>
          </a:xfrm>
        </p:spPr>
        <p:txBody>
          <a:bodyPr/>
          <a:lstStyle/>
          <a:p>
            <a:pPr>
              <a:defRPr/>
            </a:pPr>
            <a:fld id="{B4B4BE2C-ABB0-9D4B-944F-BAA9C2CA17E1}" type="datetime1">
              <a:rPr lang="en-US" smtClean="0"/>
              <a:t>2/27/19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#:5-19-0011-00-agen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9</a:t>
            </a:fld>
            <a:endParaRPr lang="en-US"/>
          </a:p>
        </p:txBody>
      </p:sp>
    </p:spTree>
    <p:extLst>
      <p:ext uri="{BB962C8B-B14F-4D97-AF65-F5344CB8AC3E}">
        <p14:creationId xmlns:p14="http://schemas.microsoft.com/office/powerpoint/2010/main" val="1869387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16793</TotalTime>
  <Words>1913</Words>
  <Application>Microsoft Macintosh PowerPoint</Application>
  <PresentationFormat>On-screen Show (4:3)</PresentationFormat>
  <Paragraphs>514</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Monotype Sorts</vt:lpstr>
      <vt:lpstr>Times New Roman</vt:lpstr>
      <vt:lpstr>Office Theme</vt:lpstr>
      <vt:lpstr>PowerPoint Presentation</vt:lpstr>
      <vt:lpstr> Electronic Meeting Details </vt:lpstr>
      <vt:lpstr>Face to Face Details</vt:lpstr>
      <vt:lpstr>Rules</vt:lpstr>
      <vt:lpstr>Current Membership</vt:lpstr>
      <vt:lpstr> Draft Agenda</vt:lpstr>
      <vt:lpstr>Approval of Agenda</vt:lpstr>
      <vt:lpstr>Instructions for the WG Chair</vt:lpstr>
      <vt:lpstr>Participants have a duty to inform the IEEE</vt:lpstr>
      <vt:lpstr>Ways to inform IEEE</vt:lpstr>
      <vt:lpstr>Other guidelines for IEEE WG meetings</vt:lpstr>
      <vt:lpstr>Patent-related information</vt:lpstr>
      <vt:lpstr>Minutes for approval</vt:lpstr>
      <vt:lpstr>Current Status for 1900.5.1</vt:lpstr>
      <vt:lpstr>Working Schedule for 1900.5.1</vt:lpstr>
      <vt:lpstr>Current Status for 1900.5.2a</vt:lpstr>
      <vt:lpstr>Current Architecture Status</vt:lpstr>
      <vt:lpstr>Other DySPAN-SC Activities</vt:lpstr>
      <vt:lpstr>1900.5 Marketing Inputs</vt:lpstr>
      <vt:lpstr>1900.5 Meeting Planning and Review</vt:lpstr>
      <vt:lpstr>AoB</vt:lpstr>
      <vt:lpstr>Ad Hoc Sessions</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507</cp:revision>
  <dcterms:created xsi:type="dcterms:W3CDTF">2013-08-13T02:52:21Z</dcterms:created>
  <dcterms:modified xsi:type="dcterms:W3CDTF">2019-02-27T18:17:18Z</dcterms:modified>
</cp:coreProperties>
</file>