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315" r:id="rId3"/>
    <p:sldId id="337" r:id="rId4"/>
    <p:sldId id="370" r:id="rId5"/>
    <p:sldId id="332" r:id="rId6"/>
    <p:sldId id="317" r:id="rId7"/>
    <p:sldId id="387" r:id="rId8"/>
    <p:sldId id="388" r:id="rId9"/>
    <p:sldId id="389" r:id="rId10"/>
    <p:sldId id="390" r:id="rId11"/>
    <p:sldId id="391" r:id="rId12"/>
    <p:sldId id="307" r:id="rId13"/>
    <p:sldId id="399" r:id="rId14"/>
    <p:sldId id="401" r:id="rId15"/>
    <p:sldId id="360" r:id="rId16"/>
    <p:sldId id="384" r:id="rId17"/>
    <p:sldId id="335" r:id="rId18"/>
    <p:sldId id="393" r:id="rId19"/>
    <p:sldId id="344" r:id="rId20"/>
    <p:sldId id="346" r:id="rId21"/>
    <p:sldId id="386" r:id="rId22"/>
    <p:sldId id="398" r:id="rId23"/>
    <p:sldId id="364"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114" d="100"/>
          <a:sy n="114" d="100"/>
        </p:scale>
        <p:origin x="179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11/27/2018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59059CE-066A-49B5-B9E9-8B3613540F17}" type="slidenum">
              <a:rPr lang="en-US" altLang="en-US" sz="1300"/>
              <a:pPr>
                <a:spcBef>
                  <a:spcPct val="0"/>
                </a:spcBef>
              </a:pPr>
              <a:t>7</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7995284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11</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3129616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B2B40983-6CB7-4807-91DC-9CE8CBAE8017}" type="datetime1">
              <a:rPr lang="en-US" smtClean="0"/>
              <a:t>11/27/2018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5-18-0042-01-agen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36F56F4-E568-44C9-8D93-FC55AF85065C}" type="datetime1">
              <a:rPr lang="en-US" smtClean="0"/>
              <a:t>11/27/2018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5-18-0042-01-agen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C74F60D-ECC5-4751-82EA-5156D1CF508C}" type="datetime1">
              <a:rPr lang="en-US" smtClean="0"/>
              <a:t>11/27/2018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5-18-0042-01-agen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701B51A-6808-4670-8DB3-B690D4FEE5F0}" type="datetime1">
              <a:rPr lang="en-US" smtClean="0"/>
              <a:t>11/27/2018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5-18-0042-01-agen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0C48794D-2B47-442F-AA9C-1C020BBF7119}" type="datetime1">
              <a:rPr lang="en-US" smtClean="0"/>
              <a:t>11/27/2018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5-18-0042-01-agen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EC7D7A68-EF13-4358-B246-4B6EF12B2BF9}" type="datetime1">
              <a:rPr lang="en-US" smtClean="0"/>
              <a:t>11/27/2018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5-18-0042-01-agen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E8AAC7DA-1254-4DF0-A41F-8BB74A79F32E}" type="datetime1">
              <a:rPr lang="en-US" smtClean="0"/>
              <a:t>11/27/2018</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5-18-0042-01-agen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83E8383E-A838-4D56-924D-708DEA88C016}" type="datetime1">
              <a:rPr lang="en-US" smtClean="0"/>
              <a:t>11/27/2018</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5-18-0042-01-agen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E3D0767-BD07-4EEF-9FC4-172015AC5B36}" type="datetime1">
              <a:rPr lang="en-US" smtClean="0"/>
              <a:t>11/27/2018</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5-18-0042-01-agen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9DD664B5-3D4C-4A05-8026-A793C36B7B00}" type="datetime1">
              <a:rPr lang="en-US" smtClean="0"/>
              <a:t>11/27/2018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5-18-0042-01-agen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F745910-F15A-4F72-9316-BF4BC8847A96}" type="datetime1">
              <a:rPr lang="en-US" smtClean="0"/>
              <a:t>11/27/2018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5-18-0042-01-agen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26307A27-8C8B-4271-A806-DB505158A035}" type="datetime1">
              <a:rPr lang="en-US" smtClean="0"/>
              <a:t>11/27/2018</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5-18-0042-01-agen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baefed.webex.com/baefed/j.php?MTID=mba2fd75e236a5d78fb5dea31ea33ea27" TargetMode="External"/><Relationship Id="rId7" Type="http://schemas.openxmlformats.org/officeDocument/2006/relationships/hyperlink" Target="https://help.webex.com/docs/DOC-5412"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hyperlink" Target="https://www.webex.com/pdf/tollfree_restrictions.pdf" TargetMode="External"/><Relationship Id="rId5" Type="http://schemas.openxmlformats.org/officeDocument/2006/relationships/hyperlink" Target="https://baefed.webex.com/baefed/globalcallin.php?serviceType=MC&amp;ED=6959602&amp;tollFree=1" TargetMode="External"/><Relationship Id="rId4" Type="http://schemas.openxmlformats.org/officeDocument/2006/relationships/hyperlink" Target="sip:909315836@baefed.webex.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 Id="rId4" Type="http://schemas.openxmlformats.org/officeDocument/2006/relationships/hyperlink" Target="https://mentor.ieee.org/1900.5/dcn/18/5-18-0037-00-polp-draft-policies-and-procedures-for-ieee-dyspan-sc-working-groups.do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B8B8B34-9055-4B49-9E4D-5672B5528206}" type="datetime1">
              <a:rPr lang="en-US" smtClean="0">
                <a:solidFill>
                  <a:srgbClr val="000099"/>
                </a:solidFill>
              </a:rPr>
              <a:t>11/27/2018</a:t>
            </a:fld>
            <a:endParaRPr lang="en-US" dirty="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784407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a:t>
            </a:r>
            <a:r>
              <a:rPr lang="en-US" sz="1200" b="1" dirty="0" smtClean="0">
                <a:latin typeface="Arial" pitchFamily="34" charset="0"/>
                <a:cs typeface="Times New Roman" pitchFamily="18" charset="0"/>
              </a:rPr>
              <a:t>(27) 28 </a:t>
            </a:r>
            <a:r>
              <a:rPr lang="en-US" sz="1200" b="1" dirty="0">
                <a:latin typeface="Arial" pitchFamily="34" charset="0"/>
                <a:cs typeface="Times New Roman" pitchFamily="18" charset="0"/>
              </a:rPr>
              <a:t>November 2018</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1</a:t>
            </a:r>
            <a:r>
              <a:rPr lang="en-US" sz="1200" b="1" dirty="0">
                <a:latin typeface="Arial" pitchFamily="34" charset="0"/>
                <a:cs typeface="Times New Roman" pitchFamily="18" charset="0"/>
              </a:rPr>
              <a:t>7</a:t>
            </a:r>
            <a:r>
              <a:rPr lang="en-US" sz="1200" b="1" dirty="0" smtClean="0">
                <a:latin typeface="Arial" pitchFamily="34" charset="0"/>
                <a:cs typeface="Times New Roman" pitchFamily="18" charset="0"/>
              </a:rPr>
              <a:t> </a:t>
            </a:r>
            <a:r>
              <a:rPr lang="en-US" sz="1200" b="1" dirty="0">
                <a:latin typeface="Arial" pitchFamily="34" charset="0"/>
                <a:cs typeface="Times New Roman" pitchFamily="18" charset="0"/>
              </a:rPr>
              <a:t>November 2018</a:t>
            </a: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5-18-0042-01-agen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 xmlns:a16="http://schemas.microsoft.com/office/drawing/2014/main" val="20000"/>
                    </a:ext>
                  </a:extLst>
                </a:gridCol>
                <a:gridCol w="1289973">
                  <a:extLst>
                    <a:ext uri="{9D8B030D-6E8A-4147-A177-3AD203B41FA5}">
                      <a16:colId xmlns="" xmlns:a16="http://schemas.microsoft.com/office/drawing/2014/main" val="20001"/>
                    </a:ext>
                  </a:extLst>
                </a:gridCol>
                <a:gridCol w="1219200">
                  <a:extLst>
                    <a:ext uri="{9D8B030D-6E8A-4147-A177-3AD203B41FA5}">
                      <a16:colId xmlns="" xmlns:a16="http://schemas.microsoft.com/office/drawing/2014/main" val="20002"/>
                    </a:ext>
                  </a:extLst>
                </a:gridCol>
                <a:gridCol w="1143000">
                  <a:extLst>
                    <a:ext uri="{9D8B030D-6E8A-4147-A177-3AD203B41FA5}">
                      <a16:colId xmlns="" xmlns:a16="http://schemas.microsoft.com/office/drawing/2014/main" val="20003"/>
                    </a:ext>
                  </a:extLst>
                </a:gridCol>
                <a:gridCol w="2666999">
                  <a:extLst>
                    <a:ext uri="{9D8B030D-6E8A-4147-A177-3AD203B41FA5}">
                      <a16:colId xmlns=""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bl>
          </a:graphicData>
        </a:graphic>
      </p:graphicFrame>
      <p:sp>
        <p:nvSpPr>
          <p:cNvPr id="2073" name="Rectangle 23"/>
          <p:cNvSpPr>
            <a:spLocks noChangeArrowheads="1"/>
          </p:cNvSpPr>
          <p:nvPr/>
        </p:nvSpPr>
        <p:spPr bwMode="auto">
          <a:xfrm>
            <a:off x="1066800" y="2464921"/>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a:t>
            </a:r>
            <a:r>
              <a:rPr lang="en-US" dirty="0" smtClean="0"/>
              <a:t>5-18-0042-01-agen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407126" y="607853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4D7F237E-5280-4632-AC8F-1E88B56777B9}" type="datetime1">
              <a:rPr lang="en-US" smtClean="0"/>
              <a:t>11/27/2018</a:t>
            </a:fld>
            <a:endParaRPr lang="en-US" dirty="0"/>
          </a:p>
        </p:txBody>
      </p:sp>
      <p:sp>
        <p:nvSpPr>
          <p:cNvPr id="3" name="Footer Placeholder 2"/>
          <p:cNvSpPr>
            <a:spLocks noGrp="1"/>
          </p:cNvSpPr>
          <p:nvPr>
            <p:ph type="ftr" sz="quarter" idx="11"/>
          </p:nvPr>
        </p:nvSpPr>
        <p:spPr/>
        <p:txBody>
          <a:bodyPr/>
          <a:lstStyle/>
          <a:p>
            <a:pPr>
              <a:defRPr/>
            </a:pPr>
            <a:r>
              <a:rPr lang="en-US" smtClean="0"/>
              <a:t>Doc #: 5-18-0042-01-agen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dirty="0"/>
          </a:p>
        </p:txBody>
      </p:sp>
    </p:spTree>
    <p:extLst>
      <p:ext uri="{BB962C8B-B14F-4D97-AF65-F5344CB8AC3E}">
        <p14:creationId xmlns:p14="http://schemas.microsoft.com/office/powerpoint/2010/main" val="30080787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381000" y="6081712"/>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E921BE45-4111-4FB2-AB85-B8ABFD0890D2}" type="datetime1">
              <a:rPr lang="en-US" smtClean="0"/>
              <a:t>11/27/2018</a:t>
            </a:fld>
            <a:endParaRPr lang="en-US" dirty="0"/>
          </a:p>
        </p:txBody>
      </p:sp>
      <p:sp>
        <p:nvSpPr>
          <p:cNvPr id="3" name="Footer Placeholder 2"/>
          <p:cNvSpPr>
            <a:spLocks noGrp="1"/>
          </p:cNvSpPr>
          <p:nvPr>
            <p:ph type="ftr" sz="quarter" idx="11"/>
          </p:nvPr>
        </p:nvSpPr>
        <p:spPr/>
        <p:txBody>
          <a:bodyPr/>
          <a:lstStyle/>
          <a:p>
            <a:pPr>
              <a:defRPr/>
            </a:pPr>
            <a:r>
              <a:rPr lang="en-US" smtClean="0"/>
              <a:t>Doc #: 5-18-0042-01-agen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dirty="0"/>
          </a:p>
        </p:txBody>
      </p:sp>
    </p:spTree>
    <p:extLst>
      <p:ext uri="{BB962C8B-B14F-4D97-AF65-F5344CB8AC3E}">
        <p14:creationId xmlns:p14="http://schemas.microsoft.com/office/powerpoint/2010/main" val="350479403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WG minutes contained in </a:t>
            </a:r>
            <a:r>
              <a:rPr lang="en-US" dirty="0" smtClean="0"/>
              <a:t>TBD</a:t>
            </a:r>
            <a:endParaRPr dirty="0"/>
          </a:p>
          <a:p>
            <a:pPr marL="0" indent="0" eaLnBrk="1" fontAlgn="auto" hangingPunct="1">
              <a:lnSpc>
                <a:spcPct val="115000"/>
              </a:lnSpc>
              <a:spcBef>
                <a:spcPts val="0"/>
              </a:spcBef>
              <a:spcAft>
                <a:spcPts val="0"/>
              </a:spcAft>
              <a:buNone/>
              <a:defRPr/>
            </a:pPr>
            <a:r>
              <a:rPr lang="en-US" dirty="0"/>
              <a:t>.</a:t>
            </a:r>
          </a:p>
          <a:p>
            <a:pPr>
              <a:lnSpc>
                <a:spcPct val="115000"/>
              </a:lnSpc>
              <a:defRPr/>
            </a:pPr>
            <a:r>
              <a:rPr lang="en-US" dirty="0"/>
              <a:t>Mover:  </a:t>
            </a:r>
          </a:p>
          <a:p>
            <a:r>
              <a:rPr dirty="0"/>
              <a:t>Second:</a:t>
            </a:r>
            <a:r>
              <a:rPr lang="en-US" dirty="0"/>
              <a:t>  </a:t>
            </a:r>
            <a:endParaRPr dirty="0"/>
          </a:p>
          <a:p>
            <a:r>
              <a:rPr lang="en-US" dirty="0"/>
              <a:t>Vote: </a:t>
            </a:r>
          </a:p>
          <a:p>
            <a:endParaRPr lang="en-US" dirty="0"/>
          </a:p>
          <a:p>
            <a:endParaRPr dirty="0"/>
          </a:p>
        </p:txBody>
      </p:sp>
      <p:sp>
        <p:nvSpPr>
          <p:cNvPr id="4" name="Date Placeholder 3"/>
          <p:cNvSpPr>
            <a:spLocks noGrp="1"/>
          </p:cNvSpPr>
          <p:nvPr>
            <p:ph type="dt" sz="quarter" idx="10"/>
          </p:nvPr>
        </p:nvSpPr>
        <p:spPr/>
        <p:txBody>
          <a:bodyPr/>
          <a:lstStyle/>
          <a:p>
            <a:pPr>
              <a:defRPr/>
            </a:pPr>
            <a:fld id="{8B6F0050-977F-49C1-8C06-99D147F1C3CD}" type="datetime1">
              <a:rPr lang="en-US" smtClean="0"/>
              <a:t>11/27/2018</a:t>
            </a:fld>
            <a:endParaRPr lang="en-US" dirty="0"/>
          </a:p>
        </p:txBody>
      </p:sp>
      <p:sp>
        <p:nvSpPr>
          <p:cNvPr id="5" name="Footer Placeholder 4"/>
          <p:cNvSpPr>
            <a:spLocks noGrp="1"/>
          </p:cNvSpPr>
          <p:nvPr>
            <p:ph type="ftr" sz="quarter" idx="11"/>
          </p:nvPr>
        </p:nvSpPr>
        <p:spPr/>
        <p:txBody>
          <a:bodyPr/>
          <a:lstStyle/>
          <a:p>
            <a:pPr>
              <a:defRPr/>
            </a:pPr>
            <a:r>
              <a:rPr lang="en-US" smtClean="0"/>
              <a:t>Doc #: 5-18-0042-01-agen</a:t>
            </a:r>
            <a:endParaRPr lang="en-US" dirty="0"/>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12</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Yearly 1900.5 Elections</a:t>
            </a:r>
            <a:endParaRPr lang="en-US" dirty="0"/>
          </a:p>
        </p:txBody>
      </p:sp>
      <p:sp>
        <p:nvSpPr>
          <p:cNvPr id="3" name="Content Placeholder 2"/>
          <p:cNvSpPr>
            <a:spLocks noGrp="1"/>
          </p:cNvSpPr>
          <p:nvPr>
            <p:ph idx="1"/>
          </p:nvPr>
        </p:nvSpPr>
        <p:spPr/>
        <p:txBody>
          <a:bodyPr/>
          <a:lstStyle/>
          <a:p>
            <a:r>
              <a:rPr lang="en-US" sz="2400" dirty="0" smtClean="0"/>
              <a:t>Elections will be per section 3.1 of the </a:t>
            </a:r>
            <a:r>
              <a:rPr lang="en-US" sz="2400" dirty="0" err="1" smtClean="0"/>
              <a:t>DySPAN</a:t>
            </a:r>
            <a:r>
              <a:rPr lang="en-US" sz="2400" dirty="0" smtClean="0"/>
              <a:t>-SC WG P&amp;P</a:t>
            </a:r>
          </a:p>
          <a:p>
            <a:pPr marL="400050" lvl="1" indent="0">
              <a:buNone/>
            </a:pPr>
            <a:r>
              <a:rPr lang="en-US" sz="1400" dirty="0" smtClean="0"/>
              <a:t>Officers </a:t>
            </a:r>
            <a:r>
              <a:rPr lang="en-US" sz="1400" dirty="0"/>
              <a:t>shall be elected in accordance with the procedures of </a:t>
            </a:r>
            <a:r>
              <a:rPr lang="en-US" sz="1400" dirty="0" err="1"/>
              <a:t>DySPAN</a:t>
            </a:r>
            <a:r>
              <a:rPr lang="en-US" sz="1400" dirty="0"/>
              <a:t>-SC. The procedures </a:t>
            </a:r>
            <a:r>
              <a:rPr lang="en-US" sz="1400" dirty="0" smtClean="0"/>
              <a:t>areas </a:t>
            </a:r>
            <a:r>
              <a:rPr lang="en-US" sz="1400" dirty="0"/>
              <a:t>follows:</a:t>
            </a:r>
          </a:p>
          <a:p>
            <a:pPr marL="400050" lvl="1" indent="0">
              <a:buNone/>
            </a:pPr>
            <a:r>
              <a:rPr lang="en-US" sz="1400" dirty="0"/>
              <a:t>There shall be an annual vote of the Working Group to elect the Chair, Vice Chair, a </a:t>
            </a:r>
            <a:r>
              <a:rPr lang="en-US" sz="1400" dirty="0" smtClean="0"/>
              <a:t>Secretary, and </a:t>
            </a:r>
            <a:r>
              <a:rPr lang="en-US" sz="1400" dirty="0"/>
              <a:t>(optionally) a Treasurer. A person may simultaneously hold the positions of Secretary </a:t>
            </a:r>
            <a:r>
              <a:rPr lang="en-US" sz="1400" dirty="0" smtClean="0"/>
              <a:t>and Treasurer</a:t>
            </a:r>
            <a:r>
              <a:rPr lang="en-US" sz="1400" dirty="0"/>
              <a:t>.</a:t>
            </a:r>
          </a:p>
          <a:p>
            <a:pPr marL="400050" lvl="1" indent="0">
              <a:buNone/>
            </a:pPr>
            <a:r>
              <a:rPr lang="en-US" sz="1400" dirty="0"/>
              <a:t>The Sponsor Chair, or the </a:t>
            </a:r>
            <a:r>
              <a:rPr lang="en-US" sz="1400" dirty="0" err="1"/>
              <a:t>DySPAN</a:t>
            </a:r>
            <a:r>
              <a:rPr lang="en-US" sz="1400" dirty="0"/>
              <a:t>-SC, shall appoint an Elections Officer whose function is </a:t>
            </a:r>
            <a:r>
              <a:rPr lang="en-US" sz="1400" dirty="0" smtClean="0"/>
              <a:t>to gather </a:t>
            </a:r>
            <a:r>
              <a:rPr lang="en-US" sz="1400" dirty="0"/>
              <a:t>nominations and conduct an election. The Elections Officer shall not be a nominee in </a:t>
            </a:r>
            <a:r>
              <a:rPr lang="en-US" sz="1400" dirty="0" smtClean="0"/>
              <a:t>the election</a:t>
            </a:r>
            <a:r>
              <a:rPr lang="en-US" sz="1400" dirty="0"/>
              <a:t>.</a:t>
            </a:r>
          </a:p>
          <a:p>
            <a:pPr marL="400050" lvl="1" indent="0">
              <a:buNone/>
            </a:pPr>
            <a:r>
              <a:rPr lang="en-US" sz="1400" dirty="0"/>
              <a:t>Voting members shall nominate to the Elections Officer one or more voting members for </a:t>
            </a:r>
            <a:r>
              <a:rPr lang="en-US" sz="1400" dirty="0" smtClean="0"/>
              <a:t>the Chair</a:t>
            </a:r>
            <a:r>
              <a:rPr lang="en-US" sz="1400" dirty="0"/>
              <a:t>, Vice Chair, (optionally) a Treasurer, and Secretary Offices to be filled at the </a:t>
            </a:r>
            <a:r>
              <a:rPr lang="en-US" sz="1400" dirty="0" smtClean="0"/>
              <a:t>election. Nominees </a:t>
            </a:r>
            <a:r>
              <a:rPr lang="en-US" sz="1400" dirty="0"/>
              <a:t>shall be eligible to hold the office for which they are elected. A person shall </a:t>
            </a:r>
            <a:r>
              <a:rPr lang="en-US" sz="1400" dirty="0" smtClean="0"/>
              <a:t>be nominated </a:t>
            </a:r>
            <a:r>
              <a:rPr lang="en-US" sz="1400" dirty="0"/>
              <a:t>for no more than one office. Upon written notification, the nominee shall, within </a:t>
            </a:r>
            <a:r>
              <a:rPr lang="en-US" sz="1400" dirty="0" smtClean="0"/>
              <a:t>14 calendar </a:t>
            </a:r>
            <a:r>
              <a:rPr lang="en-US" sz="1400" dirty="0"/>
              <a:t>days, indicate acceptance or rejection of the nomination. If no nomination is received </a:t>
            </a:r>
            <a:r>
              <a:rPr lang="en-US" sz="1400" dirty="0" smtClean="0"/>
              <a:t>or accepted </a:t>
            </a:r>
            <a:r>
              <a:rPr lang="en-US" sz="1400" dirty="0"/>
              <a:t>for an office, a temporary appointment shall be made in accordance with Clause 3.2</a:t>
            </a:r>
            <a:r>
              <a:rPr lang="en-US" sz="1400" dirty="0" smtClean="0"/>
              <a:t>.</a:t>
            </a:r>
          </a:p>
          <a:p>
            <a:pPr marL="400050" lvl="1" indent="0">
              <a:buNone/>
            </a:pPr>
            <a:r>
              <a:rPr lang="en-US" sz="1400" dirty="0"/>
              <a:t>The Elections Officer shall prepare and conduct the election by letter or electronic ballot. </a:t>
            </a:r>
            <a:r>
              <a:rPr lang="en-US" sz="1400" dirty="0" smtClean="0"/>
              <a:t>Voting will </a:t>
            </a:r>
            <a:r>
              <a:rPr lang="en-US" sz="1400" dirty="0"/>
              <a:t>conclude in a time determined by the Sponsor, but no less than 14 calendar days. </a:t>
            </a:r>
            <a:r>
              <a:rPr lang="en-US" sz="1400" dirty="0" smtClean="0"/>
              <a:t>Each voting </a:t>
            </a:r>
            <a:r>
              <a:rPr lang="en-US" sz="1400" dirty="0"/>
              <a:t>member may cast one approval vote for each of as many nominees for an office as </a:t>
            </a:r>
            <a:r>
              <a:rPr lang="en-US" sz="1400" dirty="0" smtClean="0"/>
              <a:t>the voting </a:t>
            </a:r>
            <a:r>
              <a:rPr lang="en-US" sz="1400" dirty="0"/>
              <a:t>member chooses. The nominee with the greatest number of approval votes shall win </a:t>
            </a:r>
            <a:r>
              <a:rPr lang="en-US" sz="1400" dirty="0" smtClean="0"/>
              <a:t>the election</a:t>
            </a:r>
            <a:r>
              <a:rPr lang="en-US" sz="1400" dirty="0"/>
              <a:t>, provided ballots are returned by a majority of the eligible voters for that </a:t>
            </a:r>
            <a:r>
              <a:rPr lang="en-US" sz="1400" dirty="0" smtClean="0"/>
              <a:t>election.</a:t>
            </a:r>
          </a:p>
          <a:p>
            <a:pPr marL="400050" lvl="1" indent="0">
              <a:buNone/>
            </a:pPr>
            <a:r>
              <a:rPr lang="en-US" sz="1400" dirty="0" smtClean="0"/>
              <a:t>The </a:t>
            </a:r>
            <a:r>
              <a:rPr lang="en-US" sz="1400" dirty="0"/>
              <a:t>term of office for each officer shall be </a:t>
            </a:r>
            <a:r>
              <a:rPr lang="en-US" sz="1400" i="1" dirty="0"/>
              <a:t>one </a:t>
            </a:r>
            <a:r>
              <a:rPr lang="en-US" sz="1400" dirty="0"/>
              <a:t>year, but an officer may serve until a successor </a:t>
            </a:r>
            <a:r>
              <a:rPr lang="en-US" sz="1400" dirty="0" smtClean="0"/>
              <a:t>is appointed</a:t>
            </a:r>
            <a:r>
              <a:rPr lang="en-US" sz="1400" dirty="0"/>
              <a:t>.</a:t>
            </a:r>
            <a:endParaRPr lang="en-US" sz="2000" dirty="0"/>
          </a:p>
        </p:txBody>
      </p:sp>
      <p:sp>
        <p:nvSpPr>
          <p:cNvPr id="4" name="Date Placeholder 3"/>
          <p:cNvSpPr>
            <a:spLocks noGrp="1"/>
          </p:cNvSpPr>
          <p:nvPr>
            <p:ph type="dt" sz="half" idx="10"/>
          </p:nvPr>
        </p:nvSpPr>
        <p:spPr/>
        <p:txBody>
          <a:bodyPr/>
          <a:lstStyle/>
          <a:p>
            <a:pPr>
              <a:defRPr/>
            </a:pPr>
            <a:fld id="{62F86691-BFB6-4160-A023-F1E5999AF20E}" type="datetime1">
              <a:rPr lang="en-US" smtClean="0"/>
              <a:t>11/27/2018</a:t>
            </a:fld>
            <a:endParaRPr lang="en-US" dirty="0"/>
          </a:p>
        </p:txBody>
      </p:sp>
      <p:sp>
        <p:nvSpPr>
          <p:cNvPr id="5" name="Footer Placeholder 4"/>
          <p:cNvSpPr>
            <a:spLocks noGrp="1"/>
          </p:cNvSpPr>
          <p:nvPr>
            <p:ph type="ftr" sz="quarter" idx="11"/>
          </p:nvPr>
        </p:nvSpPr>
        <p:spPr/>
        <p:txBody>
          <a:bodyPr/>
          <a:lstStyle/>
          <a:p>
            <a:pPr>
              <a:defRPr/>
            </a:pPr>
            <a:r>
              <a:rPr lang="en-US" smtClean="0"/>
              <a:t>Doc #: 5-18-0042-01-agen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13</a:t>
            </a:fld>
            <a:endParaRPr lang="en-US"/>
          </a:p>
        </p:txBody>
      </p:sp>
      <p:sp>
        <p:nvSpPr>
          <p:cNvPr id="7" name="TextBox 6"/>
          <p:cNvSpPr txBox="1"/>
          <p:nvPr/>
        </p:nvSpPr>
        <p:spPr>
          <a:xfrm>
            <a:off x="1746884" y="107316"/>
            <a:ext cx="4806316" cy="369332"/>
          </a:xfrm>
          <a:prstGeom prst="rect">
            <a:avLst/>
          </a:prstGeom>
          <a:noFill/>
        </p:spPr>
        <p:txBody>
          <a:bodyPr wrap="none" rtlCol="0">
            <a:spAutoFit/>
          </a:bodyPr>
          <a:lstStyle/>
          <a:p>
            <a:r>
              <a:rPr lang="en-US" dirty="0" smtClean="0"/>
              <a:t>Is term of office starting in 2019 one or two years</a:t>
            </a:r>
            <a:endParaRPr lang="en-US" dirty="0"/>
          </a:p>
        </p:txBody>
      </p:sp>
    </p:spTree>
    <p:extLst>
      <p:ext uri="{BB962C8B-B14F-4D97-AF65-F5344CB8AC3E}">
        <p14:creationId xmlns:p14="http://schemas.microsoft.com/office/powerpoint/2010/main" val="5052111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1900.5 Elections Status</a:t>
            </a:r>
            <a:endParaRPr lang="en-US" dirty="0"/>
          </a:p>
        </p:txBody>
      </p:sp>
      <p:sp>
        <p:nvSpPr>
          <p:cNvPr id="3" name="Content Placeholder 2"/>
          <p:cNvSpPr>
            <a:spLocks noGrp="1"/>
          </p:cNvSpPr>
          <p:nvPr>
            <p:ph idx="1"/>
          </p:nvPr>
        </p:nvSpPr>
        <p:spPr/>
        <p:txBody>
          <a:bodyPr/>
          <a:lstStyle/>
          <a:p>
            <a:r>
              <a:rPr lang="en-US" dirty="0" smtClean="0"/>
              <a:t>Per tradition, term of office is Jan 1-Jan 1 (UTC)</a:t>
            </a:r>
          </a:p>
          <a:p>
            <a:r>
              <a:rPr lang="en-US" dirty="0" smtClean="0"/>
              <a:t>Dave </a:t>
            </a:r>
            <a:r>
              <a:rPr lang="en-US" dirty="0"/>
              <a:t>Chester (tentatively) appointed Elections Officer</a:t>
            </a:r>
          </a:p>
          <a:p>
            <a:r>
              <a:rPr lang="en-US" dirty="0" smtClean="0"/>
              <a:t>Nominations are now open through Dec 6.</a:t>
            </a:r>
          </a:p>
          <a:p>
            <a:r>
              <a:rPr lang="en-US" dirty="0" smtClean="0"/>
              <a:t>Will conduct electronic ballot for election prior to end of year for 2019 officers of 1900.5</a:t>
            </a:r>
            <a:endParaRPr lang="en-US" dirty="0"/>
          </a:p>
        </p:txBody>
      </p:sp>
      <p:sp>
        <p:nvSpPr>
          <p:cNvPr id="4" name="Date Placeholder 3"/>
          <p:cNvSpPr>
            <a:spLocks noGrp="1"/>
          </p:cNvSpPr>
          <p:nvPr>
            <p:ph type="dt" sz="half" idx="10"/>
          </p:nvPr>
        </p:nvSpPr>
        <p:spPr/>
        <p:txBody>
          <a:bodyPr/>
          <a:lstStyle/>
          <a:p>
            <a:pPr>
              <a:defRPr/>
            </a:pPr>
            <a:fld id="{F32218E8-BD06-4A90-8DFC-5B304BD887B6}" type="datetime1">
              <a:rPr lang="en-US" smtClean="0"/>
              <a:t>11/27/2018</a:t>
            </a:fld>
            <a:endParaRPr lang="en-US"/>
          </a:p>
        </p:txBody>
      </p:sp>
      <p:sp>
        <p:nvSpPr>
          <p:cNvPr id="5" name="Footer Placeholder 4"/>
          <p:cNvSpPr>
            <a:spLocks noGrp="1"/>
          </p:cNvSpPr>
          <p:nvPr>
            <p:ph type="ftr" sz="quarter" idx="11"/>
          </p:nvPr>
        </p:nvSpPr>
        <p:spPr/>
        <p:txBody>
          <a:bodyPr/>
          <a:lstStyle/>
          <a:p>
            <a:pPr>
              <a:defRPr/>
            </a:pPr>
            <a:r>
              <a:rPr lang="en-US" smtClean="0"/>
              <a:t>Doc #: 5-18-0042-01-agen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14</a:t>
            </a:fld>
            <a:endParaRPr lang="en-US"/>
          </a:p>
        </p:txBody>
      </p:sp>
    </p:spTree>
    <p:extLst>
      <p:ext uri="{BB962C8B-B14F-4D97-AF65-F5344CB8AC3E}">
        <p14:creationId xmlns:p14="http://schemas.microsoft.com/office/powerpoint/2010/main" val="14994054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on 1900.5.1</a:t>
            </a:r>
          </a:p>
        </p:txBody>
      </p:sp>
      <p:sp>
        <p:nvSpPr>
          <p:cNvPr id="3" name="Content Placeholder 2"/>
          <p:cNvSpPr>
            <a:spLocks noGrp="1"/>
          </p:cNvSpPr>
          <p:nvPr>
            <p:ph idx="1"/>
          </p:nvPr>
        </p:nvSpPr>
        <p:spPr>
          <a:xfrm>
            <a:off x="457200" y="1371600"/>
            <a:ext cx="8229600" cy="4525963"/>
          </a:xfrm>
        </p:spPr>
        <p:txBody>
          <a:bodyPr/>
          <a:lstStyle/>
          <a:p>
            <a:r>
              <a:rPr lang="en-US" sz="2800" dirty="0"/>
              <a:t>Draft </a:t>
            </a:r>
            <a:r>
              <a:rPr lang="en-US" sz="2800" dirty="0" smtClean="0"/>
              <a:t>Status</a:t>
            </a:r>
          </a:p>
          <a:p>
            <a:pPr lvl="1"/>
            <a:r>
              <a:rPr lang="en-US" sz="2400" dirty="0" smtClean="0"/>
              <a:t>Planning completed draft for Dec. Face to Face</a:t>
            </a:r>
            <a:endParaRPr lang="en-US" sz="2400" dirty="0"/>
          </a:p>
          <a:p>
            <a:pPr lvl="1"/>
            <a:endParaRPr lang="en-US" sz="2400" dirty="0"/>
          </a:p>
          <a:p>
            <a:endParaRPr lang="en-US" sz="2800" dirty="0">
              <a:solidFill>
                <a:srgbClr val="FF0000"/>
              </a:solidFill>
            </a:endParaRPr>
          </a:p>
        </p:txBody>
      </p:sp>
      <p:sp>
        <p:nvSpPr>
          <p:cNvPr id="4" name="Date Placeholder 3"/>
          <p:cNvSpPr>
            <a:spLocks noGrp="1"/>
          </p:cNvSpPr>
          <p:nvPr>
            <p:ph type="dt" sz="half" idx="10"/>
          </p:nvPr>
        </p:nvSpPr>
        <p:spPr/>
        <p:txBody>
          <a:bodyPr/>
          <a:lstStyle/>
          <a:p>
            <a:pPr>
              <a:defRPr/>
            </a:pPr>
            <a:fld id="{11CC358F-4E54-4D70-9657-7F9A45020B71}" type="datetime1">
              <a:rPr lang="en-US" smtClean="0"/>
              <a:t>11/27/2018</a:t>
            </a:fld>
            <a:endParaRPr lang="en-US" dirty="0"/>
          </a:p>
        </p:txBody>
      </p:sp>
      <p:sp>
        <p:nvSpPr>
          <p:cNvPr id="5" name="Footer Placeholder 4"/>
          <p:cNvSpPr>
            <a:spLocks noGrp="1"/>
          </p:cNvSpPr>
          <p:nvPr>
            <p:ph type="ftr" sz="quarter" idx="11"/>
          </p:nvPr>
        </p:nvSpPr>
        <p:spPr/>
        <p:txBody>
          <a:bodyPr/>
          <a:lstStyle/>
          <a:p>
            <a:pPr>
              <a:defRPr/>
            </a:pPr>
            <a:r>
              <a:rPr lang="en-US" smtClean="0"/>
              <a:t>Doc #: 5-18-0042-01-agen</a:t>
            </a:r>
            <a:endParaRPr lang="en-US" dirty="0"/>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15</a:t>
            </a:fld>
            <a:endParaRPr lang="en-US" dirty="0"/>
          </a:p>
        </p:txBody>
      </p:sp>
    </p:spTree>
    <p:extLst>
      <p:ext uri="{BB962C8B-B14F-4D97-AF65-F5344CB8AC3E}">
        <p14:creationId xmlns:p14="http://schemas.microsoft.com/office/powerpoint/2010/main" val="15144602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00"/>
            <a:ext cx="7772400" cy="2286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314" name="Title 1"/>
          <p:cNvSpPr>
            <a:spLocks noGrp="1"/>
          </p:cNvSpPr>
          <p:nvPr>
            <p:ph type="title"/>
          </p:nvPr>
        </p:nvSpPr>
        <p:spPr>
          <a:xfrm>
            <a:off x="457200" y="17463"/>
            <a:ext cx="8229600" cy="1143000"/>
          </a:xfrm>
        </p:spPr>
        <p:txBody>
          <a:bodyPr/>
          <a:lstStyle/>
          <a:p>
            <a:r>
              <a:rPr altLang="en-US" dirty="0"/>
              <a:t>Working Schedule for 1900.5.1</a:t>
            </a:r>
          </a:p>
        </p:txBody>
      </p:sp>
      <p:sp>
        <p:nvSpPr>
          <p:cNvPr id="13315" name="Content Placeholder 2"/>
          <p:cNvSpPr>
            <a:spLocks noGrp="1"/>
          </p:cNvSpPr>
          <p:nvPr>
            <p:ph idx="1"/>
          </p:nvPr>
        </p:nvSpPr>
        <p:spPr>
          <a:xfrm>
            <a:off x="381000" y="1447800"/>
            <a:ext cx="8229600" cy="4525963"/>
          </a:xfrm>
        </p:spPr>
        <p:txBody>
          <a:bodyPr/>
          <a:lstStyle/>
          <a:p>
            <a:r>
              <a:rPr altLang="en-US" sz="1400" dirty="0"/>
              <a:t>Complete Draft for Clause 4					7/30√</a:t>
            </a:r>
          </a:p>
          <a:p>
            <a:r>
              <a:rPr altLang="en-US" sz="1400" dirty="0"/>
              <a:t>Complete Draft for Clause 5	(Needs Work)			10/15     </a:t>
            </a:r>
            <a:r>
              <a:rPr altLang="en-US" sz="1400" b="1" dirty="0">
                <a:solidFill>
                  <a:srgbClr val="FF0000"/>
                </a:solidFill>
              </a:rPr>
              <a:t>1/17?</a:t>
            </a:r>
          </a:p>
          <a:p>
            <a:r>
              <a:rPr altLang="en-US" sz="1400" dirty="0"/>
              <a:t>Complete Draft for Clause 6	(More examples)			1/16        </a:t>
            </a:r>
            <a:r>
              <a:rPr altLang="en-US" sz="1400" b="1" dirty="0">
                <a:solidFill>
                  <a:srgbClr val="FF0000"/>
                </a:solidFill>
              </a:rPr>
              <a:t>8/16</a:t>
            </a:r>
            <a:r>
              <a:rPr altLang="en-US" sz="1400" dirty="0">
                <a:solidFill>
                  <a:srgbClr val="FF0000"/>
                </a:solidFill>
              </a:rPr>
              <a:t> √</a:t>
            </a:r>
            <a:endParaRPr altLang="en-US" sz="1400" dirty="0"/>
          </a:p>
          <a:p>
            <a:r>
              <a:rPr altLang="en-US" sz="1400" dirty="0"/>
              <a:t>Complete Draft for Clause 7	(put xml file in annex?)			3/16         </a:t>
            </a:r>
            <a:r>
              <a:rPr altLang="en-US" sz="1400" b="1" dirty="0">
                <a:solidFill>
                  <a:srgbClr val="FF0000"/>
                </a:solidFill>
              </a:rPr>
              <a:t>7/4</a:t>
            </a:r>
            <a:r>
              <a:rPr altLang="en-US" sz="1400" dirty="0">
                <a:solidFill>
                  <a:srgbClr val="FF0000"/>
                </a:solidFill>
              </a:rPr>
              <a:t> √</a:t>
            </a:r>
            <a:endParaRPr altLang="en-US" sz="1400" b="1" dirty="0">
              <a:solidFill>
                <a:srgbClr val="FF0000"/>
              </a:solidFill>
            </a:endParaRPr>
          </a:p>
          <a:p>
            <a:r>
              <a:rPr altLang="en-US" sz="1400" dirty="0"/>
              <a:t>Complete Draft for Clause 8	(Minor additions needed)		4/16         </a:t>
            </a:r>
            <a:r>
              <a:rPr altLang="en-US" sz="1400" b="1" dirty="0">
                <a:solidFill>
                  <a:srgbClr val="FF0000"/>
                </a:solidFill>
              </a:rPr>
              <a:t>9/16</a:t>
            </a:r>
            <a:r>
              <a:rPr altLang="en-US" sz="1400" dirty="0">
                <a:solidFill>
                  <a:srgbClr val="FF0000"/>
                </a:solidFill>
              </a:rPr>
              <a:t> √</a:t>
            </a:r>
            <a:endParaRPr altLang="en-US" sz="1400" b="1" dirty="0">
              <a:solidFill>
                <a:srgbClr val="FF0000"/>
              </a:solidFill>
            </a:endParaRPr>
          </a:p>
          <a:p>
            <a:r>
              <a:rPr altLang="en-US" sz="1400" dirty="0"/>
              <a:t>Full review of drafting					3/17 </a:t>
            </a:r>
            <a:r>
              <a:rPr altLang="en-US" sz="1400" dirty="0">
                <a:solidFill>
                  <a:srgbClr val="FF0000"/>
                </a:solidFill>
              </a:rPr>
              <a:t>√</a:t>
            </a:r>
            <a:endParaRPr altLang="en-US" sz="1400" dirty="0"/>
          </a:p>
          <a:p>
            <a:r>
              <a:rPr altLang="en-US" sz="1400" dirty="0"/>
              <a:t>First WG Ballot						5/17         </a:t>
            </a:r>
            <a:r>
              <a:rPr altLang="en-US" sz="1400" b="1" dirty="0">
                <a:solidFill>
                  <a:srgbClr val="FF0000"/>
                </a:solidFill>
              </a:rPr>
              <a:t>2/18</a:t>
            </a:r>
          </a:p>
          <a:p>
            <a:r>
              <a:rPr altLang="en-US" sz="1400" dirty="0"/>
              <a:t>WG </a:t>
            </a:r>
            <a:r>
              <a:rPr altLang="en-US" sz="1400" dirty="0" err="1"/>
              <a:t>Recirc</a:t>
            </a:r>
            <a:r>
              <a:rPr altLang="en-US" sz="1400" dirty="0"/>
              <a:t>						</a:t>
            </a:r>
            <a:r>
              <a:rPr lang="en-US" altLang="en-US" sz="1400" dirty="0"/>
              <a:t>8</a:t>
            </a:r>
            <a:r>
              <a:rPr altLang="en-US" sz="1400" dirty="0"/>
              <a:t>/17  </a:t>
            </a:r>
            <a:r>
              <a:rPr lang="en-US" altLang="en-US" sz="1400" dirty="0"/>
              <a:t>       </a:t>
            </a:r>
            <a:r>
              <a:rPr lang="en-US" altLang="en-US" sz="1400" b="1" dirty="0">
                <a:solidFill>
                  <a:srgbClr val="FF0000"/>
                </a:solidFill>
              </a:rPr>
              <a:t>4/18</a:t>
            </a:r>
            <a:endParaRPr altLang="en-US" sz="1400" dirty="0"/>
          </a:p>
          <a:p>
            <a:r>
              <a:rPr altLang="en-US" sz="1400" dirty="0"/>
              <a:t>Sponsor Ballot						</a:t>
            </a:r>
            <a:r>
              <a:rPr lang="en-US" altLang="en-US" sz="1400" dirty="0"/>
              <a:t>10</a:t>
            </a:r>
            <a:r>
              <a:rPr altLang="en-US" sz="1400" dirty="0"/>
              <a:t>/17</a:t>
            </a:r>
            <a:r>
              <a:rPr lang="en-US" altLang="en-US" sz="1400" dirty="0"/>
              <a:t>       </a:t>
            </a:r>
            <a:r>
              <a:rPr lang="en-US" altLang="en-US" sz="1400" b="1" dirty="0">
                <a:solidFill>
                  <a:srgbClr val="FF0000"/>
                </a:solidFill>
              </a:rPr>
              <a:t>6/18</a:t>
            </a:r>
            <a:endParaRPr altLang="en-US" sz="1400" dirty="0"/>
          </a:p>
          <a:p>
            <a:r>
              <a:rPr altLang="en-US" sz="1400" dirty="0"/>
              <a:t>Sponsor </a:t>
            </a:r>
            <a:r>
              <a:rPr altLang="en-US" sz="1400" dirty="0" err="1"/>
              <a:t>Recirc</a:t>
            </a:r>
            <a:r>
              <a:rPr altLang="en-US" sz="1400" dirty="0"/>
              <a:t>						</a:t>
            </a:r>
            <a:r>
              <a:rPr lang="en-US" altLang="en-US" sz="1400" dirty="0"/>
              <a:t>4</a:t>
            </a:r>
            <a:r>
              <a:rPr altLang="en-US" sz="1400" dirty="0"/>
              <a:t>/1</a:t>
            </a:r>
            <a:r>
              <a:rPr lang="en-US" altLang="en-US" sz="1400" dirty="0"/>
              <a:t>8         </a:t>
            </a:r>
            <a:r>
              <a:rPr lang="en-US" altLang="en-US" sz="1400" b="1" dirty="0">
                <a:solidFill>
                  <a:srgbClr val="FF0000"/>
                </a:solidFill>
              </a:rPr>
              <a:t>9/18</a:t>
            </a:r>
            <a:endParaRPr altLang="en-US" sz="1400" dirty="0"/>
          </a:p>
          <a:p>
            <a:r>
              <a:rPr altLang="en-US" sz="1400" dirty="0"/>
              <a:t>Sponsor </a:t>
            </a:r>
            <a:r>
              <a:rPr altLang="en-US" sz="1400" dirty="0" err="1"/>
              <a:t>Recirc</a:t>
            </a:r>
            <a:r>
              <a:rPr altLang="en-US" sz="1400" dirty="0"/>
              <a:t> 2						</a:t>
            </a:r>
            <a:r>
              <a:rPr lang="en-US" altLang="en-US" sz="1400" dirty="0"/>
              <a:t>8</a:t>
            </a:r>
            <a:r>
              <a:rPr altLang="en-US" sz="1400" dirty="0"/>
              <a:t>/1</a:t>
            </a:r>
            <a:r>
              <a:rPr lang="en-US" altLang="en-US" sz="1400" dirty="0"/>
              <a:t>8         </a:t>
            </a:r>
            <a:r>
              <a:rPr lang="en-US" altLang="en-US" sz="1400" b="1" dirty="0">
                <a:solidFill>
                  <a:srgbClr val="FF0000"/>
                </a:solidFill>
              </a:rPr>
              <a:t>12/18</a:t>
            </a:r>
            <a:endParaRPr altLang="en-US" sz="1400" dirty="0"/>
          </a:p>
          <a:p>
            <a:r>
              <a:rPr altLang="en-US" sz="1400" dirty="0"/>
              <a:t>Submit to REVCOM						11/17       </a:t>
            </a:r>
            <a:r>
              <a:rPr lang="en-US" altLang="en-US" sz="1400" b="1" dirty="0">
                <a:solidFill>
                  <a:srgbClr val="FF0000"/>
                </a:solidFill>
              </a:rPr>
              <a:t>3/19!!</a:t>
            </a:r>
          </a:p>
          <a:p>
            <a:endParaRPr altLang="en-US" sz="200" dirty="0"/>
          </a:p>
          <a:p>
            <a:r>
              <a:rPr lang="en-US" altLang="en-US" sz="1400" dirty="0"/>
              <a:t>  							</a:t>
            </a:r>
            <a:endParaRPr lang="en-US" altLang="en-US" sz="1400" b="1" dirty="0">
              <a:solidFill>
                <a:srgbClr val="FF0000"/>
              </a:solidFill>
            </a:endParaRP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4F165A0E-6A8E-4D3C-A35A-18AA45241E96}" type="datetime1">
              <a:rPr lang="en-US" smtClean="0"/>
              <a:t>11/27/2018</a:t>
            </a:fld>
            <a:endParaRPr lang="en-US"/>
          </a:p>
        </p:txBody>
      </p:sp>
      <p:sp>
        <p:nvSpPr>
          <p:cNvPr id="5" name="Footer Placeholder 4"/>
          <p:cNvSpPr>
            <a:spLocks noGrp="1"/>
          </p:cNvSpPr>
          <p:nvPr>
            <p:ph type="ftr" sz="quarter" idx="11"/>
          </p:nvPr>
        </p:nvSpPr>
        <p:spPr/>
        <p:txBody>
          <a:bodyPr/>
          <a:lstStyle/>
          <a:p>
            <a:pPr>
              <a:defRPr/>
            </a:pPr>
            <a:r>
              <a:rPr lang="en-US" smtClean="0"/>
              <a:t>Doc #: 5-18-0042-01-agen</a:t>
            </a:r>
            <a:endParaRPr lang="en-US"/>
          </a:p>
        </p:txBody>
      </p:sp>
      <p:sp>
        <p:nvSpPr>
          <p:cNvPr id="133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16</a:t>
            </a:fld>
            <a:endParaRPr lang="en-US" altLang="en-US" sz="120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811963" y="3124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11963" y="4419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21199" y="338281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21199" y="3657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21199" y="3886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21199" y="41910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2958245" y="3358350"/>
            <a:ext cx="2770310" cy="646331"/>
          </a:xfrm>
          <a:prstGeom prst="rect">
            <a:avLst/>
          </a:prstGeom>
          <a:noFill/>
        </p:spPr>
        <p:txBody>
          <a:bodyPr wrap="none" rtlCol="0">
            <a:spAutoFit/>
          </a:bodyPr>
          <a:lstStyle/>
          <a:p>
            <a:r>
              <a:rPr lang="en-US" dirty="0"/>
              <a:t>Need updated schedule</a:t>
            </a:r>
          </a:p>
          <a:p>
            <a:r>
              <a:rPr lang="en-US" dirty="0"/>
              <a:t>Won’t update till first ballot</a:t>
            </a:r>
          </a:p>
        </p:txBody>
      </p:sp>
    </p:spTree>
    <p:extLst>
      <p:ext uri="{BB962C8B-B14F-4D97-AF65-F5344CB8AC3E}">
        <p14:creationId xmlns:p14="http://schemas.microsoft.com/office/powerpoint/2010/main" val="33066076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45655" y="1166018"/>
            <a:ext cx="8229600" cy="4525963"/>
          </a:xfrm>
        </p:spPr>
        <p:txBody>
          <a:bodyPr/>
          <a:lstStyle/>
          <a:p>
            <a:r>
              <a:rPr lang="en-US" sz="2800" dirty="0" smtClean="0"/>
              <a:t>1900.5.2a </a:t>
            </a:r>
            <a:r>
              <a:rPr lang="en-US" sz="2800" dirty="0" smtClean="0"/>
              <a:t>status</a:t>
            </a:r>
          </a:p>
          <a:p>
            <a:pPr lvl="1"/>
            <a:r>
              <a:rPr lang="en-US" sz="2400" dirty="0" smtClean="0"/>
              <a:t>Waiting on MITRE contribution for XML and JSON Schemas</a:t>
            </a:r>
            <a:endParaRPr lang="en-US" sz="2400" dirty="0"/>
          </a:p>
          <a:p>
            <a:pPr lvl="1"/>
            <a:endParaRPr lang="en-US" sz="2400" dirty="0"/>
          </a:p>
        </p:txBody>
      </p:sp>
      <p:sp>
        <p:nvSpPr>
          <p:cNvPr id="4" name="Date Placeholder 3"/>
          <p:cNvSpPr>
            <a:spLocks noGrp="1"/>
          </p:cNvSpPr>
          <p:nvPr>
            <p:ph type="dt" sz="quarter" idx="10"/>
          </p:nvPr>
        </p:nvSpPr>
        <p:spPr/>
        <p:txBody>
          <a:bodyPr/>
          <a:lstStyle/>
          <a:p>
            <a:pPr>
              <a:defRPr/>
            </a:pPr>
            <a:fld id="{C7EE6676-74A8-4214-8F2D-558E8D379B4D}" type="datetime1">
              <a:rPr lang="en-US" smtClean="0"/>
              <a:t>11/27/2018</a:t>
            </a:fld>
            <a:endParaRPr lang="en-US"/>
          </a:p>
        </p:txBody>
      </p:sp>
      <p:sp>
        <p:nvSpPr>
          <p:cNvPr id="5" name="Footer Placeholder 4"/>
          <p:cNvSpPr>
            <a:spLocks noGrp="1"/>
          </p:cNvSpPr>
          <p:nvPr>
            <p:ph type="ftr" sz="quarter" idx="11"/>
          </p:nvPr>
        </p:nvSpPr>
        <p:spPr/>
        <p:txBody>
          <a:bodyPr/>
          <a:lstStyle/>
          <a:p>
            <a:pPr>
              <a:defRPr/>
            </a:pPr>
            <a:r>
              <a:rPr lang="en-US" smtClean="0"/>
              <a:t>Doc #: 5-18-0042-01-agen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Architecture Status</a:t>
            </a:r>
          </a:p>
        </p:txBody>
      </p:sp>
      <p:sp>
        <p:nvSpPr>
          <p:cNvPr id="14339" name="Content Placeholder 2"/>
          <p:cNvSpPr>
            <a:spLocks noGrp="1"/>
          </p:cNvSpPr>
          <p:nvPr>
            <p:ph idx="1"/>
          </p:nvPr>
        </p:nvSpPr>
        <p:spPr>
          <a:xfrm>
            <a:off x="422564" y="1298720"/>
            <a:ext cx="8416636" cy="4525963"/>
          </a:xfrm>
        </p:spPr>
        <p:txBody>
          <a:bodyPr/>
          <a:lstStyle/>
          <a:p>
            <a:r>
              <a:rPr lang="en-US" sz="2800" dirty="0" smtClean="0"/>
              <a:t>PAR Status</a:t>
            </a:r>
          </a:p>
          <a:p>
            <a:r>
              <a:rPr lang="en-US" sz="2800" dirty="0" smtClean="0"/>
              <a:t>Editorial update to PAR posted</a:t>
            </a:r>
          </a:p>
          <a:p>
            <a:pPr lvl="1"/>
            <a:r>
              <a:rPr lang="en-US" sz="2400" dirty="0" smtClean="0"/>
              <a:t>Resolves the one comment received during the original WG ballot on the PAR</a:t>
            </a:r>
          </a:p>
          <a:p>
            <a:r>
              <a:rPr lang="en-US" dirty="0" smtClean="0"/>
              <a:t>Submitted to </a:t>
            </a:r>
            <a:r>
              <a:rPr lang="en-US" dirty="0" err="1" smtClean="0"/>
              <a:t>DySPAN</a:t>
            </a:r>
            <a:r>
              <a:rPr lang="en-US" dirty="0" smtClean="0"/>
              <a:t>-SC </a:t>
            </a:r>
            <a:r>
              <a:rPr lang="en-US" dirty="0" smtClean="0"/>
              <a:t>for consideration</a:t>
            </a:r>
          </a:p>
          <a:p>
            <a:pPr lvl="1"/>
            <a:r>
              <a:rPr lang="en-US" dirty="0" smtClean="0"/>
              <a:t>Anticipate vote on 11/29</a:t>
            </a:r>
            <a:endParaRPr lang="en-US" dirty="0"/>
          </a:p>
          <a:p>
            <a:endParaRPr lang="en-US" sz="2800" dirty="0"/>
          </a:p>
        </p:txBody>
      </p:sp>
      <p:sp>
        <p:nvSpPr>
          <p:cNvPr id="4" name="Date Placeholder 3"/>
          <p:cNvSpPr>
            <a:spLocks noGrp="1"/>
          </p:cNvSpPr>
          <p:nvPr>
            <p:ph type="dt" sz="quarter" idx="10"/>
          </p:nvPr>
        </p:nvSpPr>
        <p:spPr/>
        <p:txBody>
          <a:bodyPr/>
          <a:lstStyle/>
          <a:p>
            <a:pPr>
              <a:defRPr/>
            </a:pPr>
            <a:fld id="{CCCE9E83-2D43-4E73-9719-10B3F4B4259D}" type="datetime1">
              <a:rPr lang="en-US" smtClean="0"/>
              <a:t>11/27/2018</a:t>
            </a:fld>
            <a:endParaRPr lang="en-US"/>
          </a:p>
        </p:txBody>
      </p:sp>
      <p:sp>
        <p:nvSpPr>
          <p:cNvPr id="5" name="Footer Placeholder 4"/>
          <p:cNvSpPr>
            <a:spLocks noGrp="1"/>
          </p:cNvSpPr>
          <p:nvPr>
            <p:ph type="ftr" sz="quarter" idx="11"/>
          </p:nvPr>
        </p:nvSpPr>
        <p:spPr/>
        <p:txBody>
          <a:bodyPr/>
          <a:lstStyle/>
          <a:p>
            <a:pPr>
              <a:defRPr/>
            </a:pPr>
            <a:r>
              <a:rPr lang="en-US" smtClean="0"/>
              <a:t>Doc #: 5-18-0042-01-agen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4895525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t>Other DySPAN-SC Activities</a:t>
            </a:r>
          </a:p>
        </p:txBody>
      </p:sp>
      <p:sp>
        <p:nvSpPr>
          <p:cNvPr id="15363" name="Content Placeholder 2"/>
          <p:cNvSpPr>
            <a:spLocks noGrp="1"/>
          </p:cNvSpPr>
          <p:nvPr>
            <p:ph idx="1"/>
          </p:nvPr>
        </p:nvSpPr>
        <p:spPr>
          <a:xfrm>
            <a:off x="448235" y="1219200"/>
            <a:ext cx="8229600" cy="4525963"/>
          </a:xfrm>
        </p:spPr>
        <p:txBody>
          <a:bodyPr/>
          <a:lstStyle/>
          <a:p>
            <a:r>
              <a:rPr sz="2400" dirty="0"/>
              <a:t>Leadership meetings</a:t>
            </a:r>
          </a:p>
          <a:p>
            <a:pPr lvl="1"/>
            <a:r>
              <a:rPr lang="en-US" sz="2000" dirty="0" smtClean="0"/>
              <a:t>Report on open leadership meeting for Plenary…</a:t>
            </a:r>
            <a:endParaRPr lang="en-US" sz="2000" dirty="0"/>
          </a:p>
          <a:p>
            <a:pPr lvl="1"/>
            <a:r>
              <a:rPr lang="en-US" sz="2000" dirty="0" smtClean="0"/>
              <a:t>P&amp;P Update </a:t>
            </a:r>
            <a:r>
              <a:rPr lang="en-US" sz="2000" dirty="0" smtClean="0"/>
              <a:t>status – Approved!</a:t>
            </a:r>
          </a:p>
          <a:p>
            <a:pPr lvl="2"/>
            <a:r>
              <a:rPr lang="en-US" sz="1600" dirty="0" smtClean="0"/>
              <a:t>New WG P&amp;P should go into effect 01 Jan 2019</a:t>
            </a:r>
          </a:p>
          <a:p>
            <a:pPr lvl="2"/>
            <a:r>
              <a:rPr lang="en-US" sz="1600" dirty="0" smtClean="0"/>
              <a:t>New </a:t>
            </a:r>
            <a:r>
              <a:rPr lang="en-US" sz="1600" dirty="0" err="1" smtClean="0"/>
              <a:t>DySPAN</a:t>
            </a:r>
            <a:r>
              <a:rPr lang="en-US" sz="1600" dirty="0" smtClean="0"/>
              <a:t>-SC P&amp;P goes into effect when posted by </a:t>
            </a:r>
            <a:r>
              <a:rPr lang="en-US" sz="1600" dirty="0" err="1" smtClean="0"/>
              <a:t>AudCom</a:t>
            </a:r>
            <a:endParaRPr lang="en-US" sz="1600" dirty="0"/>
          </a:p>
          <a:p>
            <a:pPr lvl="1"/>
            <a:r>
              <a:rPr lang="en-US" sz="2000" dirty="0" smtClean="0"/>
              <a:t>GET </a:t>
            </a:r>
            <a:r>
              <a:rPr lang="en-US" sz="2000" dirty="0" err="1" smtClean="0"/>
              <a:t>DySPAN</a:t>
            </a:r>
            <a:r>
              <a:rPr lang="en-US" sz="2000" dirty="0" smtClean="0"/>
              <a:t>-SC status</a:t>
            </a:r>
            <a:endParaRPr lang="en-US" sz="2000" dirty="0"/>
          </a:p>
          <a:p>
            <a:r>
              <a:rPr lang="en-US" sz="2400" dirty="0" smtClean="0"/>
              <a:t>Architecture </a:t>
            </a:r>
            <a:r>
              <a:rPr lang="en-US" sz="2400" dirty="0"/>
              <a:t>/ API Study Group</a:t>
            </a:r>
          </a:p>
          <a:p>
            <a:pPr lvl="1"/>
            <a:r>
              <a:rPr lang="en-US" sz="2000" dirty="0" smtClean="0"/>
              <a:t>No Update</a:t>
            </a:r>
            <a:endParaRPr lang="en-US" sz="2000" dirty="0"/>
          </a:p>
          <a:p>
            <a:r>
              <a:rPr lang="en-US" sz="2400" dirty="0"/>
              <a:t>Machine Learning Study Group</a:t>
            </a:r>
          </a:p>
          <a:p>
            <a:pPr lvl="1"/>
            <a:r>
              <a:rPr lang="en-US" sz="2000" dirty="0" smtClean="0"/>
              <a:t>No Update</a:t>
            </a:r>
            <a:endParaRPr lang="en-US" sz="2000" dirty="0"/>
          </a:p>
          <a:p>
            <a:pPr lvl="1"/>
            <a:endParaRPr lang="en-US" sz="2000" dirty="0"/>
          </a:p>
          <a:p>
            <a:pPr lvl="1"/>
            <a:endParaRPr lang="en-US" sz="1800" dirty="0"/>
          </a:p>
          <a:p>
            <a:endParaRPr lang="en-US" sz="2800" dirty="0"/>
          </a:p>
          <a:p>
            <a:pPr lvl="1"/>
            <a:endParaRPr lang="en-US" sz="2400" dirty="0"/>
          </a:p>
        </p:txBody>
      </p:sp>
      <p:sp>
        <p:nvSpPr>
          <p:cNvPr id="4" name="Date Placeholder 3"/>
          <p:cNvSpPr>
            <a:spLocks noGrp="1"/>
          </p:cNvSpPr>
          <p:nvPr>
            <p:ph type="dt" sz="quarter" idx="10"/>
          </p:nvPr>
        </p:nvSpPr>
        <p:spPr/>
        <p:txBody>
          <a:bodyPr/>
          <a:lstStyle/>
          <a:p>
            <a:pPr>
              <a:defRPr/>
            </a:pPr>
            <a:fld id="{CC5B8F82-2042-48E0-8462-D5333E69596A}" type="datetime1">
              <a:rPr lang="en-US" smtClean="0"/>
              <a:t>11/27/2018</a:t>
            </a:fld>
            <a:endParaRPr lang="en-US"/>
          </a:p>
        </p:txBody>
      </p:sp>
      <p:sp>
        <p:nvSpPr>
          <p:cNvPr id="5" name="Footer Placeholder 4"/>
          <p:cNvSpPr>
            <a:spLocks noGrp="1"/>
          </p:cNvSpPr>
          <p:nvPr>
            <p:ph type="ftr" sz="quarter" idx="11"/>
          </p:nvPr>
        </p:nvSpPr>
        <p:spPr/>
        <p:txBody>
          <a:bodyPr/>
          <a:lstStyle/>
          <a:p>
            <a:pPr>
              <a:defRPr/>
            </a:pPr>
            <a:r>
              <a:rPr lang="en-US" smtClean="0"/>
              <a:t>Doc #: 5-18-0042-01-agen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a:t> Monthly WG Meeting</a:t>
            </a:r>
            <a:br>
              <a:rPr dirty="0"/>
            </a:br>
            <a:r>
              <a:rPr dirty="0"/>
              <a:t>Electronic Meeting Details</a:t>
            </a:r>
          </a:p>
        </p:txBody>
      </p:sp>
      <p:sp>
        <p:nvSpPr>
          <p:cNvPr id="2" name="Date Placeholder 1"/>
          <p:cNvSpPr>
            <a:spLocks noGrp="1"/>
          </p:cNvSpPr>
          <p:nvPr>
            <p:ph type="dt" sz="quarter" idx="10"/>
          </p:nvPr>
        </p:nvSpPr>
        <p:spPr/>
        <p:txBody>
          <a:bodyPr/>
          <a:lstStyle/>
          <a:p>
            <a:pPr>
              <a:defRPr/>
            </a:pPr>
            <a:fld id="{E67D6461-F8C3-4ACF-8411-EE4D36DC96A7}" type="datetime1">
              <a:rPr lang="en-US" smtClean="0"/>
              <a:t>11/27/2018</a:t>
            </a:fld>
            <a:endParaRPr lang="en-US"/>
          </a:p>
        </p:txBody>
      </p:sp>
      <p:sp>
        <p:nvSpPr>
          <p:cNvPr id="3" name="Footer Placeholder 2"/>
          <p:cNvSpPr>
            <a:spLocks noGrp="1"/>
          </p:cNvSpPr>
          <p:nvPr>
            <p:ph type="ftr" sz="quarter" idx="11"/>
          </p:nvPr>
        </p:nvSpPr>
        <p:spPr/>
        <p:txBody>
          <a:bodyPr/>
          <a:lstStyle/>
          <a:p>
            <a:pPr>
              <a:defRPr/>
            </a:pPr>
            <a:r>
              <a:rPr lang="en-US" smtClean="0"/>
              <a:t>Doc #: 5-18-0042-01-agen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5" name="Rectangle 4"/>
          <p:cNvSpPr/>
          <p:nvPr/>
        </p:nvSpPr>
        <p:spPr>
          <a:xfrm>
            <a:off x="533400" y="1434526"/>
            <a:ext cx="7924800" cy="4801314"/>
          </a:xfrm>
          <a:prstGeom prst="rect">
            <a:avLst/>
          </a:prstGeom>
        </p:spPr>
        <p:txBody>
          <a:bodyPr wrap="square">
            <a:spAutoFit/>
          </a:bodyPr>
          <a:lstStyle/>
          <a:p>
            <a:pPr marL="0" marR="0">
              <a:spcBef>
                <a:spcPts val="0"/>
              </a:spcBef>
              <a:spcAft>
                <a:spcPts val="0"/>
              </a:spcAft>
            </a:pP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WebEx:</a:t>
            </a:r>
          </a:p>
          <a:p>
            <a:pPr marL="0" marR="0">
              <a:spcBef>
                <a:spcPts val="0"/>
              </a:spcBef>
              <a:spcAft>
                <a:spcPts val="0"/>
              </a:spcAft>
            </a:pPr>
            <a:r>
              <a:rPr lang="en-US" u="sng" dirty="0">
                <a:hlinkClick r:id="rId3"/>
              </a:rPr>
              <a:t>Join WebEx meeting</a:t>
            </a:r>
            <a:r>
              <a:rPr lang="en-US" dirty="0"/>
              <a:t>   </a:t>
            </a:r>
            <a:br>
              <a:rPr lang="en-US" dirty="0"/>
            </a:br>
            <a:r>
              <a:rPr lang="en-US" dirty="0" err="1"/>
              <a:t>Meeting</a:t>
            </a:r>
            <a:r>
              <a:rPr lang="en-US" dirty="0"/>
              <a:t> number (access code): 909 315 836 </a:t>
            </a:r>
            <a:br>
              <a:rPr lang="en-US" dirty="0"/>
            </a:br>
            <a:r>
              <a:rPr lang="en-US" dirty="0"/>
              <a:t>Meeting password: </a:t>
            </a:r>
            <a:r>
              <a:rPr lang="en-US" dirty="0" err="1"/>
              <a:t>pPGdAhiZ</a:t>
            </a:r>
            <a:r>
              <a:rPr lang="en-US" dirty="0"/>
              <a:t>  </a:t>
            </a:r>
            <a:br>
              <a:rPr lang="en-US" dirty="0"/>
            </a:br>
            <a:r>
              <a:rPr lang="en-US" dirty="0"/>
              <a:t>  </a:t>
            </a:r>
            <a:br>
              <a:rPr lang="en-US" dirty="0"/>
            </a:br>
            <a:r>
              <a:rPr lang="en-US" dirty="0"/>
              <a:t/>
            </a:r>
            <a:br>
              <a:rPr lang="en-US" dirty="0"/>
            </a:br>
            <a:r>
              <a:rPr lang="en-US" dirty="0"/>
              <a:t>Join from a video system or application</a:t>
            </a:r>
            <a:br>
              <a:rPr lang="en-US" dirty="0"/>
            </a:br>
            <a:r>
              <a:rPr lang="en-US" dirty="0"/>
              <a:t>Dial </a:t>
            </a:r>
            <a:r>
              <a:rPr lang="en-US" u="sng" dirty="0">
                <a:hlinkClick r:id="rId4"/>
              </a:rPr>
              <a:t>909315836@baefed.webex.com</a:t>
            </a:r>
            <a:r>
              <a:rPr lang="en-US" dirty="0"/>
              <a:t>  </a:t>
            </a:r>
            <a:br>
              <a:rPr lang="en-US" dirty="0"/>
            </a:br>
            <a:r>
              <a:rPr lang="en-US" dirty="0"/>
              <a:t>  </a:t>
            </a:r>
            <a:br>
              <a:rPr lang="en-US" dirty="0"/>
            </a:br>
            <a:r>
              <a:rPr lang="en-US" dirty="0"/>
              <a:t>Join by phone  </a:t>
            </a:r>
            <a:br>
              <a:rPr lang="en-US" dirty="0"/>
            </a:br>
            <a:r>
              <a:rPr lang="en-US" b="1" dirty="0"/>
              <a:t>1-844-800-2712</a:t>
            </a:r>
            <a:r>
              <a:rPr lang="en-US" dirty="0"/>
              <a:t> Call-in toll-free number (US/Canada)  </a:t>
            </a:r>
            <a:br>
              <a:rPr lang="en-US" dirty="0"/>
            </a:br>
            <a:r>
              <a:rPr lang="en-US" b="1" dirty="0"/>
              <a:t>1-669-234-1181</a:t>
            </a:r>
            <a:r>
              <a:rPr lang="en-US" dirty="0"/>
              <a:t> Call-in toll number (US/Canada)  </a:t>
            </a:r>
            <a:br>
              <a:rPr lang="en-US" dirty="0"/>
            </a:br>
            <a:r>
              <a:rPr lang="en-US" u="sng" dirty="0">
                <a:hlinkClick r:id="rId5"/>
              </a:rPr>
              <a:t>Global call-in numbers</a:t>
            </a:r>
            <a:r>
              <a:rPr lang="en-US" dirty="0"/>
              <a:t>  |  </a:t>
            </a:r>
            <a:r>
              <a:rPr lang="en-US" u="sng" dirty="0">
                <a:hlinkClick r:id="rId6"/>
              </a:rPr>
              <a:t>Toll-free calling restrictions</a:t>
            </a:r>
            <a:r>
              <a:rPr lang="en-US" dirty="0"/>
              <a:t>   </a:t>
            </a:r>
            <a:br>
              <a:rPr lang="en-US" dirty="0"/>
            </a:br>
            <a:r>
              <a:rPr lang="en-US" dirty="0"/>
              <a:t>  </a:t>
            </a:r>
            <a:br>
              <a:rPr lang="en-US" dirty="0"/>
            </a:br>
            <a:r>
              <a:rPr lang="en-US" u="sng" dirty="0">
                <a:hlinkClick r:id="rId7"/>
              </a:rPr>
              <a:t>Can't join the meeting?</a:t>
            </a:r>
            <a:r>
              <a:rPr lang="en-US" dirty="0"/>
              <a:t> </a:t>
            </a:r>
            <a:br>
              <a:rPr lang="en-US" dirty="0"/>
            </a:br>
            <a:endParaRPr lang="en-US" dirty="0">
              <a:ea typeface="Times New Roman" panose="02020603050405020304" pitchFamily="18" charset="0"/>
              <a:cs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a:t>Marketing Inputs</a:t>
            </a:r>
          </a:p>
        </p:txBody>
      </p:sp>
      <p:sp>
        <p:nvSpPr>
          <p:cNvPr id="16387" name="Content Placeholder 2"/>
          <p:cNvSpPr>
            <a:spLocks noGrp="1"/>
          </p:cNvSpPr>
          <p:nvPr>
            <p:ph idx="1"/>
          </p:nvPr>
        </p:nvSpPr>
        <p:spPr>
          <a:xfrm>
            <a:off x="457200" y="1447800"/>
            <a:ext cx="7924800" cy="4525963"/>
          </a:xfrm>
        </p:spPr>
        <p:txBody>
          <a:bodyPr/>
          <a:lstStyle/>
          <a:p>
            <a:r>
              <a:rPr lang="en-US" sz="2000" dirty="0"/>
              <a:t>Working on “Get </a:t>
            </a:r>
            <a:r>
              <a:rPr lang="en-US" sz="2000" dirty="0" err="1"/>
              <a:t>DySPAN</a:t>
            </a:r>
            <a:r>
              <a:rPr lang="en-US" sz="2000" dirty="0"/>
              <a:t>-SC” Program:  Probably not…</a:t>
            </a:r>
          </a:p>
          <a:p>
            <a:r>
              <a:rPr lang="en-US" sz="2000" dirty="0"/>
              <a:t>NSC – Status (Several projects targeting 1900.5 compliance)</a:t>
            </a:r>
          </a:p>
          <a:p>
            <a:pPr lvl="1"/>
            <a:r>
              <a:rPr lang="en-US" sz="1800" dirty="0"/>
              <a:t>Working towards release of project list</a:t>
            </a:r>
          </a:p>
          <a:p>
            <a:r>
              <a:rPr lang="en-US" sz="2000" dirty="0"/>
              <a:t>Standards paper in </a:t>
            </a:r>
            <a:r>
              <a:rPr lang="en-US" sz="2000" dirty="0" smtClean="0"/>
              <a:t>process</a:t>
            </a:r>
            <a:endParaRPr lang="en-US" sz="2000" dirty="0"/>
          </a:p>
          <a:p>
            <a:pPr lvl="1"/>
            <a:r>
              <a:rPr lang="en-US" sz="1800" dirty="0"/>
              <a:t>Communications </a:t>
            </a:r>
            <a:r>
              <a:rPr lang="en-US" sz="1800" dirty="0" smtClean="0"/>
              <a:t>Magazine – No update</a:t>
            </a:r>
            <a:endParaRPr lang="en-US" sz="1800" dirty="0"/>
          </a:p>
          <a:p>
            <a:pPr lvl="2"/>
            <a:r>
              <a:rPr lang="en-US" sz="1600" dirty="0"/>
              <a:t>1900.5.1 tutorial in works</a:t>
            </a:r>
          </a:p>
          <a:p>
            <a:pPr lvl="2"/>
            <a:r>
              <a:rPr lang="en-US" sz="1600" dirty="0"/>
              <a:t>1900.5.2 paper accepted (Publication date December?)</a:t>
            </a:r>
          </a:p>
          <a:p>
            <a:pPr lvl="1"/>
            <a:r>
              <a:rPr lang="en-US" sz="1800" dirty="0"/>
              <a:t>Paper on 1900.5.2 over VITA 49 Accepted but stalled</a:t>
            </a:r>
          </a:p>
          <a:p>
            <a:pPr lvl="2"/>
            <a:r>
              <a:rPr lang="en-US" sz="1400" dirty="0" smtClean="0"/>
              <a:t>Review response completed and being resubmitted for consideration</a:t>
            </a:r>
            <a:endParaRPr lang="en-US" sz="1400" dirty="0"/>
          </a:p>
          <a:p>
            <a:r>
              <a:rPr lang="en-US" sz="2000" dirty="0"/>
              <a:t>General set of </a:t>
            </a:r>
            <a:r>
              <a:rPr lang="en-US" sz="2000" dirty="0" err="1"/>
              <a:t>DySPAN</a:t>
            </a:r>
            <a:r>
              <a:rPr lang="en-US" sz="2000" dirty="0"/>
              <a:t>-SC papers for Pub</a:t>
            </a:r>
          </a:p>
          <a:p>
            <a:pPr lvl="1"/>
            <a:r>
              <a:rPr lang="en-US" sz="1800" dirty="0"/>
              <a:t>Issue in communications standards magazine </a:t>
            </a:r>
          </a:p>
          <a:p>
            <a:pPr lvl="2"/>
            <a:r>
              <a:rPr lang="en-US" sz="1600" dirty="0"/>
              <a:t>Spectrum related standards</a:t>
            </a:r>
          </a:p>
          <a:p>
            <a:pPr lvl="2"/>
            <a:r>
              <a:rPr lang="en-US" sz="1600" dirty="0"/>
              <a:t>Issues stalled – ????</a:t>
            </a:r>
          </a:p>
          <a:p>
            <a:pPr lvl="2"/>
            <a:r>
              <a:rPr lang="en-US" sz="1600" b="1" dirty="0">
                <a:solidFill>
                  <a:srgbClr val="FF0000"/>
                </a:solidFill>
              </a:rPr>
              <a:t>AI Mat – Ask about this at </a:t>
            </a:r>
            <a:r>
              <a:rPr lang="en-US" sz="1600" b="1" dirty="0" err="1">
                <a:solidFill>
                  <a:srgbClr val="FF0000"/>
                </a:solidFill>
              </a:rPr>
              <a:t>DySPAN</a:t>
            </a:r>
            <a:r>
              <a:rPr lang="en-US" sz="1600" b="1" dirty="0">
                <a:solidFill>
                  <a:srgbClr val="FF0000"/>
                </a:solidFill>
              </a:rPr>
              <a:t>-SC meeting….</a:t>
            </a:r>
          </a:p>
        </p:txBody>
      </p:sp>
      <p:sp>
        <p:nvSpPr>
          <p:cNvPr id="4" name="Date Placeholder 3"/>
          <p:cNvSpPr>
            <a:spLocks noGrp="1"/>
          </p:cNvSpPr>
          <p:nvPr>
            <p:ph type="dt" sz="quarter" idx="10"/>
          </p:nvPr>
        </p:nvSpPr>
        <p:spPr/>
        <p:txBody>
          <a:bodyPr/>
          <a:lstStyle/>
          <a:p>
            <a:pPr>
              <a:defRPr/>
            </a:pPr>
            <a:fld id="{CAAFC1FB-28E5-4836-B966-F5F1F7FFE969}" type="datetime1">
              <a:rPr lang="en-US" smtClean="0"/>
              <a:t>11/27/2018</a:t>
            </a:fld>
            <a:endParaRPr lang="en-US"/>
          </a:p>
        </p:txBody>
      </p:sp>
      <p:sp>
        <p:nvSpPr>
          <p:cNvPr id="5" name="Footer Placeholder 4"/>
          <p:cNvSpPr>
            <a:spLocks noGrp="1"/>
          </p:cNvSpPr>
          <p:nvPr>
            <p:ph type="ftr" sz="quarter" idx="11"/>
          </p:nvPr>
        </p:nvSpPr>
        <p:spPr/>
        <p:txBody>
          <a:bodyPr/>
          <a:lstStyle/>
          <a:p>
            <a:pPr>
              <a:defRPr/>
            </a:pPr>
            <a:r>
              <a:rPr lang="en-US" smtClean="0"/>
              <a:t>Doc #: 5-18-0042-01-agen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Meetings</a:t>
            </a:r>
          </a:p>
        </p:txBody>
      </p:sp>
      <p:sp>
        <p:nvSpPr>
          <p:cNvPr id="17411" name="Content Placeholder 2"/>
          <p:cNvSpPr>
            <a:spLocks noGrp="1"/>
          </p:cNvSpPr>
          <p:nvPr>
            <p:ph idx="1"/>
          </p:nvPr>
        </p:nvSpPr>
        <p:spPr>
          <a:xfrm>
            <a:off x="342296" y="990600"/>
            <a:ext cx="8382000" cy="4525963"/>
          </a:xfrm>
        </p:spPr>
        <p:txBody>
          <a:bodyPr/>
          <a:lstStyle/>
          <a:p>
            <a:r>
              <a:rPr lang="en-US" sz="2000" dirty="0" smtClean="0"/>
              <a:t>Next WG meeting is a Face to Face  (1900.5 only)</a:t>
            </a:r>
          </a:p>
          <a:p>
            <a:pPr lvl="1"/>
            <a:r>
              <a:rPr lang="en-US" sz="2000" dirty="0" smtClean="0"/>
              <a:t>Dec. 6-7 @ MITRE in Mclean  VA  (John Stine) </a:t>
            </a:r>
          </a:p>
          <a:p>
            <a:pPr lvl="2"/>
            <a:r>
              <a:rPr lang="en-US" sz="1600" dirty="0" smtClean="0"/>
              <a:t>Electronic access will also be provided</a:t>
            </a:r>
          </a:p>
          <a:p>
            <a:pPr lvl="1"/>
            <a:r>
              <a:rPr lang="en-US" sz="1800" dirty="0" smtClean="0"/>
              <a:t>Agenda pending</a:t>
            </a:r>
          </a:p>
          <a:p>
            <a:pPr lvl="2"/>
            <a:r>
              <a:rPr lang="en-US" sz="1400" dirty="0" smtClean="0"/>
              <a:t>Mostly Ad hoc with short formal WG meeting at beginning and end to organize work and approve results</a:t>
            </a:r>
          </a:p>
          <a:p>
            <a:r>
              <a:rPr lang="en-US" sz="2000" dirty="0" smtClean="0"/>
              <a:t>Next </a:t>
            </a:r>
            <a:r>
              <a:rPr lang="en-US" sz="2000" dirty="0"/>
              <a:t>WG </a:t>
            </a:r>
            <a:r>
              <a:rPr lang="en-US" sz="2000" dirty="0" smtClean="0"/>
              <a:t>Electronic meeting</a:t>
            </a:r>
          </a:p>
          <a:p>
            <a:pPr lvl="1"/>
            <a:r>
              <a:rPr lang="en-US" sz="1800" dirty="0" smtClean="0"/>
              <a:t>8 AM EST </a:t>
            </a:r>
            <a:r>
              <a:rPr lang="en-US" sz="1800" dirty="0"/>
              <a:t>(UTC-5) on Tuesday </a:t>
            </a:r>
            <a:r>
              <a:rPr lang="en-US" sz="1800" dirty="0" smtClean="0"/>
              <a:t>08 January </a:t>
            </a:r>
            <a:r>
              <a:rPr lang="en-US" sz="1800" dirty="0"/>
              <a:t>2018 </a:t>
            </a:r>
            <a:endParaRPr lang="en-US" sz="1800" dirty="0" smtClean="0"/>
          </a:p>
          <a:p>
            <a:pPr lvl="1"/>
            <a:r>
              <a:rPr lang="en-US" sz="1800" dirty="0" smtClean="0"/>
              <a:t>Meeting deferred 1 week to avoid Jan 1 Holiday</a:t>
            </a:r>
            <a:endParaRPr lang="en-US" sz="1800" dirty="0"/>
          </a:p>
          <a:p>
            <a:pPr lvl="1"/>
            <a:r>
              <a:rPr lang="en-US" sz="1800" dirty="0" smtClean="0"/>
              <a:t>Note Time Change!</a:t>
            </a:r>
          </a:p>
          <a:p>
            <a:pPr lvl="2"/>
            <a:r>
              <a:rPr lang="en-US" sz="1600" dirty="0"/>
              <a:t>Will flip between 8 AM and 2:30 PM alternate meetings…</a:t>
            </a:r>
          </a:p>
          <a:p>
            <a:r>
              <a:rPr lang="en-US" sz="2000" dirty="0" smtClean="0"/>
              <a:t>Face </a:t>
            </a:r>
            <a:r>
              <a:rPr lang="en-US" sz="2000" dirty="0"/>
              <a:t>to Face in March for </a:t>
            </a:r>
            <a:r>
              <a:rPr lang="en-US" sz="2000" dirty="0" err="1"/>
              <a:t>DySPAN</a:t>
            </a:r>
            <a:r>
              <a:rPr lang="en-US" sz="2000" dirty="0"/>
              <a:t>-SC</a:t>
            </a:r>
          </a:p>
          <a:p>
            <a:pPr lvl="1"/>
            <a:r>
              <a:rPr lang="en-US" sz="1800" dirty="0"/>
              <a:t>FL , Cape Canaveral</a:t>
            </a:r>
          </a:p>
          <a:p>
            <a:pPr lvl="1"/>
            <a:endParaRPr lang="en-US" sz="1800" dirty="0"/>
          </a:p>
          <a:p>
            <a:endParaRPr lang="en-US" sz="2000" dirty="0"/>
          </a:p>
        </p:txBody>
      </p:sp>
      <p:sp>
        <p:nvSpPr>
          <p:cNvPr id="4" name="Date Placeholder 3"/>
          <p:cNvSpPr>
            <a:spLocks noGrp="1"/>
          </p:cNvSpPr>
          <p:nvPr>
            <p:ph type="dt" sz="quarter" idx="10"/>
          </p:nvPr>
        </p:nvSpPr>
        <p:spPr/>
        <p:txBody>
          <a:bodyPr/>
          <a:lstStyle/>
          <a:p>
            <a:pPr>
              <a:defRPr/>
            </a:pPr>
            <a:fld id="{B1C0DF73-F6E4-4D3C-9F11-FD3C4C6FE747}" type="datetime1">
              <a:rPr lang="en-US" smtClean="0"/>
              <a:t>11/27/2018</a:t>
            </a:fld>
            <a:endParaRPr lang="en-US"/>
          </a:p>
        </p:txBody>
      </p:sp>
      <p:sp>
        <p:nvSpPr>
          <p:cNvPr id="5" name="Footer Placeholder 4"/>
          <p:cNvSpPr>
            <a:spLocks noGrp="1"/>
          </p:cNvSpPr>
          <p:nvPr>
            <p:ph type="ftr" sz="quarter" idx="11"/>
          </p:nvPr>
        </p:nvSpPr>
        <p:spPr/>
        <p:txBody>
          <a:bodyPr/>
          <a:lstStyle/>
          <a:p>
            <a:pPr>
              <a:defRPr/>
            </a:pPr>
            <a:r>
              <a:rPr lang="en-US" smtClean="0"/>
              <a:t>Doc #: 5-18-0042-01-agen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21</a:t>
            </a:fld>
            <a:endParaRPr lang="en-US"/>
          </a:p>
        </p:txBody>
      </p:sp>
    </p:spTree>
    <p:extLst>
      <p:ext uri="{BB962C8B-B14F-4D97-AF65-F5344CB8AC3E}">
        <p14:creationId xmlns:p14="http://schemas.microsoft.com/office/powerpoint/2010/main" val="26525671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6A58CC2-29DB-4E4A-829B-34A54274863D}"/>
              </a:ext>
            </a:extLst>
          </p:cNvPr>
          <p:cNvSpPr>
            <a:spLocks noGrp="1"/>
          </p:cNvSpPr>
          <p:nvPr>
            <p:ph type="title"/>
          </p:nvPr>
        </p:nvSpPr>
        <p:spPr/>
        <p:txBody>
          <a:bodyPr/>
          <a:lstStyle/>
          <a:p>
            <a:r>
              <a:rPr lang="en-US" dirty="0" err="1"/>
              <a:t>AoB</a:t>
            </a:r>
            <a:endParaRPr lang="en-US" dirty="0"/>
          </a:p>
        </p:txBody>
      </p:sp>
      <p:sp>
        <p:nvSpPr>
          <p:cNvPr id="3" name="Content Placeholder 2">
            <a:extLst>
              <a:ext uri="{FF2B5EF4-FFF2-40B4-BE49-F238E27FC236}">
                <a16:creationId xmlns="" xmlns:a16="http://schemas.microsoft.com/office/drawing/2014/main" id="{5D6581AF-C028-4313-8D99-934DA01118E1}"/>
              </a:ext>
            </a:extLst>
          </p:cNvPr>
          <p:cNvSpPr>
            <a:spLocks noGrp="1"/>
          </p:cNvSpPr>
          <p:nvPr>
            <p:ph idx="1"/>
          </p:nvPr>
        </p:nvSpPr>
        <p:spPr/>
        <p:txBody>
          <a:bodyPr/>
          <a:lstStyle/>
          <a:p>
            <a:pPr lvl="1"/>
            <a:endParaRPr lang="en-US" dirty="0"/>
          </a:p>
        </p:txBody>
      </p:sp>
      <p:sp>
        <p:nvSpPr>
          <p:cNvPr id="4" name="Date Placeholder 3">
            <a:extLst>
              <a:ext uri="{FF2B5EF4-FFF2-40B4-BE49-F238E27FC236}">
                <a16:creationId xmlns="" xmlns:a16="http://schemas.microsoft.com/office/drawing/2014/main" id="{B88B8C9D-8CA4-41E1-8497-7659DF45CD86}"/>
              </a:ext>
            </a:extLst>
          </p:cNvPr>
          <p:cNvSpPr>
            <a:spLocks noGrp="1"/>
          </p:cNvSpPr>
          <p:nvPr>
            <p:ph type="dt" sz="half" idx="10"/>
          </p:nvPr>
        </p:nvSpPr>
        <p:spPr/>
        <p:txBody>
          <a:bodyPr/>
          <a:lstStyle/>
          <a:p>
            <a:pPr>
              <a:defRPr/>
            </a:pPr>
            <a:fld id="{DA9C0E39-61F2-456D-810E-BD22ACC0A9A5}" type="datetime1">
              <a:rPr lang="en-US" smtClean="0"/>
              <a:t>11/27/2018</a:t>
            </a:fld>
            <a:endParaRPr lang="en-US"/>
          </a:p>
        </p:txBody>
      </p:sp>
      <p:sp>
        <p:nvSpPr>
          <p:cNvPr id="5" name="Footer Placeholder 4">
            <a:extLst>
              <a:ext uri="{FF2B5EF4-FFF2-40B4-BE49-F238E27FC236}">
                <a16:creationId xmlns="" xmlns:a16="http://schemas.microsoft.com/office/drawing/2014/main" id="{DB1E902A-8687-4645-934E-3FF1567CB86D}"/>
              </a:ext>
            </a:extLst>
          </p:cNvPr>
          <p:cNvSpPr>
            <a:spLocks noGrp="1"/>
          </p:cNvSpPr>
          <p:nvPr>
            <p:ph type="ftr" sz="quarter" idx="11"/>
          </p:nvPr>
        </p:nvSpPr>
        <p:spPr/>
        <p:txBody>
          <a:bodyPr/>
          <a:lstStyle/>
          <a:p>
            <a:pPr>
              <a:defRPr/>
            </a:pPr>
            <a:r>
              <a:rPr lang="en-US" smtClean="0"/>
              <a:t>Doc #: 5-18-0042-01-agen</a:t>
            </a:r>
            <a:endParaRPr lang="en-US"/>
          </a:p>
        </p:txBody>
      </p:sp>
      <p:sp>
        <p:nvSpPr>
          <p:cNvPr id="6" name="Slide Number Placeholder 5">
            <a:extLst>
              <a:ext uri="{FF2B5EF4-FFF2-40B4-BE49-F238E27FC236}">
                <a16:creationId xmlns="" xmlns:a16="http://schemas.microsoft.com/office/drawing/2014/main" id="{1E3443DC-6676-4B8F-B4F7-C60F462C1AA1}"/>
              </a:ext>
            </a:extLst>
          </p:cNvPr>
          <p:cNvSpPr>
            <a:spLocks noGrp="1"/>
          </p:cNvSpPr>
          <p:nvPr>
            <p:ph type="sldNum" sz="quarter" idx="12"/>
          </p:nvPr>
        </p:nvSpPr>
        <p:spPr/>
        <p:txBody>
          <a:bodyPr/>
          <a:lstStyle/>
          <a:p>
            <a:pPr>
              <a:defRPr/>
            </a:pPr>
            <a:fld id="{986769F2-C589-4C46-B9E8-371DE6369B6E}" type="slidenum">
              <a:rPr lang="en-US" smtClean="0"/>
              <a:pPr>
                <a:defRPr/>
              </a:pPr>
              <a:t>22</a:t>
            </a:fld>
            <a:endParaRPr lang="en-US"/>
          </a:p>
        </p:txBody>
      </p:sp>
    </p:spTree>
    <p:extLst>
      <p:ext uri="{BB962C8B-B14F-4D97-AF65-F5344CB8AC3E}">
        <p14:creationId xmlns:p14="http://schemas.microsoft.com/office/powerpoint/2010/main" val="30380347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457200"/>
            <a:ext cx="8229600" cy="1143000"/>
          </a:xfrm>
        </p:spPr>
        <p:txBody>
          <a:bodyPr/>
          <a:lstStyle/>
          <a:p>
            <a:r>
              <a:rPr lang="en-US" dirty="0"/>
              <a:t>IEEE 1900.5 Meeting</a:t>
            </a:r>
            <a:br>
              <a:rPr lang="en-US" dirty="0"/>
            </a:br>
            <a:r>
              <a:rPr lang="en-US" dirty="0" smtClean="0"/>
              <a:t>11/27/18 @20:00 US </a:t>
            </a:r>
            <a:r>
              <a:rPr lang="en-US" dirty="0"/>
              <a:t>EDT (</a:t>
            </a:r>
            <a:r>
              <a:rPr lang="en-US" dirty="0" smtClean="0"/>
              <a:t>UTC-5)</a:t>
            </a:r>
            <a:br>
              <a:rPr lang="en-US" dirty="0" smtClean="0"/>
            </a:br>
            <a:r>
              <a:rPr lang="en-US" dirty="0" smtClean="0"/>
              <a:t>11/28/18 @ 9:00 China CST (UTC+8)</a:t>
            </a:r>
            <a:r>
              <a:rPr lang="en-US" dirty="0"/>
              <a:t/>
            </a:r>
            <a:br>
              <a:rPr lang="en-US" dirty="0"/>
            </a:br>
            <a:endParaRPr lang="en-US" dirty="0"/>
          </a:p>
        </p:txBody>
      </p:sp>
      <p:sp>
        <p:nvSpPr>
          <p:cNvPr id="4" name="Date Placeholder 3"/>
          <p:cNvSpPr>
            <a:spLocks noGrp="1"/>
          </p:cNvSpPr>
          <p:nvPr>
            <p:ph type="dt" sz="half" idx="10"/>
          </p:nvPr>
        </p:nvSpPr>
        <p:spPr/>
        <p:txBody>
          <a:bodyPr/>
          <a:lstStyle/>
          <a:p>
            <a:pPr>
              <a:defRPr/>
            </a:pPr>
            <a:fld id="{2BC8FB8A-5F0B-4D1F-BC7C-A9174B25975E}" type="datetime1">
              <a:rPr lang="en-US" smtClean="0"/>
              <a:t>11/27/2018</a:t>
            </a:fld>
            <a:endParaRPr lang="en-US"/>
          </a:p>
        </p:txBody>
      </p:sp>
      <p:sp>
        <p:nvSpPr>
          <p:cNvPr id="5" name="Footer Placeholder 4"/>
          <p:cNvSpPr>
            <a:spLocks noGrp="1"/>
          </p:cNvSpPr>
          <p:nvPr>
            <p:ph type="ftr" sz="quarter" idx="11"/>
          </p:nvPr>
        </p:nvSpPr>
        <p:spPr/>
        <p:txBody>
          <a:bodyPr/>
          <a:lstStyle/>
          <a:p>
            <a:pPr>
              <a:defRPr/>
            </a:pPr>
            <a:r>
              <a:rPr lang="en-US" smtClean="0"/>
              <a:t>Doc #: 5-18-0042-01-agen</a:t>
            </a:r>
            <a:endParaRPr lang="en-US" dirty="0"/>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23</a:t>
            </a:fld>
            <a:endParaRPr lang="en-US"/>
          </a:p>
        </p:txBody>
      </p:sp>
      <p:sp>
        <p:nvSpPr>
          <p:cNvPr id="7" name="Rectangle 6"/>
          <p:cNvSpPr/>
          <p:nvPr/>
        </p:nvSpPr>
        <p:spPr>
          <a:xfrm>
            <a:off x="864291" y="2133600"/>
            <a:ext cx="7415428" cy="1323439"/>
          </a:xfrm>
          <a:prstGeom prst="rect">
            <a:avLst/>
          </a:prstGeom>
          <a:noFill/>
        </p:spPr>
        <p:txBody>
          <a:bodyPr wrap="none" lIns="91440" tIns="45720" rIns="91440" bIns="45720">
            <a:spAutoFit/>
          </a:bodyPr>
          <a:lstStyle/>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p>
        </p:txBody>
      </p:sp>
    </p:spTree>
    <p:extLst>
      <p:ext uri="{BB962C8B-B14F-4D97-AF65-F5344CB8AC3E}">
        <p14:creationId xmlns:p14="http://schemas.microsoft.com/office/powerpoint/2010/main" val="1069413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sz="2400" dirty="0">
                <a:hlinkClick r:id="rId2"/>
              </a:rPr>
              <a:t>http://standards.ieee.org/about/sasb/audcom/pnp/DySPAN_SC.pdf</a:t>
            </a:r>
            <a:endParaRPr sz="2400" dirty="0"/>
          </a:p>
          <a:p>
            <a:r>
              <a:rPr sz="2800" dirty="0"/>
              <a:t>IEEE 1900.5 WG rules</a:t>
            </a:r>
          </a:p>
          <a:p>
            <a:pPr lvl="1"/>
            <a:r>
              <a:rPr sz="2400" dirty="0">
                <a:hlinkClick r:id="rId3"/>
              </a:rPr>
              <a:t>http://grouper.ieee.org/groups/dyspan/files/individual-WG-PnPs.pdf</a:t>
            </a:r>
            <a:endParaRPr sz="2400" dirty="0"/>
          </a:p>
          <a:p>
            <a:r>
              <a:rPr sz="2800" dirty="0"/>
              <a:t>Roberts Rules (latest edition) as needed…</a:t>
            </a:r>
            <a:endParaRPr lang="en-US" sz="2800" dirty="0"/>
          </a:p>
          <a:p>
            <a:r>
              <a:rPr lang="en-US" sz="2800" dirty="0"/>
              <a:t>Note – Rules being updated…</a:t>
            </a:r>
          </a:p>
          <a:p>
            <a:pPr lvl="1"/>
            <a:r>
              <a:rPr lang="en-US" sz="2400" dirty="0">
                <a:hlinkClick r:id="rId4"/>
              </a:rPr>
              <a:t>https://mentor.ieee.org/1900.5/dcn/18/5-18-0037-00-polp-draft-policies-and-procedures-for-ieee-dyspan-sc-working-groups.doc</a:t>
            </a:r>
            <a:r>
              <a:rPr lang="en-US" sz="2400" dirty="0"/>
              <a:t> </a:t>
            </a:r>
            <a:endParaRPr sz="2400" dirty="0"/>
          </a:p>
          <a:p>
            <a:pPr lvl="1"/>
            <a:endParaRPr sz="2400" dirty="0"/>
          </a:p>
        </p:txBody>
      </p:sp>
      <p:sp>
        <p:nvSpPr>
          <p:cNvPr id="2" name="Date Placeholder 1"/>
          <p:cNvSpPr>
            <a:spLocks noGrp="1"/>
          </p:cNvSpPr>
          <p:nvPr>
            <p:ph type="dt" sz="quarter" idx="10"/>
          </p:nvPr>
        </p:nvSpPr>
        <p:spPr/>
        <p:txBody>
          <a:bodyPr/>
          <a:lstStyle/>
          <a:p>
            <a:pPr>
              <a:defRPr/>
            </a:pPr>
            <a:fld id="{2817E31F-508A-4785-BF55-62B91D58008A}" type="datetime1">
              <a:rPr lang="en-US" smtClean="0"/>
              <a:t>11/27/2018</a:t>
            </a:fld>
            <a:endParaRPr lang="en-US"/>
          </a:p>
        </p:txBody>
      </p:sp>
      <p:sp>
        <p:nvSpPr>
          <p:cNvPr id="3" name="Footer Placeholder 2"/>
          <p:cNvSpPr>
            <a:spLocks noGrp="1"/>
          </p:cNvSpPr>
          <p:nvPr>
            <p:ph type="ftr" sz="quarter" idx="11"/>
          </p:nvPr>
        </p:nvSpPr>
        <p:spPr/>
        <p:txBody>
          <a:bodyPr/>
          <a:lstStyle/>
          <a:p>
            <a:pPr>
              <a:defRPr/>
            </a:pPr>
            <a:r>
              <a:rPr lang="en-US" smtClean="0"/>
              <a:t>Doc #: 5-18-0042-01-agen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p:txBody>
          <a:bodyPr/>
          <a:lstStyle/>
          <a:p>
            <a:pPr>
              <a:defRPr/>
            </a:pPr>
            <a:fld id="{9FF2D8C4-5220-4BE2-857A-63A89BE15ECC}" type="datetime1">
              <a:rPr lang="en-US" smtClean="0"/>
              <a:t>11/27/2018</a:t>
            </a:fld>
            <a:endParaRPr lang="en-US"/>
          </a:p>
        </p:txBody>
      </p:sp>
      <p:sp>
        <p:nvSpPr>
          <p:cNvPr id="4" name="Footer Placeholder 3"/>
          <p:cNvSpPr>
            <a:spLocks noGrp="1"/>
          </p:cNvSpPr>
          <p:nvPr>
            <p:ph type="ftr" sz="quarter" idx="11"/>
          </p:nvPr>
        </p:nvSpPr>
        <p:spPr/>
        <p:txBody>
          <a:bodyPr/>
          <a:lstStyle/>
          <a:p>
            <a:pPr>
              <a:defRPr/>
            </a:pPr>
            <a:r>
              <a:rPr lang="en-US" smtClean="0"/>
              <a:t>Doc #: 5-18-0042-01-agen</a:t>
            </a:r>
            <a:endParaRPr lang="en-US"/>
          </a:p>
        </p:txBody>
      </p:sp>
      <p:sp>
        <p:nvSpPr>
          <p:cNvPr id="614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1524000" y="5863650"/>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9 members</a:t>
            </a:r>
            <a:r>
              <a:rPr lang="en-US" sz="1600" dirty="0"/>
              <a:t>)</a:t>
            </a:r>
          </a:p>
          <a:p>
            <a:pPr eaLnBrk="1" hangingPunct="1"/>
            <a:r>
              <a:rPr lang="en-US" sz="1600" dirty="0"/>
              <a:t>              2 meetings to get in, 2 meetings to get out</a:t>
            </a:r>
          </a:p>
        </p:txBody>
      </p:sp>
      <p:graphicFrame>
        <p:nvGraphicFramePr>
          <p:cNvPr id="9" name="Table 8"/>
          <p:cNvGraphicFramePr>
            <a:graphicFrameLocks noGrp="1"/>
          </p:cNvGraphicFramePr>
          <p:nvPr>
            <p:extLst>
              <p:ext uri="{D42A27DB-BD31-4B8C-83A1-F6EECF244321}">
                <p14:modId xmlns:p14="http://schemas.microsoft.com/office/powerpoint/2010/main" val="3255082027"/>
              </p:ext>
            </p:extLst>
          </p:nvPr>
        </p:nvGraphicFramePr>
        <p:xfrm>
          <a:off x="838200" y="892941"/>
          <a:ext cx="6260543" cy="4888926"/>
        </p:xfrm>
        <a:graphic>
          <a:graphicData uri="http://schemas.openxmlformats.org/drawingml/2006/table">
            <a:tbl>
              <a:tblPr>
                <a:tableStyleId>{5C22544A-7EE6-4342-B048-85BDC9FD1C3A}</a:tableStyleId>
              </a:tblPr>
              <a:tblGrid>
                <a:gridCol w="514908">
                  <a:extLst>
                    <a:ext uri="{9D8B030D-6E8A-4147-A177-3AD203B41FA5}">
                      <a16:colId xmlns="" xmlns:a16="http://schemas.microsoft.com/office/drawing/2014/main" val="20000"/>
                    </a:ext>
                  </a:extLst>
                </a:gridCol>
                <a:gridCol w="990629">
                  <a:extLst>
                    <a:ext uri="{9D8B030D-6E8A-4147-A177-3AD203B41FA5}">
                      <a16:colId xmlns="" xmlns:a16="http://schemas.microsoft.com/office/drawing/2014/main" val="20001"/>
                    </a:ext>
                  </a:extLst>
                </a:gridCol>
                <a:gridCol w="813184">
                  <a:extLst>
                    <a:ext uri="{9D8B030D-6E8A-4147-A177-3AD203B41FA5}">
                      <a16:colId xmlns="" xmlns:a16="http://schemas.microsoft.com/office/drawing/2014/main" val="20002"/>
                    </a:ext>
                  </a:extLst>
                </a:gridCol>
                <a:gridCol w="817622">
                  <a:extLst>
                    <a:ext uri="{9D8B030D-6E8A-4147-A177-3AD203B41FA5}">
                      <a16:colId xmlns="" xmlns:a16="http://schemas.microsoft.com/office/drawing/2014/main" val="20003"/>
                    </a:ext>
                  </a:extLst>
                </a:gridCol>
                <a:gridCol w="3124200">
                  <a:extLst>
                    <a:ext uri="{9D8B030D-6E8A-4147-A177-3AD203B41FA5}">
                      <a16:colId xmlns="" xmlns:a16="http://schemas.microsoft.com/office/drawing/2014/main" val="20004"/>
                    </a:ext>
                  </a:extLst>
                </a:gridCol>
              </a:tblGrid>
              <a:tr h="500173">
                <a:tc>
                  <a:txBody>
                    <a:bodyPr/>
                    <a:lstStyle/>
                    <a:p>
                      <a:pPr algn="l" fontAlgn="b"/>
                      <a:r>
                        <a:rPr lang="en-US" sz="1000" b="0" i="0" u="none" strike="noStrike" dirty="0" smtClean="0">
                          <a:solidFill>
                            <a:srgbClr val="000000"/>
                          </a:solidFill>
                          <a:effectLst/>
                          <a:latin typeface="Calibri" panose="020F0502020204030204" pitchFamily="34" charset="0"/>
                        </a:rPr>
                        <a:t>11/28/18</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First Name</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Affiliation</a:t>
                      </a:r>
                      <a:endParaRPr lang="en-US" sz="1000" b="0" i="0" u="none" strike="noStrike" dirty="0">
                        <a:solidFill>
                          <a:srgbClr val="000000"/>
                        </a:solidFill>
                        <a:effectLst/>
                        <a:latin typeface="Calibri" panose="020F0502020204030204" pitchFamily="34" charset="0"/>
                      </a:endParaRPr>
                    </a:p>
                  </a:txBody>
                  <a:tcPr marL="6947" marR="6947" marT="6947" marB="0" anchor="b"/>
                </a:tc>
                <a:extLst>
                  <a:ext uri="{0D108BD9-81ED-4DB2-BD59-A6C34878D82A}">
                    <a16:rowId xmlns="" xmlns:a16="http://schemas.microsoft.com/office/drawing/2014/main" val="10000"/>
                  </a:ext>
                </a:extLst>
              </a:tr>
              <a:tr h="166725">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r>
                        <a:rPr lang="en-US" sz="1000" u="none" strike="noStrike" dirty="0">
                          <a:effectLst/>
                        </a:rPr>
                        <a:t>16</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Total</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extLst>
                  <a:ext uri="{0D108BD9-81ED-4DB2-BD59-A6C34878D82A}">
                    <a16:rowId xmlns="" xmlns:a16="http://schemas.microsoft.com/office/drawing/2014/main" val="10001"/>
                  </a:ext>
                </a:extLst>
              </a:tr>
              <a:tr h="175260">
                <a:tc>
                  <a:txBody>
                    <a:bodyPr/>
                    <a:lstStyle/>
                    <a:p>
                      <a:pPr algn="l" fontAlgn="b"/>
                      <a:r>
                        <a:rPr lang="en-US" sz="1100" b="0" i="0" u="none" strike="noStrike" dirty="0" smtClean="0">
                          <a:solidFill>
                            <a:srgbClr val="000000"/>
                          </a:solidFill>
                          <a:effectLst/>
                          <a:latin typeface="Calibri" panose="020F0502020204030204" pitchFamily="34" charset="0"/>
                        </a:rPr>
                        <a:t>x</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Member</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Thor</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Berglie</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SSC</a:t>
                      </a:r>
                    </a:p>
                  </a:txBody>
                  <a:tcPr marL="68580" marR="68580" marT="0" marB="0" anchor="b"/>
                </a:tc>
                <a:extLst>
                  <a:ext uri="{0D108BD9-81ED-4DB2-BD59-A6C34878D82A}">
                    <a16:rowId xmlns="" xmlns:a16="http://schemas.microsoft.com/office/drawing/2014/main" val="10002"/>
                  </a:ext>
                </a:extLst>
              </a:tr>
              <a:tr h="16483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Carlos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0" marR="7620" marT="7620" marB="0" anchor="b"/>
                </a:tc>
                <a:extLst>
                  <a:ext uri="{0D108BD9-81ED-4DB2-BD59-A6C34878D82A}">
                    <a16:rowId xmlns="" xmlns:a16="http://schemas.microsoft.com/office/drawing/2014/main" val="10003"/>
                  </a:ext>
                </a:extLst>
              </a:tr>
              <a:tr h="175260">
                <a:tc>
                  <a:txBody>
                    <a:bodyPr/>
                    <a:lstStyle/>
                    <a:p>
                      <a:pPr algn="l" fontAlgn="b"/>
                      <a:r>
                        <a:rPr lang="en-US" sz="1100" b="0" i="0" u="none" strike="noStrike" dirty="0" smtClean="0">
                          <a:solidFill>
                            <a:srgbClr val="000000"/>
                          </a:solidFill>
                          <a:effectLst/>
                          <a:latin typeface="Calibri" panose="020F0502020204030204" pitchFamily="34" charset="0"/>
                        </a:rPr>
                        <a:t>x</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Harris</a:t>
                      </a:r>
                    </a:p>
                  </a:txBody>
                  <a:tcPr marL="7620" marR="7620" marT="7620" marB="0" anchor="b"/>
                </a:tc>
                <a:extLst>
                  <a:ext uri="{0D108BD9-81ED-4DB2-BD59-A6C34878D82A}">
                    <a16:rowId xmlns="" xmlns:a16="http://schemas.microsoft.com/office/drawing/2014/main" val="10004"/>
                  </a:ext>
                </a:extLst>
              </a:tr>
              <a:tr h="175260">
                <a:tc>
                  <a:txBody>
                    <a:bodyPr/>
                    <a:lstStyle/>
                    <a:p>
                      <a:pPr algn="l" fontAlgn="b"/>
                      <a:r>
                        <a:rPr lang="en-US" sz="1100" b="0" i="0" u="none" strike="noStrike" dirty="0" smtClean="0">
                          <a:solidFill>
                            <a:srgbClr val="000000"/>
                          </a:solidFill>
                          <a:effectLst/>
                          <a:latin typeface="Calibri" panose="020F0502020204030204" pitchFamily="34" charset="0"/>
                        </a:rPr>
                        <a:t>x</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Lynn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Grande</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Self</a:t>
                      </a:r>
                    </a:p>
                  </a:txBody>
                  <a:tcPr marL="7620" marR="7620" marT="7620" marB="0" anchor="b"/>
                </a:tc>
                <a:extLst>
                  <a:ext uri="{0D108BD9-81ED-4DB2-BD59-A6C34878D82A}">
                    <a16:rowId xmlns="" xmlns:a16="http://schemas.microsoft.com/office/drawing/2014/main" val="10005"/>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Colby </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Harper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Pathfinder Wireless Corp</a:t>
                      </a:r>
                    </a:p>
                  </a:txBody>
                  <a:tcPr marL="7620" marR="7620" marT="7620" marB="0" anchor="b"/>
                </a:tc>
                <a:extLst>
                  <a:ext uri="{0D108BD9-81ED-4DB2-BD59-A6C34878D82A}">
                    <a16:rowId xmlns="" xmlns:a16="http://schemas.microsoft.com/office/drawing/2014/main" val="10006"/>
                  </a:ext>
                </a:extLst>
              </a:tr>
              <a:tr h="14959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Khamberkar</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Univ. of Buffalo</a:t>
                      </a:r>
                    </a:p>
                  </a:txBody>
                  <a:tcPr marL="7620" marR="7620" marT="7620" marB="0" anchor="b"/>
                </a:tc>
                <a:extLst>
                  <a:ext uri="{0D108BD9-81ED-4DB2-BD59-A6C34878D82A}">
                    <a16:rowId xmlns="" xmlns:a16="http://schemas.microsoft.com/office/drawing/2014/main" val="10007"/>
                  </a:ext>
                </a:extLst>
              </a:tr>
              <a:tr h="191038">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VIStology</a:t>
                      </a:r>
                      <a:r>
                        <a:rPr lang="en-US" sz="1100" b="0" i="0" u="none" strike="noStrike" dirty="0">
                          <a:solidFill>
                            <a:srgbClr val="000000"/>
                          </a:solidFill>
                          <a:effectLst/>
                          <a:latin typeface="Calibri" panose="020F0502020204030204" pitchFamily="34" charset="0"/>
                        </a:rPr>
                        <a:t> &amp; Northeastern University</a:t>
                      </a:r>
                    </a:p>
                  </a:txBody>
                  <a:tcPr marL="7620" marR="7620" marT="7620" marB="0" anchor="b"/>
                </a:tc>
                <a:extLst>
                  <a:ext uri="{0D108BD9-81ED-4DB2-BD59-A6C34878D82A}">
                    <a16:rowId xmlns="" xmlns:a16="http://schemas.microsoft.com/office/drawing/2014/main" val="10008"/>
                  </a:ext>
                </a:extLst>
              </a:tr>
              <a:tr h="154025">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Alex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Lackpour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Drexel  / NOAA?</a:t>
                      </a:r>
                    </a:p>
                  </a:txBody>
                  <a:tcPr marL="7620" marR="7620" marT="7620" marB="0" anchor="b"/>
                </a:tc>
                <a:extLst>
                  <a:ext uri="{0D108BD9-81ED-4DB2-BD59-A6C34878D82A}">
                    <a16:rowId xmlns="" xmlns:a16="http://schemas.microsoft.com/office/drawing/2014/main" val="10009"/>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Communications Research Centre Canada</a:t>
                      </a:r>
                    </a:p>
                  </a:txBody>
                  <a:tcPr marL="7620" marR="7620" marT="7620" marB="0" anchor="b"/>
                </a:tc>
                <a:extLst>
                  <a:ext uri="{0D108BD9-81ED-4DB2-BD59-A6C34878D82A}">
                    <a16:rowId xmlns="" xmlns:a16="http://schemas.microsoft.com/office/drawing/2014/main" val="10010"/>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V</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Wireless and Mobile Communication, TU Delft</a:t>
                      </a:r>
                    </a:p>
                  </a:txBody>
                  <a:tcPr marL="7620" marR="7620" marT="7620" marB="0" anchor="b"/>
                </a:tc>
                <a:extLst>
                  <a:ext uri="{0D108BD9-81ED-4DB2-BD59-A6C34878D82A}">
                    <a16:rowId xmlns="" xmlns:a16="http://schemas.microsoft.com/office/drawing/2014/main" val="10011"/>
                  </a:ext>
                </a:extLst>
              </a:tr>
              <a:tr h="175260">
                <a:tc>
                  <a:txBody>
                    <a:bodyPr/>
                    <a:lstStyle/>
                    <a:p>
                      <a:pPr algn="l" fontAlgn="b"/>
                      <a:r>
                        <a:rPr lang="en-US" sz="1100" b="0" i="0" u="none" strike="noStrike" dirty="0" smtClean="0">
                          <a:solidFill>
                            <a:srgbClr val="000000"/>
                          </a:solidFill>
                          <a:effectLst/>
                          <a:latin typeface="Calibri" panose="020F0502020204030204" pitchFamily="34" charset="0"/>
                        </a:rPr>
                        <a:t>x</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BAE Systems (Chair)</a:t>
                      </a:r>
                    </a:p>
                  </a:txBody>
                  <a:tcPr marL="7620" marR="7620" marT="7620" marB="0" anchor="b"/>
                </a:tc>
                <a:extLst>
                  <a:ext uri="{0D108BD9-81ED-4DB2-BD59-A6C34878D82A}">
                    <a16:rowId xmlns="" xmlns:a16="http://schemas.microsoft.com/office/drawing/2014/main" val="10012"/>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Mitre</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 xmlns:a16="http://schemas.microsoft.com/office/drawing/2014/main" val="10013"/>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Darcy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Mitre</a:t>
                      </a:r>
                      <a:r>
                        <a:rPr lang="en-US" sz="1100" b="0" i="0" u="none" strike="noStrike" dirty="0">
                          <a:solidFill>
                            <a:srgbClr val="000000"/>
                          </a:solidFill>
                          <a:effectLst/>
                          <a:latin typeface="Calibri" panose="020F0502020204030204" pitchFamily="34" charset="0"/>
                        </a:rPr>
                        <a:t> (Vice Chair)</a:t>
                      </a:r>
                    </a:p>
                  </a:txBody>
                  <a:tcPr marL="7620" marR="7620" marT="7620" marB="0" anchor="b"/>
                </a:tc>
                <a:extLst>
                  <a:ext uri="{0D108BD9-81ED-4DB2-BD59-A6C34878D82A}">
                    <a16:rowId xmlns="" xmlns:a16="http://schemas.microsoft.com/office/drawing/2014/main" val="10014"/>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Tony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Foundry Inc</a:t>
                      </a:r>
                    </a:p>
                  </a:txBody>
                  <a:tcPr marL="7620" marR="7620" marT="7620" marB="0" anchor="b"/>
                </a:tc>
                <a:extLst>
                  <a:ext uri="{0D108BD9-81ED-4DB2-BD59-A6C34878D82A}">
                    <a16:rowId xmlns="" xmlns:a16="http://schemas.microsoft.com/office/drawing/2014/main" val="10015"/>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SchrageConsult</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 xmlns:a16="http://schemas.microsoft.com/office/drawing/2014/main" val="10019"/>
                  </a:ext>
                </a:extLst>
              </a:tr>
              <a:tr h="175261">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Shawn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Kern</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SRI International</a:t>
                      </a:r>
                    </a:p>
                  </a:txBody>
                  <a:tcPr marL="7620" marR="7620" marT="7620" marB="0" anchor="b"/>
                </a:tc>
                <a:extLst>
                  <a:ext uri="{0D108BD9-81ED-4DB2-BD59-A6C34878D82A}">
                    <a16:rowId xmlns="" xmlns:a16="http://schemas.microsoft.com/office/drawing/2014/main" val="10021"/>
                  </a:ext>
                </a:extLst>
              </a:tr>
              <a:tr h="175261">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Participant</a:t>
                      </a:r>
                    </a:p>
                  </a:txBody>
                  <a:tcPr marL="4542" marR="4542" marT="4542"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Mark</a:t>
                      </a:r>
                    </a:p>
                  </a:txBody>
                  <a:tcPr marL="4542" marR="4542" marT="4542"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McHenry</a:t>
                      </a:r>
                    </a:p>
                  </a:txBody>
                  <a:tcPr marL="4542" marR="4542" marT="4542"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Shared Spectrum Company</a:t>
                      </a:r>
                    </a:p>
                  </a:txBody>
                  <a:tcPr marL="4542" marR="4542" marT="4542" marB="0" anchor="b"/>
                </a:tc>
                <a:extLst>
                  <a:ext uri="{0D108BD9-81ED-4DB2-BD59-A6C34878D82A}">
                    <a16:rowId xmlns="" xmlns:a16="http://schemas.microsoft.com/office/drawing/2014/main" val="10016"/>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Yuriy</a:t>
                      </a:r>
                    </a:p>
                  </a:txBody>
                  <a:tcPr marL="7620" marR="7620" marT="7620"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Posherstnik</a:t>
                      </a:r>
                    </a:p>
                  </a:txBody>
                  <a:tcPr marL="7620" marR="7620" marT="7620"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US Army RDECOM CERDEC</a:t>
                      </a:r>
                    </a:p>
                  </a:txBody>
                  <a:tcPr marL="7620" marR="7620" marT="7620" marB="0" anchor="b"/>
                </a:tc>
                <a:extLst>
                  <a:ext uri="{0D108BD9-81ED-4DB2-BD59-A6C34878D82A}">
                    <a16:rowId xmlns="" xmlns:a16="http://schemas.microsoft.com/office/drawing/2014/main" val="10017"/>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Paul</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Falvell</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CGI Group Inc.</a:t>
                      </a:r>
                    </a:p>
                  </a:txBody>
                  <a:tcPr marL="68580" marR="68580" marT="0" marB="0" anchor="b"/>
                </a:tc>
                <a:extLst>
                  <a:ext uri="{0D108BD9-81ED-4DB2-BD59-A6C34878D82A}">
                    <a16:rowId xmlns="" xmlns:a16="http://schemas.microsoft.com/office/drawing/2014/main" val="10018"/>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Nicholas</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Sherman</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BAE Systems</a:t>
                      </a:r>
                    </a:p>
                  </a:txBody>
                  <a:tcPr marL="68580" marR="68580" marT="0" marB="0" anchor="b"/>
                </a:tc>
                <a:extLst>
                  <a:ext uri="{0D108BD9-81ED-4DB2-BD59-A6C34878D82A}">
                    <a16:rowId xmlns="" xmlns:a16="http://schemas.microsoft.com/office/drawing/2014/main" val="10020"/>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Saeedeh</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Parsaeefard</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ITRC</a:t>
                      </a:r>
                    </a:p>
                  </a:txBody>
                  <a:tcPr marL="68580" marR="68580" marT="0" marB="0" anchor="b"/>
                </a:tc>
                <a:extLst>
                  <a:ext uri="{0D108BD9-81ED-4DB2-BD59-A6C34878D82A}">
                    <a16:rowId xmlns="" xmlns:a16="http://schemas.microsoft.com/office/drawing/2014/main" val="1077152715"/>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Joe</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Messner</a:t>
                      </a:r>
                    </a:p>
                  </a:txBody>
                  <a:tcPr marL="68580" marR="68580" marT="0"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a:solidFill>
                            <a:srgbClr val="000000"/>
                          </a:solidFill>
                          <a:effectLst/>
                          <a:latin typeface="Calibri" panose="020F0502020204030204" pitchFamily="34" charset="0"/>
                          <a:ea typeface="+mn-ea"/>
                          <a:cs typeface="+mn-cs"/>
                        </a:rPr>
                        <a:t>BAE Systems</a:t>
                      </a:r>
                    </a:p>
                  </a:txBody>
                  <a:tcPr marL="68580" marR="68580" marT="0" marB="0" anchor="b"/>
                </a:tc>
                <a:extLst>
                  <a:ext uri="{0D108BD9-81ED-4DB2-BD59-A6C34878D82A}">
                    <a16:rowId xmlns="" xmlns:a16="http://schemas.microsoft.com/office/drawing/2014/main" val="10023"/>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dirty="0" err="1">
                          <a:solidFill>
                            <a:srgbClr val="000000"/>
                          </a:solidFill>
                          <a:effectLst/>
                          <a:latin typeface="Calibri" panose="020F0502020204030204" pitchFamily="34" charset="0"/>
                          <a:ea typeface="+mn-ea"/>
                          <a:cs typeface="+mn-cs"/>
                        </a:rPr>
                        <a:t>Roghayeh</a:t>
                      </a:r>
                      <a:endParaRPr lang="en-US" sz="1100" b="0" i="0" u="none" strike="noStrike" kern="1200" dirty="0">
                        <a:solidFill>
                          <a:srgbClr val="000000"/>
                        </a:solidFill>
                        <a:effectLst/>
                        <a:latin typeface="Calibri" panose="020F0502020204030204" pitchFamily="34" charset="0"/>
                        <a:ea typeface="+mn-ea"/>
                        <a:cs typeface="+mn-cs"/>
                      </a:endParaRPr>
                    </a:p>
                  </a:txBody>
                  <a:tcPr marL="68580" marR="68580" marT="0" marB="0" anchor="b"/>
                </a:tc>
                <a:tc>
                  <a:txBody>
                    <a:bodyPr/>
                    <a:lstStyle/>
                    <a:p>
                      <a:pPr marL="0" marR="0" algn="l" defTabSz="914400" rtl="0" eaLnBrk="1" fontAlgn="b" latinLnBrk="0" hangingPunct="1">
                        <a:spcBef>
                          <a:spcPts val="0"/>
                        </a:spcBef>
                        <a:spcAft>
                          <a:spcPts val="0"/>
                        </a:spcAft>
                      </a:pPr>
                      <a:endParaRPr lang="en-US" sz="1100" b="0" i="0" u="none" strike="noStrike" kern="1200" dirty="0">
                        <a:solidFill>
                          <a:srgbClr val="000000"/>
                        </a:solidFill>
                        <a:effectLst/>
                        <a:latin typeface="Calibri" panose="020F0502020204030204" pitchFamily="34" charset="0"/>
                        <a:ea typeface="+mn-ea"/>
                        <a:cs typeface="+mn-cs"/>
                      </a:endParaRPr>
                    </a:p>
                  </a:txBody>
                  <a:tcPr marL="68580" marR="68580" marT="0"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kern="1200" dirty="0">
                        <a:solidFill>
                          <a:srgbClr val="000000"/>
                        </a:solidFill>
                        <a:effectLst/>
                        <a:latin typeface="Calibri" panose="020F0502020204030204" pitchFamily="34" charset="0"/>
                        <a:ea typeface="+mn-ea"/>
                        <a:cs typeface="+mn-cs"/>
                      </a:endParaRPr>
                    </a:p>
                  </a:txBody>
                  <a:tcPr marL="68580" marR="68580" marT="0" marB="0" anchor="b"/>
                </a:tc>
                <a:extLst>
                  <a:ext uri="{0D108BD9-81ED-4DB2-BD59-A6C34878D82A}">
                    <a16:rowId xmlns="" xmlns:a16="http://schemas.microsoft.com/office/drawing/2014/main" val="10024"/>
                  </a:ext>
                </a:extLst>
              </a:tr>
              <a:tr h="175261">
                <a:tc>
                  <a:txBody>
                    <a:bodyPr/>
                    <a:lstStyle/>
                    <a:p>
                      <a:pPr algn="l" fontAlgn="b"/>
                      <a:r>
                        <a:rPr lang="en-US" sz="1100" b="0" i="0" u="none" strike="noStrike" dirty="0" smtClean="0">
                          <a:solidFill>
                            <a:srgbClr val="000000"/>
                          </a:solidFill>
                          <a:effectLst/>
                          <a:latin typeface="Calibri" panose="020F0502020204030204" pitchFamily="34" charset="0"/>
                        </a:rPr>
                        <a:t>x</a:t>
                      </a:r>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smtClean="0">
                          <a:solidFill>
                            <a:srgbClr val="000000"/>
                          </a:solidFill>
                          <a:effectLst/>
                          <a:latin typeface="Calibri" panose="020F0502020204030204" pitchFamily="34" charset="0"/>
                          <a:ea typeface="+mn-ea"/>
                          <a:cs typeface="+mn-cs"/>
                        </a:rPr>
                        <a:t>Participant</a:t>
                      </a:r>
                      <a:endParaRPr lang="en-US" sz="1100" b="0" i="0" u="none" strike="noStrike" kern="1200" dirty="0">
                        <a:solidFill>
                          <a:srgbClr val="000000"/>
                        </a:solidFill>
                        <a:effectLst/>
                        <a:latin typeface="Calibri" panose="020F0502020204030204" pitchFamily="34" charset="0"/>
                        <a:ea typeface="+mn-ea"/>
                        <a:cs typeface="+mn-cs"/>
                      </a:endParaRP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dirty="0" smtClean="0">
                          <a:solidFill>
                            <a:srgbClr val="000000"/>
                          </a:solidFill>
                          <a:effectLst/>
                          <a:latin typeface="Calibri" panose="020F0502020204030204" pitchFamily="34" charset="0"/>
                          <a:ea typeface="+mn-ea"/>
                          <a:cs typeface="+mn-cs"/>
                        </a:rPr>
                        <a:t>Jakub</a:t>
                      </a:r>
                      <a:endParaRPr lang="en-US" sz="1100" b="0" i="0" u="none" strike="noStrike" kern="1200" dirty="0">
                        <a:solidFill>
                          <a:srgbClr val="000000"/>
                        </a:solidFill>
                        <a:effectLst/>
                        <a:latin typeface="Calibri" panose="020F0502020204030204" pitchFamily="34" charset="0"/>
                        <a:ea typeface="+mn-ea"/>
                        <a:cs typeface="+mn-cs"/>
                      </a:endParaRP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smtClean="0">
                          <a:solidFill>
                            <a:srgbClr val="000000"/>
                          </a:solidFill>
                          <a:effectLst/>
                          <a:latin typeface="Calibri" panose="020F0502020204030204" pitchFamily="34" charset="0"/>
                          <a:ea typeface="+mn-ea"/>
                          <a:cs typeface="+mn-cs"/>
                        </a:rPr>
                        <a:t>Moskal</a:t>
                      </a:r>
                      <a:endParaRPr lang="en-US" sz="1100" b="0" i="0" u="none" strike="noStrike" kern="1200" dirty="0">
                        <a:solidFill>
                          <a:srgbClr val="000000"/>
                        </a:solidFill>
                        <a:effectLst/>
                        <a:latin typeface="Calibri" panose="020F0502020204030204" pitchFamily="34" charset="0"/>
                        <a:ea typeface="+mn-ea"/>
                        <a:cs typeface="+mn-cs"/>
                      </a:endParaRPr>
                    </a:p>
                  </a:txBody>
                  <a:tcPr marL="68580" marR="68580" marT="0"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err="1" smtClean="0">
                          <a:solidFill>
                            <a:srgbClr val="000000"/>
                          </a:solidFill>
                          <a:effectLst/>
                          <a:latin typeface="Calibri" panose="020F0502020204030204" pitchFamily="34" charset="0"/>
                          <a:ea typeface="+mn-ea"/>
                          <a:cs typeface="+mn-cs"/>
                        </a:rPr>
                        <a:t>Vistology</a:t>
                      </a:r>
                      <a:endParaRPr lang="en-US" sz="1100" b="0" i="0" u="none" strike="noStrike" kern="1200" dirty="0">
                        <a:solidFill>
                          <a:srgbClr val="000000"/>
                        </a:solidFill>
                        <a:effectLst/>
                        <a:latin typeface="Calibri" panose="020F0502020204030204" pitchFamily="34" charset="0"/>
                        <a:ea typeface="+mn-ea"/>
                        <a:cs typeface="+mn-cs"/>
                      </a:endParaRPr>
                    </a:p>
                  </a:txBody>
                  <a:tcPr marL="68580" marR="68580" marT="0" marB="0" anchor="b"/>
                </a:tc>
              </a:tr>
            </a:tbl>
          </a:graphicData>
        </a:graphic>
      </p:graphicFrame>
      <p:sp>
        <p:nvSpPr>
          <p:cNvPr id="2" name="TextBox 1">
            <a:extLst>
              <a:ext uri="{FF2B5EF4-FFF2-40B4-BE49-F238E27FC236}">
                <a16:creationId xmlns="" xmlns:a16="http://schemas.microsoft.com/office/drawing/2014/main" id="{FDDD04C9-9911-4851-8BFD-5E105A025686}"/>
              </a:ext>
            </a:extLst>
          </p:cNvPr>
          <p:cNvSpPr txBox="1"/>
          <p:nvPr/>
        </p:nvSpPr>
        <p:spPr>
          <a:xfrm>
            <a:off x="7239000" y="2819400"/>
            <a:ext cx="1524000" cy="646331"/>
          </a:xfrm>
          <a:prstGeom prst="rect">
            <a:avLst/>
          </a:prstGeom>
          <a:noFill/>
        </p:spPr>
        <p:txBody>
          <a:bodyPr wrap="square" rtlCol="0">
            <a:spAutoFit/>
          </a:bodyPr>
          <a:lstStyle/>
          <a:p>
            <a:r>
              <a:rPr lang="en-US" b="1" i="1" dirty="0" smtClean="0">
                <a:solidFill>
                  <a:srgbClr val="FF0000"/>
                </a:solidFill>
              </a:rPr>
              <a:t>No Quorum</a:t>
            </a:r>
            <a:r>
              <a:rPr lang="en-US" b="1" i="1" dirty="0" smtClean="0">
                <a:solidFill>
                  <a:srgbClr val="FF0000"/>
                </a:solidFill>
              </a:rPr>
              <a:t>.</a:t>
            </a:r>
          </a:p>
          <a:p>
            <a:r>
              <a:rPr lang="en-US" b="1" i="1" dirty="0" smtClean="0">
                <a:solidFill>
                  <a:srgbClr val="FF0000"/>
                </a:solidFill>
              </a:rPr>
              <a:t>No votes take</a:t>
            </a:r>
            <a:endParaRPr lang="en-US" b="1" i="1" dirty="0">
              <a:solidFill>
                <a:srgbClr val="FF0000"/>
              </a:solidFill>
            </a:endParaRPr>
          </a:p>
        </p:txBody>
      </p:sp>
    </p:spTree>
    <p:extLst>
      <p:ext uri="{BB962C8B-B14F-4D97-AF65-F5344CB8AC3E}">
        <p14:creationId xmlns:p14="http://schemas.microsoft.com/office/powerpoint/2010/main" val="774471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Agenda</a:t>
            </a:r>
          </a:p>
        </p:txBody>
      </p:sp>
      <p:sp>
        <p:nvSpPr>
          <p:cNvPr id="6147" name="Text Box 5040"/>
          <p:cNvSpPr txBox="1">
            <a:spLocks noChangeArrowheads="1"/>
          </p:cNvSpPr>
          <p:nvPr/>
        </p:nvSpPr>
        <p:spPr bwMode="auto">
          <a:xfrm>
            <a:off x="457200" y="838200"/>
            <a:ext cx="8382000" cy="535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Call / Quorum Check</a:t>
            </a: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a:t>
            </a:r>
            <a:r>
              <a:rPr lang="en-US" dirty="0" smtClean="0">
                <a:latin typeface="Times New Roman" pitchFamily="18" charset="0"/>
              </a:rPr>
              <a:t>minutes</a:t>
            </a:r>
          </a:p>
          <a:p>
            <a:pPr lvl="1">
              <a:buFont typeface="Calibri" pitchFamily="34" charset="0"/>
              <a:buAutoNum type="alphaLcPeriod"/>
            </a:pPr>
            <a:r>
              <a:rPr lang="en-US" dirty="0" smtClean="0">
                <a:latin typeface="Times New Roman" pitchFamily="18" charset="0"/>
              </a:rPr>
              <a:t>Yearly 1900.5 Elections</a:t>
            </a:r>
            <a:endParaRPr lang="en-US" dirty="0">
              <a:latin typeface="Times New Roman" pitchFamily="18" charset="0"/>
            </a:endParaRPr>
          </a:p>
          <a:p>
            <a:pPr>
              <a:buFont typeface="Calibri" pitchFamily="34" charset="0"/>
              <a:buAutoNum type="arabicPeriod"/>
            </a:pPr>
            <a:r>
              <a:rPr lang="en-US" dirty="0">
                <a:latin typeface="Times New Roman" pitchFamily="18" charset="0"/>
              </a:rPr>
              <a:t>Status on 1900.5.1</a:t>
            </a:r>
          </a:p>
          <a:p>
            <a:pPr>
              <a:buFont typeface="Calibri" pitchFamily="34" charset="0"/>
              <a:buAutoNum type="arabicPeriod"/>
            </a:pPr>
            <a:r>
              <a:rPr lang="en-US" dirty="0">
                <a:latin typeface="Times New Roman" pitchFamily="18" charset="0"/>
              </a:rPr>
              <a:t>Status on 1900.5.2a</a:t>
            </a:r>
          </a:p>
          <a:p>
            <a:pPr lvl="1">
              <a:buFont typeface="Calibri" pitchFamily="34" charset="0"/>
              <a:buAutoNum type="alphaLcPeriod"/>
            </a:pPr>
            <a:r>
              <a:rPr lang="en-US" dirty="0">
                <a:latin typeface="Times New Roman" pitchFamily="18" charset="0"/>
              </a:rPr>
              <a:t>Contributions?</a:t>
            </a:r>
          </a:p>
          <a:p>
            <a:pPr>
              <a:buFont typeface="Calibri" pitchFamily="34" charset="0"/>
              <a:buAutoNum type="arabicPeriod"/>
            </a:pPr>
            <a:r>
              <a:rPr lang="en-US" dirty="0">
                <a:latin typeface="Times New Roman" pitchFamily="18" charset="0"/>
              </a:rPr>
              <a:t>Status on Architecture / 1900.5 PAR</a:t>
            </a:r>
          </a:p>
          <a:p>
            <a:pPr lvl="1">
              <a:buFont typeface="Calibri" pitchFamily="34" charset="0"/>
              <a:buAutoNum type="alphaLcPeriod"/>
            </a:pPr>
            <a:r>
              <a:rPr lang="en-US" dirty="0">
                <a:latin typeface="Times New Roman" pitchFamily="18" charset="0"/>
              </a:rPr>
              <a:t>Contributions?</a:t>
            </a:r>
          </a:p>
          <a:p>
            <a:pPr>
              <a:buFont typeface="Calibri" pitchFamily="34" charset="0"/>
              <a:buAutoNum type="arabicPeriod"/>
            </a:pPr>
            <a:r>
              <a:rPr lang="en-US" dirty="0">
                <a:latin typeface="Times New Roman" pitchFamily="18" charset="0"/>
              </a:rPr>
              <a:t>Review of other 1900 activities (1900.1, Leadership meeting etc.)</a:t>
            </a: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a:latin typeface="Times New Roman" pitchFamily="18" charset="0"/>
              </a:rPr>
              <a:t>National Spectrum Consortium</a:t>
            </a:r>
          </a:p>
          <a:p>
            <a:pPr lvl="1">
              <a:buFont typeface="Calibri" pitchFamily="34" charset="0"/>
              <a:buAutoNum type="alphaLcPeriod"/>
            </a:pPr>
            <a:r>
              <a:rPr lang="en-US" dirty="0" err="1">
                <a:latin typeface="Times New Roman" pitchFamily="18" charset="0"/>
              </a:rPr>
              <a:t>Comms</a:t>
            </a:r>
            <a:r>
              <a:rPr lang="en-US" dirty="0">
                <a:latin typeface="Times New Roman" pitchFamily="18" charset="0"/>
              </a:rPr>
              <a:t> Standard Magazine </a:t>
            </a:r>
          </a:p>
          <a:p>
            <a:pPr lvl="1">
              <a:buFont typeface="Calibri" pitchFamily="34" charset="0"/>
              <a:buAutoNum type="alphaLcPeriod"/>
            </a:pPr>
            <a:r>
              <a:rPr lang="en-US" dirty="0">
                <a:latin typeface="Times New Roman" pitchFamily="18" charset="0"/>
              </a:rPr>
              <a:t>Others?</a:t>
            </a:r>
          </a:p>
          <a:p>
            <a:pPr>
              <a:buFont typeface="Calibri" pitchFamily="34" charset="0"/>
              <a:buAutoNum type="arabicPeriod"/>
            </a:pPr>
            <a:r>
              <a:rPr lang="en-US" dirty="0">
                <a:latin typeface="Times New Roman" pitchFamily="18" charset="0"/>
              </a:rPr>
              <a:t>1900.5 meeting planning and review</a:t>
            </a: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smtClean="0">
                <a:latin typeface="Times New Roman" pitchFamily="18" charset="0"/>
              </a:rPr>
              <a:t>Adjourn</a:t>
            </a:r>
            <a:endParaRPr lang="en-US" dirty="0">
              <a:latin typeface="Times New Roman" pitchFamily="18" charset="0"/>
            </a:endParaRPr>
          </a:p>
        </p:txBody>
      </p:sp>
      <p:sp>
        <p:nvSpPr>
          <p:cNvPr id="6148" name="TextBox 1"/>
          <p:cNvSpPr txBox="1">
            <a:spLocks noChangeArrowheads="1"/>
          </p:cNvSpPr>
          <p:nvPr/>
        </p:nvSpPr>
        <p:spPr bwMode="auto">
          <a:xfrm>
            <a:off x="5419436" y="4876800"/>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F5D26672-8CFD-438F-AFE2-F08450E96EDC}" type="datetime1">
              <a:rPr lang="en-US" smtClean="0"/>
              <a:t>11/27/2018</a:t>
            </a:fld>
            <a:endParaRPr lang="en-US"/>
          </a:p>
        </p:txBody>
      </p:sp>
      <p:sp>
        <p:nvSpPr>
          <p:cNvPr id="3" name="Footer Placeholder 2"/>
          <p:cNvSpPr>
            <a:spLocks noGrp="1"/>
          </p:cNvSpPr>
          <p:nvPr>
            <p:ph type="ftr" sz="quarter" idx="11"/>
          </p:nvPr>
        </p:nvSpPr>
        <p:spPr/>
        <p:txBody>
          <a:bodyPr/>
          <a:lstStyle/>
          <a:p>
            <a:pPr>
              <a:defRPr/>
            </a:pPr>
            <a:r>
              <a:rPr lang="en-US" smtClean="0"/>
              <a:t>Doc #: 5-18-0042-01-agen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p:txBody>
          <a:bodyPr/>
          <a:lstStyle/>
          <a:p>
            <a:r>
              <a:rPr dirty="0"/>
              <a:t>Motion to approve Agenda contained in </a:t>
            </a:r>
            <a:r>
              <a:rPr dirty="0" smtClean="0"/>
              <a:t>5-18-00</a:t>
            </a:r>
            <a:r>
              <a:rPr lang="en-US" dirty="0" smtClean="0"/>
              <a:t>42</a:t>
            </a:r>
            <a:r>
              <a:rPr dirty="0" smtClean="0"/>
              <a:t>-0</a:t>
            </a:r>
            <a:r>
              <a:rPr lang="en-US" dirty="0"/>
              <a:t>0</a:t>
            </a:r>
            <a:endParaRPr dirty="0"/>
          </a:p>
          <a:p>
            <a:endParaRPr dirty="0"/>
          </a:p>
          <a:p>
            <a:r>
              <a:rPr dirty="0"/>
              <a:t>Mover: </a:t>
            </a:r>
          </a:p>
          <a:p>
            <a:r>
              <a:rPr dirty="0"/>
              <a:t>Second: </a:t>
            </a:r>
            <a:r>
              <a:rPr lang="en-US" dirty="0"/>
              <a:t> </a:t>
            </a:r>
          </a:p>
          <a:p>
            <a:r>
              <a:rPr lang="en-US" dirty="0"/>
              <a:t>Vote: </a:t>
            </a:r>
            <a:endParaRPr dirty="0"/>
          </a:p>
        </p:txBody>
      </p:sp>
      <p:sp>
        <p:nvSpPr>
          <p:cNvPr id="4" name="Date Placeholder 3"/>
          <p:cNvSpPr>
            <a:spLocks noGrp="1"/>
          </p:cNvSpPr>
          <p:nvPr>
            <p:ph type="dt" sz="quarter" idx="10"/>
          </p:nvPr>
        </p:nvSpPr>
        <p:spPr/>
        <p:txBody>
          <a:bodyPr/>
          <a:lstStyle/>
          <a:p>
            <a:pPr>
              <a:defRPr/>
            </a:pPr>
            <a:fld id="{228E577E-B397-4CD2-8D53-CD632FBEF6CE}" type="datetime1">
              <a:rPr lang="en-US" smtClean="0"/>
              <a:t>11/27/2018</a:t>
            </a:fld>
            <a:endParaRPr lang="en-US"/>
          </a:p>
        </p:txBody>
      </p:sp>
      <p:sp>
        <p:nvSpPr>
          <p:cNvPr id="5" name="Footer Placeholder 4"/>
          <p:cNvSpPr>
            <a:spLocks noGrp="1"/>
          </p:cNvSpPr>
          <p:nvPr>
            <p:ph type="ftr" sz="quarter" idx="11"/>
          </p:nvPr>
        </p:nvSpPr>
        <p:spPr/>
        <p:txBody>
          <a:bodyPr/>
          <a:lstStyle/>
          <a:p>
            <a:pPr>
              <a:defRPr/>
            </a:pPr>
            <a:r>
              <a:rPr lang="en-US" smtClean="0"/>
              <a:t>Doc #: 5-18-0042-01-agen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a:t>	</a:t>
            </a:r>
            <a:r>
              <a:rPr lang="en-US" altLang="en-US" sz="2000" b="1">
                <a:solidFill>
                  <a:schemeClr val="tx1"/>
                </a:solidFill>
                <a:latin typeface="Calibri" panose="020F0502020204030204" pitchFamily="34" charset="0"/>
                <a:ea typeface="Calibri" panose="020F0502020204030204" pitchFamily="34" charset="0"/>
                <a:cs typeface="Calibri" panose="020F0502020204030204" pitchFamily="34" charset="0"/>
              </a:rPr>
              <a:t>The IEEE-SA strongly recommends that at each WG meeting the chair or a designee:</a:t>
            </a:r>
            <a:endParaRPr lang="en-US" altLang="en-US" sz="200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a:solidFill>
                  <a:schemeClr val="tx1"/>
                </a:solidFill>
                <a:latin typeface="Calibri" panose="020F0502020204030204" pitchFamily="34" charset="0"/>
                <a:ea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a:solidFill>
                  <a:schemeClr val="tx1"/>
                </a:solidFill>
                <a:latin typeface="Calibri" panose="020F0502020204030204" pitchFamily="34" charset="0"/>
                <a:ea typeface="Calibri" panose="020F0502020204030204" pitchFamily="34" charset="0"/>
                <a:cs typeface="Calibri" panose="020F0502020204030204" pitchFamily="34" charset="0"/>
              </a:rPr>
              <a:t>Advise the WG attendees that:</a:t>
            </a:r>
            <a:r>
              <a:rPr lang="en-US" altLang="en-US" sz="160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IEEE’s patent policy is described in Clause 6 of the </a:t>
            </a:r>
            <a:r>
              <a:rPr lang="en-US" altLang="en-US" sz="1400" i="1">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br>
            <a:endParaRPr lang="en-US" altLang="en-US" sz="160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a:solidFill>
                  <a:schemeClr val="tx1"/>
                </a:solidFill>
                <a:latin typeface="Calibri" panose="020F0502020204030204" pitchFamily="34" charset="0"/>
                <a:ea typeface="Calibri" panose="020F0502020204030204" pitchFamily="34" charset="0"/>
                <a:cs typeface="Calibri" panose="020F0502020204030204" pitchFamily="34" charset="0"/>
              </a:rPr>
              <a:t>Instruct the WG Secretary to record in the minutes of the relevant WG meeting:</a:t>
            </a:r>
            <a:r>
              <a:rPr lang="en-US" altLang="en-US" sz="160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It is recommended that the WG Chair review the guidance in </a:t>
            </a:r>
            <a:r>
              <a:rPr lang="en-US" altLang="en-US" sz="1400" i="1">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	Note: </a:t>
            </a:r>
            <a:r>
              <a:rPr lang="en-US" altLang="en-US" sz="1400" b="1">
                <a:solidFill>
                  <a:schemeClr val="tx1"/>
                </a:solidFill>
                <a:latin typeface="Calibri" panose="020F0502020204030204" pitchFamily="34" charset="0"/>
                <a:ea typeface="Calibri" panose="020F0502020204030204" pitchFamily="34" charset="0"/>
                <a:cs typeface="Calibri" panose="020F0502020204030204" pitchFamily="34" charset="0"/>
              </a:rPr>
              <a:t>WG</a:t>
            </a: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Instructions for the WG Chair</a:t>
            </a:r>
            <a:endParaRPr lang="en-US" altLang="en-US" sz="3200" u="sng">
              <a:latin typeface="Calibri" panose="020F0502020204030204" pitchFamily="34" charset="0"/>
              <a:ea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81000" y="611187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fld id="{96D90114-C60A-437F-A2EF-166867401625}" type="datetime1">
              <a:rPr lang="en-US" smtClean="0"/>
              <a:t>11/27/2018</a:t>
            </a:fld>
            <a:endParaRPr lang="en-US"/>
          </a:p>
        </p:txBody>
      </p:sp>
      <p:sp>
        <p:nvSpPr>
          <p:cNvPr id="3" name="Footer Placeholder 2"/>
          <p:cNvSpPr>
            <a:spLocks noGrp="1"/>
          </p:cNvSpPr>
          <p:nvPr>
            <p:ph type="ftr" sz="quarter" idx="11"/>
          </p:nvPr>
        </p:nvSpPr>
        <p:spPr/>
        <p:txBody>
          <a:bodyPr/>
          <a:lstStyle/>
          <a:p>
            <a:pPr>
              <a:defRPr/>
            </a:pPr>
            <a:r>
              <a:rPr lang="en-US" smtClean="0"/>
              <a:t>Doc #: 5-18-0042-01-agen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235909328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413657" y="6016625"/>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09F68D4C-6AE3-459D-8B1F-76FF22B80CEF}" type="datetime1">
              <a:rPr lang="en-US" smtClean="0"/>
              <a:t>11/27/2018</a:t>
            </a:fld>
            <a:endParaRPr lang="en-US"/>
          </a:p>
        </p:txBody>
      </p:sp>
      <p:sp>
        <p:nvSpPr>
          <p:cNvPr id="3" name="Footer Placeholder 2"/>
          <p:cNvSpPr>
            <a:spLocks noGrp="1"/>
          </p:cNvSpPr>
          <p:nvPr>
            <p:ph type="ftr" sz="quarter" idx="11"/>
          </p:nvPr>
        </p:nvSpPr>
        <p:spPr/>
        <p:txBody>
          <a:bodyPr/>
          <a:lstStyle/>
          <a:p>
            <a:pPr>
              <a:defRPr/>
            </a:pPr>
            <a:r>
              <a:rPr lang="en-US" smtClean="0"/>
              <a:t>Doc #: 5-18-0042-01-agen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869387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228600" y="1603375"/>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457200" y="5971449"/>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770BB62B-E69C-431D-BCF3-2142D2AEFD72}" type="datetime1">
              <a:rPr lang="en-US" smtClean="0"/>
              <a:t>11/27/2018</a:t>
            </a:fld>
            <a:endParaRPr lang="en-US" dirty="0"/>
          </a:p>
        </p:txBody>
      </p:sp>
      <p:sp>
        <p:nvSpPr>
          <p:cNvPr id="3" name="Footer Placeholder 2"/>
          <p:cNvSpPr>
            <a:spLocks noGrp="1"/>
          </p:cNvSpPr>
          <p:nvPr>
            <p:ph type="ftr" sz="quarter" idx="11"/>
          </p:nvPr>
        </p:nvSpPr>
        <p:spPr/>
        <p:txBody>
          <a:bodyPr/>
          <a:lstStyle/>
          <a:p>
            <a:pPr>
              <a:defRPr/>
            </a:pPr>
            <a:r>
              <a:rPr lang="en-US" smtClean="0"/>
              <a:t>Doc #: 5-18-0042-01-agen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dirty="0"/>
          </a:p>
        </p:txBody>
      </p:sp>
    </p:spTree>
    <p:extLst>
      <p:ext uri="{BB962C8B-B14F-4D97-AF65-F5344CB8AC3E}">
        <p14:creationId xmlns:p14="http://schemas.microsoft.com/office/powerpoint/2010/main" val="26651972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14486</TotalTime>
  <Words>1929</Words>
  <Application>Microsoft Office PowerPoint</Application>
  <PresentationFormat>On-screen Show (4:3)</PresentationFormat>
  <Paragraphs>394</Paragraphs>
  <Slides>23</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Approval of Agenda</vt:lpstr>
      <vt:lpstr>Instructions for the WG Chair</vt:lpstr>
      <vt:lpstr>Participants have a duty to inform the IEEE</vt:lpstr>
      <vt:lpstr>Ways to inform IEEE</vt:lpstr>
      <vt:lpstr>Other guidelines for IEEE WG meetings</vt:lpstr>
      <vt:lpstr>Patent-related information</vt:lpstr>
      <vt:lpstr>Minutes for approval</vt:lpstr>
      <vt:lpstr>Yearly 1900.5 Elections</vt:lpstr>
      <vt:lpstr>1900.5 Elections Status</vt:lpstr>
      <vt:lpstr>Status on 1900.5.1</vt:lpstr>
      <vt:lpstr>Working Schedule for 1900.5.1</vt:lpstr>
      <vt:lpstr>Current Status for 1900.5.2a</vt:lpstr>
      <vt:lpstr>Current Architecture Status</vt:lpstr>
      <vt:lpstr>Other DySPAN-SC Activities</vt:lpstr>
      <vt:lpstr>Marketing Inputs</vt:lpstr>
      <vt:lpstr>Meetings</vt:lpstr>
      <vt:lpstr>AoB</vt:lpstr>
      <vt:lpstr>IEEE 1900.5 Meeting 11/27/18 @20:00 US EDT (UTC-5) 11/28/18 @ 9:00 China CST (UTC+8) </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428</cp:revision>
  <dcterms:created xsi:type="dcterms:W3CDTF">2013-08-13T02:52:21Z</dcterms:created>
  <dcterms:modified xsi:type="dcterms:W3CDTF">2018-11-28T02:44:22Z</dcterms:modified>
</cp:coreProperties>
</file>