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81" r:id="rId19"/>
    <p:sldId id="386"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4" d="100"/>
          <a:sy n="114" d="100"/>
        </p:scale>
        <p:origin x="179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8E12951-3304-496A-B560-839CA3EF7611}" type="datetime1">
              <a:rPr lang="en-US" smtClean="0"/>
              <a:t>7/1/2018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6F69E0E-D647-4E33-8154-61C9A7EE6FD1}" type="datetime1">
              <a:rPr lang="en-US" smtClean="0"/>
              <a:t>7/1/2018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B5BEA7-3AF7-4151-AFC0-83621425C7CE}" type="datetime1">
              <a:rPr lang="en-US" smtClean="0"/>
              <a:t>7/1/2018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F83A60-716C-4AD4-BD43-03610B100F54}" type="datetime1">
              <a:rPr lang="en-US" smtClean="0"/>
              <a:t>7/1/2018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8BF9061-641E-403F-8196-28256068FC7F}" type="datetime1">
              <a:rPr lang="en-US" smtClean="0"/>
              <a:t>7/1/2018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127DA6-7625-4220-A53D-BCF116658C7D}" type="datetime1">
              <a:rPr lang="en-US" smtClean="0"/>
              <a:t>7/1/2018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463DEBF-2205-467B-A5B9-AA44DF47013F}" type="datetime1">
              <a:rPr lang="en-US" smtClean="0"/>
              <a:t>7/1/2018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3BF0435-0674-485B-ADDF-AA2AC9A510D8}" type="datetime1">
              <a:rPr lang="en-US" smtClean="0"/>
              <a:t>7/1/2018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232F25-181A-4340-AD00-128849D80A33}" type="datetime1">
              <a:rPr lang="en-US" smtClean="0"/>
              <a:t>7/1/2018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4B94297-8CA3-4C8F-A01F-BC3BE996B091}" type="datetime1">
              <a:rPr lang="en-US" smtClean="0"/>
              <a:t>7/1/2018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F8D5B36-0C71-4E75-8914-DF67F6F2FC8F}" type="datetime1">
              <a:rPr lang="en-US" smtClean="0"/>
              <a:t>7/1/2018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68D143F-917D-47BB-AFA7-81C218D62B9B}" type="datetime1">
              <a:rPr lang="en-US" smtClean="0"/>
              <a:t>7/1/2018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5-18-0020-00-agen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15C8FC7-09F3-421D-8CC6-A84D56B8444C}" type="datetime1">
              <a:rPr lang="en-US" smtClean="0">
                <a:solidFill>
                  <a:srgbClr val="000099"/>
                </a:solidFill>
              </a:rPr>
              <a:t>7/1/2018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03 Ju</a:t>
            </a:r>
            <a:r>
              <a:rPr lang="en-US" sz="1200" b="1" dirty="0" smtClean="0">
                <a:latin typeface="Arial" pitchFamily="34" charset="0"/>
                <a:cs typeface="Times New Roman" pitchFamily="18" charset="0"/>
              </a:rPr>
              <a:t>ly</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01 July  </a:t>
            </a:r>
            <a:r>
              <a:rPr lang="en-US" sz="1200" b="1" dirty="0">
                <a:latin typeface="Arial" pitchFamily="34" charset="0"/>
                <a:cs typeface="Times New Roman" pitchFamily="18" charset="0"/>
              </a:rPr>
              <a:t>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5-18-0020-00-agen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5-18-0020-00-agen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7F9D1BC-D992-48E8-8695-1113028CB95B}"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5-18-0017-00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a:t>Vote</a:t>
            </a:r>
            <a:r>
              <a:rPr lang="en-US" dirty="0" smtClean="0"/>
              <a:t>:</a:t>
            </a:r>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80516533-5B13-4581-A492-8D36BEA054C3}"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35BE90D6-BECF-4583-8AEF-2E72FDC16A6D}"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AC0D491-F949-48F6-A299-7F4EF2876E2B}"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smtClean="0"/>
              <a:t>Need updated schedule</a:t>
            </a:r>
            <a:endParaRPr lang="en-US" dirty="0"/>
          </a:p>
        </p:txBody>
      </p: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t>
            </a:r>
            <a:r>
              <a:rPr lang="en-US" dirty="0" smtClean="0"/>
              <a:t>issued</a:t>
            </a:r>
            <a:endParaRPr lang="en-US" dirty="0"/>
          </a:p>
          <a:p>
            <a:pPr lvl="1"/>
            <a:r>
              <a:rPr lang="en-US" dirty="0"/>
              <a:t>Issue date – </a:t>
            </a:r>
            <a:r>
              <a:rPr lang="en-US" dirty="0" smtClean="0"/>
              <a:t>6/26/2018</a:t>
            </a:r>
            <a:endParaRPr lang="en-US" dirty="0"/>
          </a:p>
          <a:p>
            <a:r>
              <a:rPr lang="en-US" dirty="0"/>
              <a:t>1900.5.2a PAR Approved</a:t>
            </a:r>
          </a:p>
          <a:p>
            <a:pPr lvl="1"/>
            <a:r>
              <a:rPr lang="en-US" dirty="0" smtClean="0"/>
              <a:t>Chair needs </a:t>
            </a:r>
            <a:r>
              <a:rPr lang="en-US" dirty="0" smtClean="0"/>
              <a:t>to </a:t>
            </a:r>
            <a:r>
              <a:rPr lang="en-US" dirty="0"/>
              <a:t>update the website to reflect this</a:t>
            </a:r>
          </a:p>
          <a:p>
            <a:pPr lvl="1"/>
            <a:endParaRPr lang="en-US" dirty="0"/>
          </a:p>
        </p:txBody>
      </p:sp>
      <p:sp>
        <p:nvSpPr>
          <p:cNvPr id="4" name="Date Placeholder 3"/>
          <p:cNvSpPr>
            <a:spLocks noGrp="1"/>
          </p:cNvSpPr>
          <p:nvPr>
            <p:ph type="dt" sz="quarter" idx="10"/>
          </p:nvPr>
        </p:nvSpPr>
        <p:spPr/>
        <p:txBody>
          <a:bodyPr/>
          <a:lstStyle/>
          <a:p>
            <a:pPr>
              <a:defRPr/>
            </a:pPr>
            <a:fld id="{39D9C9C8-4CED-433F-8C7F-CE9431B88875}"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Focus on 1900.5.1</a:t>
            </a:r>
          </a:p>
          <a:p>
            <a:r>
              <a:rPr lang="en-US" dirty="0"/>
              <a:t>Conducting additional architecture activities while not interfering with 1900.5.1/2 </a:t>
            </a:r>
          </a:p>
          <a:p>
            <a:pPr lvl="1"/>
            <a:r>
              <a:rPr lang="en-US" dirty="0"/>
              <a:t>Goal is PAR to update based standard in next couple of months </a:t>
            </a:r>
          </a:p>
        </p:txBody>
      </p:sp>
      <p:sp>
        <p:nvSpPr>
          <p:cNvPr id="4" name="Date Placeholder 3"/>
          <p:cNvSpPr>
            <a:spLocks noGrp="1"/>
          </p:cNvSpPr>
          <p:nvPr>
            <p:ph type="dt" sz="quarter" idx="10"/>
          </p:nvPr>
        </p:nvSpPr>
        <p:spPr/>
        <p:txBody>
          <a:bodyPr/>
          <a:lstStyle/>
          <a:p>
            <a:pPr>
              <a:defRPr/>
            </a:pPr>
            <a:fld id="{1642C9F5-896A-4836-BD50-B3AEE9A9FDBC}"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No meeting for June (Will have full F2F at end of July)</a:t>
            </a:r>
            <a:endParaRPr lang="en-US" sz="2000" dirty="0"/>
          </a:p>
          <a:p>
            <a:pPr lvl="1"/>
            <a:r>
              <a:rPr lang="en-US" sz="2000" dirty="0" smtClean="0"/>
              <a:t>WG </a:t>
            </a:r>
            <a:r>
              <a:rPr lang="en-US" sz="2000" dirty="0"/>
              <a:t>P&amp;P </a:t>
            </a:r>
            <a:r>
              <a:rPr lang="en-US" sz="2000" dirty="0" smtClean="0"/>
              <a:t>and </a:t>
            </a:r>
            <a:r>
              <a:rPr lang="en-US" sz="2000" dirty="0" err="1" smtClean="0"/>
              <a:t>DySPAN</a:t>
            </a:r>
            <a:r>
              <a:rPr lang="en-US" sz="2000" dirty="0" smtClean="0"/>
              <a:t>-SC P&amp;P updates pending</a:t>
            </a:r>
            <a:endParaRPr lang="en-US" sz="2000" dirty="0"/>
          </a:p>
          <a:p>
            <a:r>
              <a:rPr lang="en-US" sz="2400" dirty="0"/>
              <a:t>Architecture Study Group</a:t>
            </a:r>
          </a:p>
          <a:p>
            <a:r>
              <a:rPr lang="en-US" sz="2400" dirty="0"/>
              <a:t>Machine Learning </a:t>
            </a:r>
            <a:r>
              <a:rPr lang="en-US" sz="2400" dirty="0" smtClean="0"/>
              <a:t>Study </a:t>
            </a:r>
            <a:r>
              <a:rPr lang="en-US" sz="2400" dirty="0"/>
              <a:t>G</a:t>
            </a:r>
            <a:r>
              <a:rPr lang="en-US" sz="2400" dirty="0" smtClean="0"/>
              <a:t>roup</a:t>
            </a:r>
            <a:endParaRPr lang="en-US" sz="2400" dirty="0"/>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E621D076-AC0F-4514-B7E7-55C2CB3E55E1}"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pPr lvl="1"/>
            <a:r>
              <a:rPr lang="en-US" sz="2400" dirty="0"/>
              <a:t>Working towards release of project list</a:t>
            </a:r>
          </a:p>
          <a:p>
            <a:r>
              <a:rPr lang="en-US" sz="2800" dirty="0"/>
              <a:t>Standards paper in process</a:t>
            </a:r>
          </a:p>
          <a:p>
            <a:pPr lvl="1"/>
            <a:r>
              <a:rPr lang="en-US" sz="2400" dirty="0"/>
              <a:t>Communications Magazine</a:t>
            </a:r>
          </a:p>
          <a:p>
            <a:pPr lvl="2"/>
            <a:r>
              <a:rPr lang="en-US" sz="2000" dirty="0"/>
              <a:t>1900.5.1 tutorial in works</a:t>
            </a:r>
          </a:p>
          <a:p>
            <a:pPr lvl="2"/>
            <a:r>
              <a:rPr lang="en-US" sz="2000" dirty="0"/>
              <a:t>1900.5.2 paper accepted (Publication </a:t>
            </a:r>
            <a:r>
              <a:rPr lang="en-US" sz="2000" dirty="0" smtClean="0"/>
              <a:t>date September?)</a:t>
            </a:r>
            <a:endParaRPr lang="en-US" sz="2000" dirty="0"/>
          </a:p>
          <a:p>
            <a:pPr lvl="1"/>
            <a:r>
              <a:rPr lang="en-US" sz="2400" dirty="0"/>
              <a:t>Paper on 1900.5.2 over VITA 49 Accepted (Publication date?)</a:t>
            </a:r>
          </a:p>
          <a:p>
            <a:r>
              <a:rPr lang="en-US" sz="2800" dirty="0" smtClean="0"/>
              <a:t>Chair </a:t>
            </a:r>
            <a:r>
              <a:rPr lang="en-US" sz="2800" dirty="0" err="1" smtClean="0"/>
              <a:t>eed</a:t>
            </a:r>
            <a:r>
              <a:rPr lang="en-US" sz="2800" dirty="0" smtClean="0"/>
              <a:t> </a:t>
            </a:r>
            <a:r>
              <a:rPr lang="en-US" sz="2800" dirty="0"/>
              <a:t>to update website</a:t>
            </a:r>
          </a:p>
          <a:p>
            <a:pPr lvl="1"/>
            <a:r>
              <a:rPr lang="en-US" sz="2400" dirty="0" smtClean="0"/>
              <a:t>Trying for 04 July  2018</a:t>
            </a:r>
            <a:endParaRPr lang="en-US" sz="2400" dirty="0"/>
          </a:p>
          <a:p>
            <a:r>
              <a:rPr lang="en-US" sz="2800" dirty="0"/>
              <a:t>General set of </a:t>
            </a:r>
            <a:r>
              <a:rPr lang="en-US" sz="2800" dirty="0" err="1"/>
              <a:t>DySPAN</a:t>
            </a:r>
            <a:r>
              <a:rPr lang="en-US" sz="2800" dirty="0"/>
              <a:t>-SC papers for Pub</a:t>
            </a:r>
          </a:p>
          <a:p>
            <a:pPr lvl="1"/>
            <a:r>
              <a:rPr lang="en-US" sz="2400" dirty="0"/>
              <a:t>Issue on standards spectrum magazine </a:t>
            </a:r>
          </a:p>
          <a:p>
            <a:endParaRPr lang="en-US" dirty="0"/>
          </a:p>
        </p:txBody>
      </p:sp>
      <p:sp>
        <p:nvSpPr>
          <p:cNvPr id="4" name="Date Placeholder 3"/>
          <p:cNvSpPr>
            <a:spLocks noGrp="1"/>
          </p:cNvSpPr>
          <p:nvPr>
            <p:ph type="dt" sz="quarter" idx="10"/>
          </p:nvPr>
        </p:nvSpPr>
        <p:spPr/>
        <p:txBody>
          <a:bodyPr/>
          <a:lstStyle/>
          <a:p>
            <a:pPr>
              <a:defRPr/>
            </a:pPr>
            <a:fld id="{BED6245F-11E8-4C01-B2C6-FA8487D33D52}"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a:p>
            <a:r>
              <a:rPr lang="en-US" dirty="0"/>
              <a:t>New 1900.5.2 ideas?</a:t>
            </a:r>
          </a:p>
          <a:p>
            <a:endParaRPr lang="en-US" dirty="0"/>
          </a:p>
        </p:txBody>
      </p:sp>
      <p:sp>
        <p:nvSpPr>
          <p:cNvPr id="4" name="Date Placeholder 3"/>
          <p:cNvSpPr>
            <a:spLocks noGrp="1"/>
          </p:cNvSpPr>
          <p:nvPr>
            <p:ph type="dt" sz="quarter" idx="10"/>
          </p:nvPr>
        </p:nvSpPr>
        <p:spPr/>
        <p:txBody>
          <a:bodyPr/>
          <a:lstStyle/>
          <a:p>
            <a:pPr>
              <a:defRPr/>
            </a:pPr>
            <a:fld id="{17616F51-9E02-4A51-98C7-75C5EB83345F}"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extLst>
      <p:ext uri="{BB962C8B-B14F-4D97-AF65-F5344CB8AC3E}">
        <p14:creationId xmlns:p14="http://schemas.microsoft.com/office/powerpoint/2010/main" val="239473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1219200"/>
            <a:ext cx="8229600" cy="4525963"/>
          </a:xfrm>
        </p:spPr>
        <p:txBody>
          <a:bodyPr/>
          <a:lstStyle/>
          <a:p>
            <a:r>
              <a:rPr lang="en-US" dirty="0"/>
              <a:t>Next </a:t>
            </a:r>
            <a:r>
              <a:rPr lang="en-US" dirty="0" smtClean="0"/>
              <a:t>WG meeting </a:t>
            </a:r>
            <a:r>
              <a:rPr lang="en-US" dirty="0"/>
              <a:t>on </a:t>
            </a:r>
            <a:r>
              <a:rPr lang="en-US" dirty="0" smtClean="0"/>
              <a:t>Tuesday July 24</a:t>
            </a:r>
            <a:r>
              <a:rPr lang="en-US" baseline="30000" dirty="0" smtClean="0"/>
              <a:t>th</a:t>
            </a:r>
            <a:r>
              <a:rPr lang="en-US" dirty="0" smtClean="0"/>
              <a:t> </a:t>
            </a:r>
          </a:p>
          <a:p>
            <a:pPr lvl="1"/>
            <a:r>
              <a:rPr lang="en-US" dirty="0" smtClean="0"/>
              <a:t>Tentatively 9 AM</a:t>
            </a:r>
            <a:endParaRPr lang="en-US" dirty="0"/>
          </a:p>
          <a:p>
            <a:r>
              <a:rPr lang="en-US" dirty="0"/>
              <a:t>F2F in Rome Italy, July 23-25</a:t>
            </a:r>
          </a:p>
          <a:p>
            <a:pPr lvl="1"/>
            <a:r>
              <a:rPr lang="en-US" dirty="0"/>
              <a:t>Lynn, </a:t>
            </a:r>
            <a:r>
              <a:rPr lang="en-US" dirty="0" smtClean="0"/>
              <a:t>Reinhard in-person</a:t>
            </a:r>
            <a:endParaRPr lang="en-US" dirty="0"/>
          </a:p>
          <a:p>
            <a:pPr lvl="1"/>
            <a:r>
              <a:rPr lang="en-US" dirty="0"/>
              <a:t>Matt remote</a:t>
            </a:r>
            <a:r>
              <a:rPr lang="en-US" dirty="0" smtClean="0"/>
              <a:t>…</a:t>
            </a:r>
          </a:p>
          <a:p>
            <a:pPr lvl="1"/>
            <a:r>
              <a:rPr lang="en-US" dirty="0" smtClean="0"/>
              <a:t>Virtual Ad </a:t>
            </a:r>
            <a:r>
              <a:rPr lang="en-US" dirty="0" err="1" smtClean="0"/>
              <a:t>Hocs</a:t>
            </a:r>
            <a:r>
              <a:rPr lang="en-US" dirty="0" smtClean="0"/>
              <a:t>?</a:t>
            </a:r>
            <a:endParaRPr lang="en-US" dirty="0"/>
          </a:p>
          <a:p>
            <a:r>
              <a:rPr lang="en-US" dirty="0" smtClean="0"/>
              <a:t>No August meeting</a:t>
            </a:r>
            <a:endParaRPr lang="en-US" dirty="0"/>
          </a:p>
          <a:p>
            <a:pPr lvl="2"/>
            <a:r>
              <a:rPr lang="en-US" dirty="0" smtClean="0"/>
              <a:t>Next WG meeting 04 Sept. 2018 @ 2:30 PM ET</a:t>
            </a:r>
            <a:endParaRPr lang="en-US" dirty="0"/>
          </a:p>
          <a:p>
            <a:endParaRPr lang="en-US" dirty="0"/>
          </a:p>
        </p:txBody>
      </p:sp>
      <p:sp>
        <p:nvSpPr>
          <p:cNvPr id="4" name="Date Placeholder 3"/>
          <p:cNvSpPr>
            <a:spLocks noGrp="1"/>
          </p:cNvSpPr>
          <p:nvPr>
            <p:ph type="dt" sz="quarter" idx="10"/>
          </p:nvPr>
        </p:nvSpPr>
        <p:spPr/>
        <p:txBody>
          <a:bodyPr/>
          <a:lstStyle/>
          <a:p>
            <a:pPr>
              <a:defRPr/>
            </a:pPr>
            <a:fld id="{686B6CAA-26D4-48D6-BD69-FFF6EC15E43F}"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53E01E8F-D692-466A-8029-34EF6E350DF3}"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
        <p:nvSpPr>
          <p:cNvPr id="6" name="TextBox 5">
            <a:extLst>
              <a:ext uri="{FF2B5EF4-FFF2-40B4-BE49-F238E27FC236}">
                <a16:creationId xmlns:a16="http://schemas.microsoft.com/office/drawing/2014/main" xmlns="" id="{E0A9904E-D0FB-4EE2-A6D9-E602D8E51D95}"/>
              </a:ext>
            </a:extLst>
          </p:cNvPr>
          <p:cNvSpPr txBox="1"/>
          <p:nvPr/>
        </p:nvSpPr>
        <p:spPr>
          <a:xfrm>
            <a:off x="762000" y="5710998"/>
            <a:ext cx="7284687" cy="369332"/>
          </a:xfrm>
          <a:prstGeom prst="rect">
            <a:avLst/>
          </a:prstGeom>
          <a:noFill/>
        </p:spPr>
        <p:txBody>
          <a:bodyPr wrap="none" rtlCol="0">
            <a:spAutoFit/>
          </a:bodyPr>
          <a:lstStyle/>
          <a:p>
            <a:r>
              <a:rPr lang="en-US" b="1" i="1" dirty="0">
                <a:solidFill>
                  <a:srgbClr val="FF0000"/>
                </a:solidFill>
              </a:rPr>
              <a:t>Mat will check with BAE Systems IT if internet Voice can be made available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7/3/18 </a:t>
            </a:r>
            <a:r>
              <a:rPr lang="en-US" dirty="0"/>
              <a:t>@2:30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601E430E-3238-470A-8E81-F76B525C4877}"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0D216076-0312-478C-8449-EBEFB948DC4C}"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70CF2277-793C-439B-829E-AAF45DA53EEC}" type="datetime1">
              <a:rPr lang="en-US" smtClean="0"/>
              <a:t>7/1/2018</a:t>
            </a:fld>
            <a:endParaRPr lang="en-US"/>
          </a:p>
        </p:txBody>
      </p:sp>
      <p:sp>
        <p:nvSpPr>
          <p:cNvPr id="4" name="Footer Placeholder 3"/>
          <p:cNvSpPr>
            <a:spLocks noGrp="1"/>
          </p:cNvSpPr>
          <p:nvPr>
            <p:ph type="ftr" sz="quarter" idx="11"/>
          </p:nvPr>
        </p:nvSpPr>
        <p:spPr/>
        <p:txBody>
          <a:bodyPr/>
          <a:lstStyle/>
          <a:p>
            <a:pPr>
              <a:defRPr/>
            </a:pPr>
            <a:r>
              <a:rPr lang="en-US" smtClean="0"/>
              <a:t>Doc #: 5-18-0020-00-agen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81576172"/>
              </p:ext>
            </p:extLst>
          </p:nvPr>
        </p:nvGraphicFramePr>
        <p:xfrm>
          <a:off x="445057" y="832079"/>
          <a:ext cx="6260543" cy="4187881"/>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xmlns="" val="20000"/>
                    </a:ext>
                  </a:extLst>
                </a:gridCol>
                <a:gridCol w="990629">
                  <a:extLst>
                    <a:ext uri="{9D8B030D-6E8A-4147-A177-3AD203B41FA5}">
                      <a16:colId xmlns:a16="http://schemas.microsoft.com/office/drawing/2014/main" xmlns="" val="20001"/>
                    </a:ext>
                  </a:extLst>
                </a:gridCol>
                <a:gridCol w="813184">
                  <a:extLst>
                    <a:ext uri="{9D8B030D-6E8A-4147-A177-3AD203B41FA5}">
                      <a16:colId xmlns:a16="http://schemas.microsoft.com/office/drawing/2014/main" xmlns="" val="20002"/>
                    </a:ext>
                  </a:extLst>
                </a:gridCol>
                <a:gridCol w="817622">
                  <a:extLst>
                    <a:ext uri="{9D8B030D-6E8A-4147-A177-3AD203B41FA5}">
                      <a16:colId xmlns:a16="http://schemas.microsoft.com/office/drawing/2014/main" xmlns="" val="20003"/>
                    </a:ext>
                  </a:extLst>
                </a:gridCol>
                <a:gridCol w="3124200">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7/3/18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77152715"/>
                  </a:ext>
                </a:extLst>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r>
              <a:rPr lang="en-US" b="1" i="1" dirty="0" smtClean="0">
                <a:solidFill>
                  <a:srgbClr val="FF0000"/>
                </a:solidFill>
              </a:rPr>
              <a:t>?</a:t>
            </a:r>
            <a:endParaRPr lang="en-US" b="1" i="1" dirty="0">
              <a:solidFill>
                <a:srgbClr val="FF0000"/>
              </a:solidFill>
            </a:endParaRP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DB766E9-1160-4E55-B01F-E0FC819ECC9F}"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5-18-0020-0</a:t>
            </a:r>
            <a:r>
              <a:rPr lang="en-US" dirty="0"/>
              <a:t>0</a:t>
            </a:r>
            <a:endParaRPr dirty="0"/>
          </a:p>
          <a:p>
            <a:endParaRPr dirty="0"/>
          </a:p>
          <a:p>
            <a:r>
              <a:rPr dirty="0"/>
              <a:t>Mover: </a:t>
            </a:r>
          </a:p>
          <a:p>
            <a:r>
              <a:rPr dirty="0"/>
              <a:t>Second: </a:t>
            </a:r>
            <a:endParaRPr lang="en-US" dirty="0"/>
          </a:p>
          <a:p>
            <a:r>
              <a:rPr lang="en-US" dirty="0"/>
              <a:t>Vote</a:t>
            </a:r>
            <a:r>
              <a:rPr lang="en-US" dirty="0" smtClean="0"/>
              <a:t>:</a:t>
            </a:r>
            <a:endParaRPr dirty="0"/>
          </a:p>
        </p:txBody>
      </p:sp>
      <p:sp>
        <p:nvSpPr>
          <p:cNvPr id="4" name="Date Placeholder 3"/>
          <p:cNvSpPr>
            <a:spLocks noGrp="1"/>
          </p:cNvSpPr>
          <p:nvPr>
            <p:ph type="dt" sz="quarter" idx="10"/>
          </p:nvPr>
        </p:nvSpPr>
        <p:spPr/>
        <p:txBody>
          <a:bodyPr/>
          <a:lstStyle/>
          <a:p>
            <a:pPr>
              <a:defRPr/>
            </a:pPr>
            <a:fld id="{98C302C5-9EF3-4964-8E68-245C7137B069}" type="datetime1">
              <a:rPr lang="en-US" smtClean="0"/>
              <a:t>7/1/2018</a:t>
            </a:fld>
            <a:endParaRPr lang="en-US"/>
          </a:p>
        </p:txBody>
      </p:sp>
      <p:sp>
        <p:nvSpPr>
          <p:cNvPr id="5" name="Footer Placeholder 4"/>
          <p:cNvSpPr>
            <a:spLocks noGrp="1"/>
          </p:cNvSpPr>
          <p:nvPr>
            <p:ph type="ftr" sz="quarter" idx="11"/>
          </p:nvPr>
        </p:nvSpPr>
        <p:spPr/>
        <p:txBody>
          <a:bodyPr/>
          <a:lstStyle/>
          <a:p>
            <a:pPr>
              <a:defRPr/>
            </a:pPr>
            <a:r>
              <a:rPr lang="en-US" smtClean="0"/>
              <a:t>Doc #: 5-18-0020-00-agen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55DE56F-63AF-4865-92F8-E3A0156EABD1}"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2EE31731-FB4D-40F9-9AAB-E624FB649150}"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121FB7E-B456-4EAB-B289-050D06E7D841}" type="datetime1">
              <a:rPr lang="en-US" smtClean="0"/>
              <a:t>7/1/2018</a:t>
            </a:fld>
            <a:endParaRPr lang="en-US"/>
          </a:p>
        </p:txBody>
      </p:sp>
      <p:sp>
        <p:nvSpPr>
          <p:cNvPr id="3" name="Footer Placeholder 2"/>
          <p:cNvSpPr>
            <a:spLocks noGrp="1"/>
          </p:cNvSpPr>
          <p:nvPr>
            <p:ph type="ftr" sz="quarter" idx="11"/>
          </p:nvPr>
        </p:nvSpPr>
        <p:spPr/>
        <p:txBody>
          <a:bodyPr/>
          <a:lstStyle/>
          <a:p>
            <a:pPr>
              <a:defRPr/>
            </a:pPr>
            <a:r>
              <a:rPr lang="en-US" smtClean="0"/>
              <a:t>Doc #: 5-18-0020-00-agen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13176</TotalTime>
  <Words>1512</Words>
  <Application>Microsoft Office PowerPoint</Application>
  <PresentationFormat>On-screen Show (4:3)</PresentationFormat>
  <Paragraphs>329</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Ad Hoc?</vt:lpstr>
      <vt:lpstr>Meetings</vt:lpstr>
      <vt:lpstr>IEEE 1900.5 Meeting 7/3/18 @2:30 PM US EDT (UTC-4)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365</cp:revision>
  <dcterms:created xsi:type="dcterms:W3CDTF">2013-08-13T02:52:21Z</dcterms:created>
  <dcterms:modified xsi:type="dcterms:W3CDTF">2018-07-01T17:23:17Z</dcterms:modified>
</cp:coreProperties>
</file>