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84" r:id="rId14"/>
    <p:sldId id="335" r:id="rId15"/>
    <p:sldId id="385" r:id="rId16"/>
    <p:sldId id="344" r:id="rId17"/>
    <p:sldId id="346" r:id="rId18"/>
    <p:sldId id="381" r:id="rId19"/>
    <p:sldId id="386" r:id="rId20"/>
    <p:sldId id="364"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28" autoAdjust="0"/>
    <p:restoredTop sz="94660"/>
  </p:normalViewPr>
  <p:slideViewPr>
    <p:cSldViewPr>
      <p:cViewPr varScale="1">
        <p:scale>
          <a:sx n="114" d="100"/>
          <a:sy n="114" d="100"/>
        </p:scale>
        <p:origin x="17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6/4/2018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0F579C9-781C-449D-B422-9564F572B437}" type="datetime1">
              <a:rPr lang="en-US" smtClean="0"/>
              <a:t>6/4/2018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5-18-0018-00-agen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A09A5E8-905D-4B54-9708-3AC14662E178}" type="datetime1">
              <a:rPr lang="en-US" smtClean="0"/>
              <a:t>6/4/2018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5-18-0018-00-agen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F7FA515-8C15-41A0-AA7A-571A839E9FB3}" type="datetime1">
              <a:rPr lang="en-US" smtClean="0"/>
              <a:t>6/4/2018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5-18-0018-00-agen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7C45E8E-B8C1-4EC2-8DDB-6BD3638F99DD}" type="datetime1">
              <a:rPr lang="en-US" smtClean="0"/>
              <a:t>6/4/2018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5-18-0018-00-agen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86AE0ED5-9F19-4AAF-9DC5-A4811A38A25C}" type="datetime1">
              <a:rPr lang="en-US" smtClean="0"/>
              <a:t>6/4/2018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5-18-0018-00-agen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C71EB79-83EB-4AC2-9412-A7F486BA6D17}" type="datetime1">
              <a:rPr lang="en-US" smtClean="0"/>
              <a:t>6/4/2018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5-18-0018-00-agen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8842988D-4382-4165-AEF9-77553924BB9C}" type="datetime1">
              <a:rPr lang="en-US" smtClean="0"/>
              <a:t>6/4/2018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5-18-0018-00-agen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9611038D-EC36-4390-8267-87FF4E01278B}" type="datetime1">
              <a:rPr lang="en-US" smtClean="0"/>
              <a:t>6/4/2018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5-18-0018-00-agen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383FB22-76AE-4273-849D-41AA2BCC8F59}" type="datetime1">
              <a:rPr lang="en-US" smtClean="0"/>
              <a:t>6/4/2018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5-18-0018-00-agen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68AAA3D-9863-4C21-8810-1D8BA3B55F9B}" type="datetime1">
              <a:rPr lang="en-US" smtClean="0"/>
              <a:t>6/4/2018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5-18-0018-00-agen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21751E-DB4D-4072-97C1-FFAF6A52CCFE}" type="datetime1">
              <a:rPr lang="en-US" smtClean="0"/>
              <a:t>6/4/2018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5-18-0018-00-agen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41A905AB-DA92-4F69-921E-FFB626D7298C}" type="datetime1">
              <a:rPr lang="en-US" smtClean="0"/>
              <a:t>6/4/2018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5-18-0018-00-agen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aesystems.webex.com/baesystems/j.php?MTID=mc0092d6c3c64e9b40002c3997313c0a7"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teleconference.att.com/servlet/glbAccess?process=1&amp;accessNumber=888-3316674&amp;accessCode=6336344&amp;accessNumber2=312-7771452"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A96D485-3491-4CA7-A286-0011FE6C8678}" type="datetime1">
              <a:rPr lang="en-US" smtClean="0">
                <a:solidFill>
                  <a:srgbClr val="000099"/>
                </a:solidFill>
              </a:rPr>
              <a:t>6/4/2018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13714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a:t>
            </a:r>
            <a:r>
              <a:rPr lang="en-US" sz="1200" b="1" dirty="0" smtClean="0">
                <a:latin typeface="Arial" pitchFamily="34" charset="0"/>
                <a:cs typeface="Times New Roman" pitchFamily="18" charset="0"/>
              </a:rPr>
              <a:t>05 June </a:t>
            </a:r>
            <a:r>
              <a:rPr lang="en-US" sz="1200" b="1" dirty="0">
                <a:latin typeface="Arial" pitchFamily="34" charset="0"/>
                <a:cs typeface="Times New Roman" pitchFamily="18" charset="0"/>
              </a:rPr>
              <a:t>2018</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03 June  2018</a:t>
            </a:r>
            <a:endParaRPr lang="en-US" sz="1200" b="1" dirty="0">
              <a:latin typeface="Arial" pitchFamily="34" charset="0"/>
              <a:cs typeface="Times New Roman" pitchFamily="18"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5-18-0018-00-agen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 xmlns:a16="http://schemas.microsoft.com/office/drawing/2014/main" val="20000"/>
                    </a:ext>
                  </a:extLst>
                </a:gridCol>
                <a:gridCol w="1289973">
                  <a:extLst>
                    <a:ext uri="{9D8B030D-6E8A-4147-A177-3AD203B41FA5}">
                      <a16:colId xmlns="" xmlns:a16="http://schemas.microsoft.com/office/drawing/2014/main" val="20001"/>
                    </a:ext>
                  </a:extLst>
                </a:gridCol>
                <a:gridCol w="1219200">
                  <a:extLst>
                    <a:ext uri="{9D8B030D-6E8A-4147-A177-3AD203B41FA5}">
                      <a16:colId xmlns="" xmlns:a16="http://schemas.microsoft.com/office/drawing/2014/main" val="20002"/>
                    </a:ext>
                  </a:extLst>
                </a:gridCol>
                <a:gridCol w="1143000">
                  <a:extLst>
                    <a:ext uri="{9D8B030D-6E8A-4147-A177-3AD203B41FA5}">
                      <a16:colId xmlns="" xmlns:a16="http://schemas.microsoft.com/office/drawing/2014/main" val="20003"/>
                    </a:ext>
                  </a:extLst>
                </a:gridCol>
                <a:gridCol w="2666999">
                  <a:extLst>
                    <a:ext uri="{9D8B030D-6E8A-4147-A177-3AD203B41FA5}">
                      <a16:colId xmlns=""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5-18-0018-00-agen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4B493BC7-7226-4ACB-8B9D-87C328DBF923}" type="datetime1">
              <a:rPr lang="en-US" smtClean="0"/>
              <a:t>6/4/2018</a:t>
            </a:fld>
            <a:endParaRPr lang="en-US"/>
          </a:p>
        </p:txBody>
      </p:sp>
      <p:sp>
        <p:nvSpPr>
          <p:cNvPr id="3" name="Footer Placeholder 2"/>
          <p:cNvSpPr>
            <a:spLocks noGrp="1"/>
          </p:cNvSpPr>
          <p:nvPr>
            <p:ph type="ftr" sz="quarter" idx="11"/>
          </p:nvPr>
        </p:nvSpPr>
        <p:spPr/>
        <p:txBody>
          <a:bodyPr/>
          <a:lstStyle/>
          <a:p>
            <a:pPr>
              <a:defRPr/>
            </a:pPr>
            <a:r>
              <a:rPr lang="en-US" smtClean="0"/>
              <a:t>Doc #: 5-18-0018-00-agen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t>Minutes for approval</a:t>
            </a:r>
          </a:p>
        </p:txBody>
      </p:sp>
      <p:sp>
        <p:nvSpPr>
          <p:cNvPr id="12291" name="Content Placeholder 2"/>
          <p:cNvSpPr>
            <a:spLocks noGrp="1"/>
          </p:cNvSpPr>
          <p:nvPr>
            <p:ph idx="1"/>
          </p:nvPr>
        </p:nvSpPr>
        <p:spPr/>
        <p:txBody>
          <a:bodyPr/>
          <a:lstStyle/>
          <a:p>
            <a:r>
              <a:rPr dirty="0"/>
              <a:t>Motion to approve WG minutes contained </a:t>
            </a:r>
            <a:r>
              <a:rPr dirty="0" smtClean="0"/>
              <a:t>in </a:t>
            </a:r>
            <a:r>
              <a:rPr lang="en-US" dirty="0" smtClean="0"/>
              <a:t>5-18-0017-00</a:t>
            </a:r>
            <a:endParaRPr dirty="0"/>
          </a:p>
          <a:p>
            <a:pPr marL="0" indent="0" eaLnBrk="1" fontAlgn="auto" hangingPunct="1">
              <a:lnSpc>
                <a:spcPct val="115000"/>
              </a:lnSpc>
              <a:spcBef>
                <a:spcPts val="0"/>
              </a:spcBef>
              <a:spcAft>
                <a:spcPts val="0"/>
              </a:spcAft>
              <a:buNone/>
              <a:defRPr/>
            </a:pPr>
            <a:r>
              <a:rPr lang="en-US" dirty="0" smtClean="0"/>
              <a:t>.</a:t>
            </a:r>
            <a:endParaRPr lang="en-US" dirty="0"/>
          </a:p>
          <a:p>
            <a:pPr>
              <a:lnSpc>
                <a:spcPct val="115000"/>
              </a:lnSpc>
              <a:defRPr/>
            </a:pPr>
            <a:r>
              <a:rPr lang="en-US" dirty="0"/>
              <a:t>Mover:  </a:t>
            </a:r>
          </a:p>
          <a:p>
            <a:r>
              <a:rPr dirty="0"/>
              <a:t>Second:</a:t>
            </a:r>
          </a:p>
          <a:p>
            <a:r>
              <a:rPr lang="en-US" dirty="0"/>
              <a:t>Vote:  </a:t>
            </a:r>
          </a:p>
          <a:p>
            <a:endParaRPr lang="en-US" dirty="0"/>
          </a:p>
          <a:p>
            <a:endParaRPr lang="en-US" dirty="0"/>
          </a:p>
          <a:p>
            <a:endParaRPr dirty="0"/>
          </a:p>
        </p:txBody>
      </p:sp>
      <p:sp>
        <p:nvSpPr>
          <p:cNvPr id="4" name="Date Placeholder 3"/>
          <p:cNvSpPr>
            <a:spLocks noGrp="1"/>
          </p:cNvSpPr>
          <p:nvPr>
            <p:ph type="dt" sz="quarter" idx="10"/>
          </p:nvPr>
        </p:nvSpPr>
        <p:spPr/>
        <p:txBody>
          <a:bodyPr/>
          <a:lstStyle/>
          <a:p>
            <a:pPr>
              <a:defRPr/>
            </a:pPr>
            <a:fld id="{6D784498-0638-4430-BEF2-6B36B02D0973}" type="datetime1">
              <a:rPr lang="en-US" smtClean="0"/>
              <a:t>6/4/2018</a:t>
            </a:fld>
            <a:endParaRPr lang="en-US"/>
          </a:p>
        </p:txBody>
      </p:sp>
      <p:sp>
        <p:nvSpPr>
          <p:cNvPr id="5" name="Footer Placeholder 4"/>
          <p:cNvSpPr>
            <a:spLocks noGrp="1"/>
          </p:cNvSpPr>
          <p:nvPr>
            <p:ph type="ftr" sz="quarter" idx="11"/>
          </p:nvPr>
        </p:nvSpPr>
        <p:spPr/>
        <p:txBody>
          <a:bodyPr/>
          <a:lstStyle/>
          <a:p>
            <a:pPr>
              <a:defRPr/>
            </a:pPr>
            <a:r>
              <a:rPr lang="en-US" smtClean="0"/>
              <a:t>Doc #: 5-18-0018-00-agen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p:txBody>
      </p:sp>
      <p:sp>
        <p:nvSpPr>
          <p:cNvPr id="4" name="Date Placeholder 3"/>
          <p:cNvSpPr>
            <a:spLocks noGrp="1"/>
          </p:cNvSpPr>
          <p:nvPr>
            <p:ph type="dt" sz="half" idx="10"/>
          </p:nvPr>
        </p:nvSpPr>
        <p:spPr/>
        <p:txBody>
          <a:bodyPr/>
          <a:lstStyle/>
          <a:p>
            <a:pPr>
              <a:defRPr/>
            </a:pPr>
            <a:fld id="{6A5588E6-3C8F-46D1-A977-A02C3E202E2E}" type="datetime1">
              <a:rPr lang="en-US" smtClean="0"/>
              <a:t>6/4/2018</a:t>
            </a:fld>
            <a:endParaRPr lang="en-US"/>
          </a:p>
        </p:txBody>
      </p:sp>
      <p:sp>
        <p:nvSpPr>
          <p:cNvPr id="5" name="Footer Placeholder 4"/>
          <p:cNvSpPr>
            <a:spLocks noGrp="1"/>
          </p:cNvSpPr>
          <p:nvPr>
            <p:ph type="ftr" sz="quarter" idx="11"/>
          </p:nvPr>
        </p:nvSpPr>
        <p:spPr/>
        <p:txBody>
          <a:bodyPr/>
          <a:lstStyle/>
          <a:p>
            <a:pPr>
              <a:defRPr/>
            </a:pPr>
            <a:r>
              <a:rPr lang="en-US" smtClean="0"/>
              <a:t>Doc #: 5-18-0018-00-agen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0"/>
            <a:ext cx="7772400" cy="228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4" name="Title 1"/>
          <p:cNvSpPr>
            <a:spLocks noGrp="1"/>
          </p:cNvSpPr>
          <p:nvPr>
            <p:ph type="title"/>
          </p:nvPr>
        </p:nvSpPr>
        <p:spPr>
          <a:xfrm>
            <a:off x="457200" y="17463"/>
            <a:ext cx="8229600" cy="1143000"/>
          </a:xfrm>
        </p:spPr>
        <p:txBody>
          <a:bodyPr/>
          <a:lstStyle/>
          <a:p>
            <a:r>
              <a:rPr altLang="en-US"/>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55F0C642-1DDB-40DA-8077-DF08897F1198}" type="datetime1">
              <a:rPr lang="en-US" smtClean="0"/>
              <a:t>6/4/2018</a:t>
            </a:fld>
            <a:endParaRPr lang="en-US"/>
          </a:p>
        </p:txBody>
      </p:sp>
      <p:sp>
        <p:nvSpPr>
          <p:cNvPr id="5" name="Footer Placeholder 4"/>
          <p:cNvSpPr>
            <a:spLocks noGrp="1"/>
          </p:cNvSpPr>
          <p:nvPr>
            <p:ph type="ftr" sz="quarter" idx="11"/>
          </p:nvPr>
        </p:nvSpPr>
        <p:spPr/>
        <p:txBody>
          <a:bodyPr/>
          <a:lstStyle/>
          <a:p>
            <a:pPr>
              <a:defRPr/>
            </a:pPr>
            <a:r>
              <a:rPr lang="en-US" smtClean="0"/>
              <a:t>Doc #: 5-18-0018-00-agen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13</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6607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a:t>Base Standard complete and with IEEE staff for editing</a:t>
            </a:r>
          </a:p>
          <a:p>
            <a:pPr lvl="1"/>
            <a:r>
              <a:rPr lang="en-US" dirty="0"/>
              <a:t>Issue date – </a:t>
            </a:r>
            <a:r>
              <a:rPr lang="en-US" dirty="0" smtClean="0"/>
              <a:t>? (Not in store yet)</a:t>
            </a:r>
            <a:endParaRPr lang="en-US" dirty="0"/>
          </a:p>
          <a:p>
            <a:r>
              <a:rPr lang="en-US" dirty="0" smtClean="0"/>
              <a:t>1900.5.2a </a:t>
            </a:r>
            <a:r>
              <a:rPr lang="en-US" dirty="0"/>
              <a:t>PAR </a:t>
            </a:r>
            <a:r>
              <a:rPr lang="en-US" dirty="0" smtClean="0"/>
              <a:t>Approved</a:t>
            </a:r>
            <a:endParaRPr lang="en-US" dirty="0"/>
          </a:p>
          <a:p>
            <a:pPr lvl="1"/>
            <a:r>
              <a:rPr lang="en-US" dirty="0" smtClean="0"/>
              <a:t>I need to update the website to reflect this</a:t>
            </a:r>
            <a:endParaRPr lang="en-US" dirty="0"/>
          </a:p>
          <a:p>
            <a:pPr lvl="1"/>
            <a:endParaRPr lang="en-US" dirty="0"/>
          </a:p>
        </p:txBody>
      </p:sp>
      <p:sp>
        <p:nvSpPr>
          <p:cNvPr id="4" name="Date Placeholder 3"/>
          <p:cNvSpPr>
            <a:spLocks noGrp="1"/>
          </p:cNvSpPr>
          <p:nvPr>
            <p:ph type="dt" sz="quarter" idx="10"/>
          </p:nvPr>
        </p:nvSpPr>
        <p:spPr/>
        <p:txBody>
          <a:bodyPr/>
          <a:lstStyle/>
          <a:p>
            <a:pPr>
              <a:defRPr/>
            </a:pPr>
            <a:fld id="{DDB50A98-212D-4A21-99CC-D34F2A12BD7D}" type="datetime1">
              <a:rPr lang="en-US" smtClean="0"/>
              <a:t>6/4/2018</a:t>
            </a:fld>
            <a:endParaRPr lang="en-US"/>
          </a:p>
        </p:txBody>
      </p:sp>
      <p:sp>
        <p:nvSpPr>
          <p:cNvPr id="5" name="Footer Placeholder 4"/>
          <p:cNvSpPr>
            <a:spLocks noGrp="1"/>
          </p:cNvSpPr>
          <p:nvPr>
            <p:ph type="ftr" sz="quarter" idx="11"/>
          </p:nvPr>
        </p:nvSpPr>
        <p:spPr/>
        <p:txBody>
          <a:bodyPr/>
          <a:lstStyle/>
          <a:p>
            <a:pPr>
              <a:defRPr/>
            </a:pPr>
            <a:r>
              <a:rPr lang="en-US" smtClean="0"/>
              <a:t>Doc #: 5-18-0018-00-agen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229600" cy="4525963"/>
          </a:xfrm>
        </p:spPr>
        <p:txBody>
          <a:bodyPr/>
          <a:lstStyle/>
          <a:p>
            <a:r>
              <a:rPr lang="en-US" dirty="0" smtClean="0"/>
              <a:t>Focus </a:t>
            </a:r>
            <a:r>
              <a:rPr lang="en-US" dirty="0"/>
              <a:t>on </a:t>
            </a:r>
            <a:r>
              <a:rPr lang="en-US" dirty="0" smtClean="0"/>
              <a:t>1900.5.1</a:t>
            </a:r>
            <a:endParaRPr lang="en-US" dirty="0"/>
          </a:p>
          <a:p>
            <a:r>
              <a:rPr lang="en-US" dirty="0"/>
              <a:t>Conducting additional architecture activities while not interfering with 1900.5.1/2 </a:t>
            </a:r>
          </a:p>
          <a:p>
            <a:pPr lvl="1"/>
            <a:r>
              <a:rPr lang="en-US" dirty="0"/>
              <a:t>Goal is PAR to update based </a:t>
            </a:r>
            <a:r>
              <a:rPr lang="en-US" dirty="0" smtClean="0"/>
              <a:t>standard </a:t>
            </a:r>
            <a:r>
              <a:rPr lang="en-US" dirty="0"/>
              <a:t>in next couple of months </a:t>
            </a:r>
          </a:p>
        </p:txBody>
      </p:sp>
      <p:sp>
        <p:nvSpPr>
          <p:cNvPr id="4" name="Date Placeholder 3"/>
          <p:cNvSpPr>
            <a:spLocks noGrp="1"/>
          </p:cNvSpPr>
          <p:nvPr>
            <p:ph type="dt" sz="quarter" idx="10"/>
          </p:nvPr>
        </p:nvSpPr>
        <p:spPr/>
        <p:txBody>
          <a:bodyPr/>
          <a:lstStyle/>
          <a:p>
            <a:pPr>
              <a:defRPr/>
            </a:pPr>
            <a:fld id="{4FB03B90-BE8C-4D5D-98F4-006641E06B50}" type="datetime1">
              <a:rPr lang="en-US" smtClean="0"/>
              <a:t>6/4/2018</a:t>
            </a:fld>
            <a:endParaRPr lang="en-US"/>
          </a:p>
        </p:txBody>
      </p:sp>
      <p:sp>
        <p:nvSpPr>
          <p:cNvPr id="5" name="Footer Placeholder 4"/>
          <p:cNvSpPr>
            <a:spLocks noGrp="1"/>
          </p:cNvSpPr>
          <p:nvPr>
            <p:ph type="ftr" sz="quarter" idx="11"/>
          </p:nvPr>
        </p:nvSpPr>
        <p:spPr/>
        <p:txBody>
          <a:bodyPr/>
          <a:lstStyle/>
          <a:p>
            <a:pPr>
              <a:defRPr/>
            </a:pPr>
            <a:r>
              <a:rPr lang="en-US" smtClean="0"/>
              <a:t>Doc #: 5-18-0018-00-agen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extLst>
      <p:ext uri="{BB962C8B-B14F-4D97-AF65-F5344CB8AC3E}">
        <p14:creationId xmlns:p14="http://schemas.microsoft.com/office/powerpoint/2010/main" val="1836893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48235" y="1219200"/>
            <a:ext cx="8229600" cy="4525963"/>
          </a:xfrm>
        </p:spPr>
        <p:txBody>
          <a:bodyPr/>
          <a:lstStyle/>
          <a:p>
            <a:r>
              <a:rPr sz="2400" dirty="0"/>
              <a:t>Leadership meetings</a:t>
            </a:r>
          </a:p>
          <a:p>
            <a:pPr lvl="1"/>
            <a:r>
              <a:rPr lang="en-US" sz="2000" dirty="0" smtClean="0"/>
              <a:t>Meeting </a:t>
            </a:r>
            <a:r>
              <a:rPr lang="en-US" sz="2000" dirty="0" smtClean="0"/>
              <a:t>held</a:t>
            </a:r>
            <a:r>
              <a:rPr lang="en-US" sz="2000" dirty="0" smtClean="0"/>
              <a:t> 23 May 2018</a:t>
            </a:r>
          </a:p>
          <a:p>
            <a:pPr lvl="1"/>
            <a:r>
              <a:rPr lang="en-US" sz="2000" dirty="0" smtClean="0"/>
              <a:t>Looking at hibernating 1900.7</a:t>
            </a:r>
          </a:p>
          <a:p>
            <a:pPr lvl="1"/>
            <a:r>
              <a:rPr lang="en-US" sz="2000" dirty="0" smtClean="0"/>
              <a:t>Draft WG P&amp;P update</a:t>
            </a:r>
            <a:endParaRPr lang="en-US" sz="2000" dirty="0" smtClean="0"/>
          </a:p>
          <a:p>
            <a:r>
              <a:rPr lang="en-US" sz="2400" dirty="0"/>
              <a:t>Architecture Study Group</a:t>
            </a:r>
          </a:p>
          <a:p>
            <a:r>
              <a:rPr lang="en-US" sz="2400" dirty="0"/>
              <a:t>Machine Learning study group</a:t>
            </a:r>
          </a:p>
          <a:p>
            <a:endParaRPr lang="en-US" sz="2800" dirty="0"/>
          </a:p>
          <a:p>
            <a:pPr lvl="1"/>
            <a:endParaRPr lang="en-US" sz="1800" dirty="0"/>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E3CDC9F1-3678-4450-A2EE-A30C181E8C4A}" type="datetime1">
              <a:rPr lang="en-US" smtClean="0"/>
              <a:t>6/4/2018</a:t>
            </a:fld>
            <a:endParaRPr lang="en-US"/>
          </a:p>
        </p:txBody>
      </p:sp>
      <p:sp>
        <p:nvSpPr>
          <p:cNvPr id="5" name="Footer Placeholder 4"/>
          <p:cNvSpPr>
            <a:spLocks noGrp="1"/>
          </p:cNvSpPr>
          <p:nvPr>
            <p:ph type="ftr" sz="quarter" idx="11"/>
          </p:nvPr>
        </p:nvSpPr>
        <p:spPr/>
        <p:txBody>
          <a:bodyPr/>
          <a:lstStyle/>
          <a:p>
            <a:pPr>
              <a:defRPr/>
            </a:pPr>
            <a:r>
              <a:rPr lang="en-US" smtClean="0"/>
              <a:t>Doc #: 5-18-0018-00-agen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190500" y="1143000"/>
            <a:ext cx="8763000" cy="4525963"/>
          </a:xfrm>
        </p:spPr>
        <p:txBody>
          <a:bodyPr/>
          <a:lstStyle/>
          <a:p>
            <a:r>
              <a:rPr lang="en-US" sz="2800" dirty="0"/>
              <a:t>NSC </a:t>
            </a:r>
            <a:r>
              <a:rPr lang="en-US" sz="2800" dirty="0" smtClean="0"/>
              <a:t>– Status</a:t>
            </a:r>
          </a:p>
          <a:p>
            <a:pPr lvl="1"/>
            <a:r>
              <a:rPr lang="en-US" sz="2400" dirty="0" smtClean="0"/>
              <a:t>Working towards release of project list</a:t>
            </a:r>
            <a:endParaRPr lang="en-US" sz="2400" dirty="0"/>
          </a:p>
          <a:p>
            <a:r>
              <a:rPr lang="en-US" sz="2800" dirty="0"/>
              <a:t>Standards paper in process</a:t>
            </a:r>
          </a:p>
          <a:p>
            <a:pPr lvl="1"/>
            <a:r>
              <a:rPr lang="en-US" sz="2400" dirty="0"/>
              <a:t>Communications Magazine</a:t>
            </a:r>
          </a:p>
          <a:p>
            <a:pPr lvl="2"/>
            <a:r>
              <a:rPr lang="en-US" sz="2000" dirty="0" smtClean="0"/>
              <a:t>1900.5.1 tutorial in works</a:t>
            </a:r>
          </a:p>
          <a:p>
            <a:pPr lvl="2"/>
            <a:r>
              <a:rPr lang="en-US" sz="2000" dirty="0" smtClean="0"/>
              <a:t>1900.5.2 paper accepted (Publication date?)</a:t>
            </a:r>
            <a:endParaRPr lang="en-US" sz="2000" dirty="0"/>
          </a:p>
          <a:p>
            <a:pPr lvl="1"/>
            <a:r>
              <a:rPr lang="en-US" sz="2400" dirty="0"/>
              <a:t>Paper on 1900.5.2 over VITA 49 </a:t>
            </a:r>
            <a:r>
              <a:rPr lang="en-US" sz="2400" dirty="0" smtClean="0"/>
              <a:t>Accepted (Publication date?)</a:t>
            </a:r>
            <a:endParaRPr lang="en-US" sz="2400" dirty="0"/>
          </a:p>
          <a:p>
            <a:r>
              <a:rPr lang="en-US" sz="2800" dirty="0" smtClean="0"/>
              <a:t>Need </a:t>
            </a:r>
            <a:r>
              <a:rPr lang="en-US" sz="2800" dirty="0"/>
              <a:t>to update website</a:t>
            </a:r>
          </a:p>
          <a:p>
            <a:pPr lvl="1"/>
            <a:r>
              <a:rPr lang="en-US" sz="2400" dirty="0" smtClean="0"/>
              <a:t>Hope to complete this month</a:t>
            </a:r>
            <a:endParaRPr lang="en-US" sz="2400" dirty="0" smtClean="0"/>
          </a:p>
          <a:p>
            <a:r>
              <a:rPr lang="en-US" sz="2800" dirty="0"/>
              <a:t>General set of </a:t>
            </a:r>
            <a:r>
              <a:rPr lang="en-US" sz="2800" dirty="0" err="1" smtClean="0"/>
              <a:t>DySPAN</a:t>
            </a:r>
            <a:r>
              <a:rPr lang="en-US" sz="2800" dirty="0" smtClean="0"/>
              <a:t>-SC </a:t>
            </a:r>
            <a:r>
              <a:rPr lang="en-US" sz="2800" dirty="0"/>
              <a:t>papers for Pub</a:t>
            </a:r>
          </a:p>
          <a:p>
            <a:pPr lvl="1"/>
            <a:r>
              <a:rPr lang="en-US" sz="2400" dirty="0"/>
              <a:t>Issue on standards spectrum magazine </a:t>
            </a:r>
          </a:p>
          <a:p>
            <a:endParaRPr lang="en-US" dirty="0"/>
          </a:p>
        </p:txBody>
      </p:sp>
      <p:sp>
        <p:nvSpPr>
          <p:cNvPr id="4" name="Date Placeholder 3"/>
          <p:cNvSpPr>
            <a:spLocks noGrp="1"/>
          </p:cNvSpPr>
          <p:nvPr>
            <p:ph type="dt" sz="quarter" idx="10"/>
          </p:nvPr>
        </p:nvSpPr>
        <p:spPr/>
        <p:txBody>
          <a:bodyPr/>
          <a:lstStyle/>
          <a:p>
            <a:pPr>
              <a:defRPr/>
            </a:pPr>
            <a:fld id="{366EA009-E170-4231-B71B-EBDD2ED7820E}" type="datetime1">
              <a:rPr lang="en-US" smtClean="0"/>
              <a:t>6/4/2018</a:t>
            </a:fld>
            <a:endParaRPr lang="en-US"/>
          </a:p>
        </p:txBody>
      </p:sp>
      <p:sp>
        <p:nvSpPr>
          <p:cNvPr id="5" name="Footer Placeholder 4"/>
          <p:cNvSpPr>
            <a:spLocks noGrp="1"/>
          </p:cNvSpPr>
          <p:nvPr>
            <p:ph type="ftr" sz="quarter" idx="11"/>
          </p:nvPr>
        </p:nvSpPr>
        <p:spPr/>
        <p:txBody>
          <a:bodyPr/>
          <a:lstStyle/>
          <a:p>
            <a:pPr>
              <a:defRPr/>
            </a:pPr>
            <a:r>
              <a:rPr lang="en-US" smtClean="0"/>
              <a:t>Doc #: 5-18-0018-00-agen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Ad Hoc?</a:t>
            </a:r>
          </a:p>
        </p:txBody>
      </p:sp>
      <p:sp>
        <p:nvSpPr>
          <p:cNvPr id="17411" name="Content Placeholder 2"/>
          <p:cNvSpPr>
            <a:spLocks noGrp="1"/>
          </p:cNvSpPr>
          <p:nvPr>
            <p:ph idx="1"/>
          </p:nvPr>
        </p:nvSpPr>
        <p:spPr>
          <a:xfrm>
            <a:off x="304800" y="1219200"/>
            <a:ext cx="8229600" cy="4525963"/>
          </a:xfrm>
        </p:spPr>
        <p:txBody>
          <a:bodyPr/>
          <a:lstStyle/>
          <a:p>
            <a:r>
              <a:rPr lang="en-US" dirty="0"/>
              <a:t>Review of 1900.5.1 </a:t>
            </a:r>
            <a:r>
              <a:rPr lang="en-US" dirty="0" smtClean="0"/>
              <a:t>or </a:t>
            </a:r>
            <a:r>
              <a:rPr lang="en-US" dirty="0"/>
              <a:t>1900.5 </a:t>
            </a:r>
            <a:r>
              <a:rPr lang="en-US" dirty="0" smtClean="0"/>
              <a:t>architecture</a:t>
            </a:r>
          </a:p>
          <a:p>
            <a:r>
              <a:rPr lang="en-US" dirty="0" smtClean="0"/>
              <a:t>New 1900.5.2 ideas?</a:t>
            </a:r>
            <a:endParaRPr lang="en-US" dirty="0"/>
          </a:p>
          <a:p>
            <a:endParaRPr lang="en-US" dirty="0"/>
          </a:p>
        </p:txBody>
      </p:sp>
      <p:sp>
        <p:nvSpPr>
          <p:cNvPr id="4" name="Date Placeholder 3"/>
          <p:cNvSpPr>
            <a:spLocks noGrp="1"/>
          </p:cNvSpPr>
          <p:nvPr>
            <p:ph type="dt" sz="quarter" idx="10"/>
          </p:nvPr>
        </p:nvSpPr>
        <p:spPr/>
        <p:txBody>
          <a:bodyPr/>
          <a:lstStyle/>
          <a:p>
            <a:pPr>
              <a:defRPr/>
            </a:pPr>
            <a:fld id="{B3B8A460-6308-4FF3-911A-35AD395C2C63}" type="datetime1">
              <a:rPr lang="en-US" smtClean="0"/>
              <a:t>6/4/2018</a:t>
            </a:fld>
            <a:endParaRPr lang="en-US"/>
          </a:p>
        </p:txBody>
      </p:sp>
      <p:sp>
        <p:nvSpPr>
          <p:cNvPr id="5" name="Footer Placeholder 4"/>
          <p:cNvSpPr>
            <a:spLocks noGrp="1"/>
          </p:cNvSpPr>
          <p:nvPr>
            <p:ph type="ftr" sz="quarter" idx="11"/>
          </p:nvPr>
        </p:nvSpPr>
        <p:spPr/>
        <p:txBody>
          <a:bodyPr/>
          <a:lstStyle/>
          <a:p>
            <a:pPr>
              <a:defRPr/>
            </a:pPr>
            <a:r>
              <a:rPr lang="en-US" smtClean="0"/>
              <a:t>Doc #: 5-18-0018-00-agen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extLst>
      <p:ext uri="{BB962C8B-B14F-4D97-AF65-F5344CB8AC3E}">
        <p14:creationId xmlns:p14="http://schemas.microsoft.com/office/powerpoint/2010/main" val="2394736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Meetings</a:t>
            </a:r>
            <a:endParaRPr dirty="0"/>
          </a:p>
        </p:txBody>
      </p:sp>
      <p:sp>
        <p:nvSpPr>
          <p:cNvPr id="17411" name="Content Placeholder 2"/>
          <p:cNvSpPr>
            <a:spLocks noGrp="1"/>
          </p:cNvSpPr>
          <p:nvPr>
            <p:ph idx="1"/>
          </p:nvPr>
        </p:nvSpPr>
        <p:spPr>
          <a:xfrm>
            <a:off x="304800" y="1219200"/>
            <a:ext cx="8229600" cy="4525963"/>
          </a:xfrm>
        </p:spPr>
        <p:txBody>
          <a:bodyPr/>
          <a:lstStyle/>
          <a:p>
            <a:r>
              <a:rPr lang="en-US" dirty="0" smtClean="0"/>
              <a:t>Next meeting on June 5th?</a:t>
            </a:r>
          </a:p>
          <a:p>
            <a:r>
              <a:rPr lang="en-US" dirty="0" smtClean="0"/>
              <a:t>F2F in Rome Italy, July?</a:t>
            </a:r>
          </a:p>
          <a:p>
            <a:pPr lvl="1"/>
            <a:r>
              <a:rPr lang="en-US" dirty="0" smtClean="0"/>
              <a:t>Lynn, Mat, Reinhard, </a:t>
            </a:r>
            <a:endParaRPr lang="en-US" dirty="0"/>
          </a:p>
          <a:p>
            <a:endParaRPr lang="en-US" dirty="0"/>
          </a:p>
        </p:txBody>
      </p:sp>
      <p:sp>
        <p:nvSpPr>
          <p:cNvPr id="4" name="Date Placeholder 3"/>
          <p:cNvSpPr>
            <a:spLocks noGrp="1"/>
          </p:cNvSpPr>
          <p:nvPr>
            <p:ph type="dt" sz="quarter" idx="10"/>
          </p:nvPr>
        </p:nvSpPr>
        <p:spPr/>
        <p:txBody>
          <a:bodyPr/>
          <a:lstStyle/>
          <a:p>
            <a:pPr>
              <a:defRPr/>
            </a:pPr>
            <a:fld id="{3D5BD506-7050-4D83-8B26-16BFF2E761EF}" type="datetime1">
              <a:rPr lang="en-US" smtClean="0"/>
              <a:t>6/4/2018</a:t>
            </a:fld>
            <a:endParaRPr lang="en-US"/>
          </a:p>
        </p:txBody>
      </p:sp>
      <p:sp>
        <p:nvSpPr>
          <p:cNvPr id="5" name="Footer Placeholder 4"/>
          <p:cNvSpPr>
            <a:spLocks noGrp="1"/>
          </p:cNvSpPr>
          <p:nvPr>
            <p:ph type="ftr" sz="quarter" idx="11"/>
          </p:nvPr>
        </p:nvSpPr>
        <p:spPr/>
        <p:txBody>
          <a:bodyPr/>
          <a:lstStyle/>
          <a:p>
            <a:pPr>
              <a:defRPr/>
            </a:pPr>
            <a:r>
              <a:rPr lang="en-US" smtClean="0"/>
              <a:t>Doc #: 5-18-0018-00-agen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extLst>
      <p:ext uri="{BB962C8B-B14F-4D97-AF65-F5344CB8AC3E}">
        <p14:creationId xmlns:p14="http://schemas.microsoft.com/office/powerpoint/2010/main" val="2652567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Monthly 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92314B63-37FB-456E-AF3F-85072E0FA23A}" type="datetime1">
              <a:rPr lang="en-US" smtClean="0"/>
              <a:t>6/4/2018</a:t>
            </a:fld>
            <a:endParaRPr lang="en-US"/>
          </a:p>
        </p:txBody>
      </p:sp>
      <p:sp>
        <p:nvSpPr>
          <p:cNvPr id="3" name="Footer Placeholder 2"/>
          <p:cNvSpPr>
            <a:spLocks noGrp="1"/>
          </p:cNvSpPr>
          <p:nvPr>
            <p:ph type="ftr" sz="quarter" idx="11"/>
          </p:nvPr>
        </p:nvSpPr>
        <p:spPr/>
        <p:txBody>
          <a:bodyPr/>
          <a:lstStyle/>
          <a:p>
            <a:pPr>
              <a:defRPr/>
            </a:pPr>
            <a:r>
              <a:rPr lang="en-US" smtClean="0"/>
              <a:t>Doc #: 5-18-0018-00-agen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247317"/>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p>
          <a:p>
            <a:pPr marL="0" marR="0">
              <a:spcBef>
                <a:spcPts val="0"/>
              </a:spcBef>
              <a:spcAft>
                <a:spcPts val="0"/>
              </a:spcAft>
            </a:pPr>
            <a:r>
              <a:rPr lang="en-US" dirty="0">
                <a:ea typeface="Times New Roman" panose="02020603050405020304" pitchFamily="18" charset="0"/>
                <a:cs typeface="Times New Roman" panose="02020603050405020304" pitchFamily="18" charset="0"/>
                <a:hlinkClick r:id="rId3"/>
              </a:rPr>
              <a:t>https://baesystems.webex.com/baesystems/j.php?MTID=mc0092d6c3c64e9b40002c3997313c0a7</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Number: 967 452 805</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Password: mZyJ3QxK</a:t>
            </a:r>
          </a:p>
          <a:p>
            <a:pPr marL="0" marR="0">
              <a:spcBef>
                <a:spcPts val="0"/>
              </a:spcBef>
              <a:spcAft>
                <a:spcPts val="0"/>
              </a:spcAft>
            </a:pP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Provide your phone number when you join the meeting to receive a call back. Alternatively, you can call:</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toll-free number (ATT Audio Conference): 1-888-3316674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number (ATT Audio Conference): 1-312-7771452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Show global numbers: </a:t>
            </a:r>
            <a:r>
              <a:rPr lang="en-US" dirty="0">
                <a:ea typeface="Times New Roman" panose="02020603050405020304" pitchFamily="18" charset="0"/>
                <a:cs typeface="Times New Roman" panose="02020603050405020304" pitchFamily="18" charset="0"/>
                <a:hlinkClick r:id="rId4"/>
              </a:rPr>
              <a:t>https://www.teleconference.att.com/servlet/glbAccess?process=1&amp;accessNumber=888-3316674&amp;accessCode=6336344&amp;accessNumber2=312-7771452</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Attendee access code: 633 634 4</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smtClean="0"/>
              <a:t>6</a:t>
            </a:r>
            <a:r>
              <a:rPr lang="en-US" dirty="0" smtClean="0"/>
              <a:t>/5/18 @</a:t>
            </a:r>
            <a:r>
              <a:rPr lang="en-US" dirty="0" smtClean="0"/>
              <a:t>2:30</a:t>
            </a:r>
            <a:r>
              <a:rPr lang="en-US" dirty="0" smtClean="0"/>
              <a:t> </a:t>
            </a:r>
            <a:r>
              <a:rPr lang="en-US" dirty="0"/>
              <a:t>PM US </a:t>
            </a:r>
            <a:r>
              <a:rPr lang="en-US" dirty="0" smtClean="0"/>
              <a:t>EDT </a:t>
            </a:r>
            <a:r>
              <a:rPr lang="en-US" dirty="0"/>
              <a:t>(</a:t>
            </a:r>
            <a:r>
              <a:rPr lang="en-US" dirty="0" smtClean="0"/>
              <a:t>UTC-4)</a:t>
            </a:r>
            <a:br>
              <a:rPr lang="en-US" dirty="0" smtClean="0"/>
            </a:br>
            <a:endParaRPr lang="en-US" dirty="0"/>
          </a:p>
        </p:txBody>
      </p:sp>
      <p:sp>
        <p:nvSpPr>
          <p:cNvPr id="4" name="Date Placeholder 3"/>
          <p:cNvSpPr>
            <a:spLocks noGrp="1"/>
          </p:cNvSpPr>
          <p:nvPr>
            <p:ph type="dt" sz="half" idx="10"/>
          </p:nvPr>
        </p:nvSpPr>
        <p:spPr/>
        <p:txBody>
          <a:bodyPr/>
          <a:lstStyle/>
          <a:p>
            <a:pPr>
              <a:defRPr/>
            </a:pPr>
            <a:fld id="{36FB6DE4-D077-4BA4-9F93-D671ED623403}" type="datetime1">
              <a:rPr lang="en-US" smtClean="0"/>
              <a:t>6/4/2018</a:t>
            </a:fld>
            <a:endParaRPr lang="en-US"/>
          </a:p>
        </p:txBody>
      </p:sp>
      <p:sp>
        <p:nvSpPr>
          <p:cNvPr id="5" name="Footer Placeholder 4"/>
          <p:cNvSpPr>
            <a:spLocks noGrp="1"/>
          </p:cNvSpPr>
          <p:nvPr>
            <p:ph type="ftr" sz="quarter" idx="11"/>
          </p:nvPr>
        </p:nvSpPr>
        <p:spPr/>
        <p:txBody>
          <a:bodyPr/>
          <a:lstStyle/>
          <a:p>
            <a:pPr>
              <a:defRPr/>
            </a:pPr>
            <a:r>
              <a:rPr lang="en-US" smtClean="0"/>
              <a:t>Doc #: 5-18-0018-00-agen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sp>
        <p:nvSpPr>
          <p:cNvPr id="7" name="Rectangle 6"/>
          <p:cNvSpPr/>
          <p:nvPr/>
        </p:nvSpPr>
        <p:spPr>
          <a:xfrm>
            <a:off x="864291" y="2133600"/>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rPr dirty="0"/>
              <a:t>IEEE </a:t>
            </a:r>
            <a:r>
              <a:rPr dirty="0" err="1"/>
              <a:t>DySPAN</a:t>
            </a:r>
            <a:r>
              <a:rPr dirty="0"/>
              <a:t>-SC rules</a:t>
            </a:r>
          </a:p>
          <a:p>
            <a:pPr lvl="1"/>
            <a:r>
              <a:rPr dirty="0">
                <a:hlinkClick r:id="rId2"/>
              </a:rPr>
              <a:t>http://standards.ieee.org/about/sasb/audcom/pnp/DySPAN_SC.pdf</a:t>
            </a:r>
            <a:endParaRPr dirty="0"/>
          </a:p>
          <a:p>
            <a:r>
              <a:rPr dirty="0"/>
              <a:t>IEEE 1900.5 WG rules</a:t>
            </a:r>
          </a:p>
          <a:p>
            <a:pPr lvl="1"/>
            <a:r>
              <a:rPr dirty="0">
                <a:hlinkClick r:id="rId3"/>
              </a:rPr>
              <a:t>http://grouper.ieee.org/groups/dyspan/files/individual-WG-PnPs.pdf</a:t>
            </a:r>
            <a:endParaRPr dirty="0"/>
          </a:p>
          <a:p>
            <a:r>
              <a:rPr dirty="0"/>
              <a:t>Roberts Rules (latest edition) as needed…</a:t>
            </a:r>
          </a:p>
          <a:p>
            <a:pPr lvl="1"/>
            <a:endParaRPr dirty="0"/>
          </a:p>
        </p:txBody>
      </p:sp>
      <p:sp>
        <p:nvSpPr>
          <p:cNvPr id="2" name="Date Placeholder 1"/>
          <p:cNvSpPr>
            <a:spLocks noGrp="1"/>
          </p:cNvSpPr>
          <p:nvPr>
            <p:ph type="dt" sz="quarter" idx="10"/>
          </p:nvPr>
        </p:nvSpPr>
        <p:spPr/>
        <p:txBody>
          <a:bodyPr/>
          <a:lstStyle/>
          <a:p>
            <a:pPr>
              <a:defRPr/>
            </a:pPr>
            <a:fld id="{AF89CC43-C6AC-4983-A590-F37A744D9C27}" type="datetime1">
              <a:rPr lang="en-US" smtClean="0"/>
              <a:t>6/4/2018</a:t>
            </a:fld>
            <a:endParaRPr lang="en-US"/>
          </a:p>
        </p:txBody>
      </p:sp>
      <p:sp>
        <p:nvSpPr>
          <p:cNvPr id="3" name="Footer Placeholder 2"/>
          <p:cNvSpPr>
            <a:spLocks noGrp="1"/>
          </p:cNvSpPr>
          <p:nvPr>
            <p:ph type="ftr" sz="quarter" idx="11"/>
          </p:nvPr>
        </p:nvSpPr>
        <p:spPr/>
        <p:txBody>
          <a:bodyPr/>
          <a:lstStyle/>
          <a:p>
            <a:pPr>
              <a:defRPr/>
            </a:pPr>
            <a:r>
              <a:rPr lang="en-US" smtClean="0"/>
              <a:t>Doc #: 5-18-0018-00-agen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B2849389-A62C-48A5-B4EF-A5A9E278A814}" type="datetime1">
              <a:rPr lang="en-US" smtClean="0"/>
              <a:t>6/4/2018</a:t>
            </a:fld>
            <a:endParaRPr lang="en-US"/>
          </a:p>
        </p:txBody>
      </p:sp>
      <p:sp>
        <p:nvSpPr>
          <p:cNvPr id="4" name="Footer Placeholder 3"/>
          <p:cNvSpPr>
            <a:spLocks noGrp="1"/>
          </p:cNvSpPr>
          <p:nvPr>
            <p:ph type="ftr" sz="quarter" idx="11"/>
          </p:nvPr>
        </p:nvSpPr>
        <p:spPr/>
        <p:txBody>
          <a:bodyPr/>
          <a:lstStyle/>
          <a:p>
            <a:pPr>
              <a:defRPr/>
            </a:pPr>
            <a:r>
              <a:rPr lang="en-US" smtClean="0"/>
              <a:t>Doc #: 5-18-0018-00-agen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graphicFrame>
        <p:nvGraphicFramePr>
          <p:cNvPr id="9" name="Table 8"/>
          <p:cNvGraphicFramePr>
            <a:graphicFrameLocks noGrp="1"/>
          </p:cNvGraphicFramePr>
          <p:nvPr>
            <p:extLst>
              <p:ext uri="{D42A27DB-BD31-4B8C-83A1-F6EECF244321}">
                <p14:modId xmlns:p14="http://schemas.microsoft.com/office/powerpoint/2010/main" val="379384993"/>
              </p:ext>
            </p:extLst>
          </p:nvPr>
        </p:nvGraphicFramePr>
        <p:xfrm>
          <a:off x="914398" y="655792"/>
          <a:ext cx="5410202" cy="4831914"/>
        </p:xfrm>
        <a:graphic>
          <a:graphicData uri="http://schemas.openxmlformats.org/drawingml/2006/table">
            <a:tbl>
              <a:tblPr>
                <a:tableStyleId>{5C22544A-7EE6-4342-B048-85BDC9FD1C3A}</a:tableStyleId>
              </a:tblPr>
              <a:tblGrid>
                <a:gridCol w="594528">
                  <a:extLst>
                    <a:ext uri="{9D8B030D-6E8A-4147-A177-3AD203B41FA5}">
                      <a16:colId xmlns="" xmlns:a16="http://schemas.microsoft.com/office/drawing/2014/main" val="20005"/>
                    </a:ext>
                  </a:extLst>
                </a:gridCol>
                <a:gridCol w="396072">
                  <a:extLst>
                    <a:ext uri="{9D8B030D-6E8A-4147-A177-3AD203B41FA5}">
                      <a16:colId xmlns="" xmlns:a16="http://schemas.microsoft.com/office/drawing/2014/main" val="20000"/>
                    </a:ext>
                  </a:extLst>
                </a:gridCol>
                <a:gridCol w="762002">
                  <a:extLst>
                    <a:ext uri="{9D8B030D-6E8A-4147-A177-3AD203B41FA5}">
                      <a16:colId xmlns="" xmlns:a16="http://schemas.microsoft.com/office/drawing/2014/main" val="20001"/>
                    </a:ext>
                  </a:extLst>
                </a:gridCol>
                <a:gridCol w="625510">
                  <a:extLst>
                    <a:ext uri="{9D8B030D-6E8A-4147-A177-3AD203B41FA5}">
                      <a16:colId xmlns="" xmlns:a16="http://schemas.microsoft.com/office/drawing/2014/main" val="20002"/>
                    </a:ext>
                  </a:extLst>
                </a:gridCol>
                <a:gridCol w="713433">
                  <a:extLst>
                    <a:ext uri="{9D8B030D-6E8A-4147-A177-3AD203B41FA5}">
                      <a16:colId xmlns="" xmlns:a16="http://schemas.microsoft.com/office/drawing/2014/main" val="20003"/>
                    </a:ext>
                  </a:extLst>
                </a:gridCol>
                <a:gridCol w="2318657">
                  <a:extLst>
                    <a:ext uri="{9D8B030D-6E8A-4147-A177-3AD203B41FA5}">
                      <a16:colId xmlns="" xmlns:a16="http://schemas.microsoft.com/office/drawing/2014/main" val="20004"/>
                    </a:ext>
                  </a:extLst>
                </a:gridCol>
              </a:tblGrid>
              <a:tr h="500173">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6/5/18</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 xmlns:a16="http://schemas.microsoft.com/office/drawing/2014/main"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smtClean="0">
                          <a:effectLst/>
                        </a:rPr>
                        <a:t>15</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 xmlns:a16="http://schemas.microsoft.com/office/drawing/2014/main" val="1000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 xmlns:a16="http://schemas.microsoft.com/office/drawing/2014/main" val="10002"/>
                  </a:ext>
                </a:extLst>
              </a:tr>
              <a:tr h="333447">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 xmlns:a16="http://schemas.microsoft.com/office/drawing/2014/main" val="10003"/>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Lynn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Grande</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Self</a:t>
                      </a:r>
                    </a:p>
                  </a:txBody>
                  <a:tcPr marL="7620" marR="7620" marT="7620" marB="0" anchor="b"/>
                </a:tc>
                <a:extLst>
                  <a:ext uri="{0D108BD9-81ED-4DB2-BD59-A6C34878D82A}">
                    <a16:rowId xmlns="" xmlns:a16="http://schemas.microsoft.com/office/drawing/2014/main" val="10004"/>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 xmlns:a16="http://schemas.microsoft.com/office/drawing/2014/main" val="1000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Khamberkar</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Univ. of Buffalo</a:t>
                      </a:r>
                    </a:p>
                  </a:txBody>
                  <a:tcPr marL="7620" marR="7620" marT="7620" marB="0" anchor="b"/>
                </a:tc>
                <a:extLst>
                  <a:ext uri="{0D108BD9-81ED-4DB2-BD59-A6C34878D82A}">
                    <a16:rowId xmlns="" xmlns:a16="http://schemas.microsoft.com/office/drawing/2014/main" val="10006"/>
                  </a:ext>
                </a:extLst>
              </a:tr>
              <a:tr h="333447">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VIStology</a:t>
                      </a:r>
                      <a:r>
                        <a:rPr lang="en-US" sz="1100" b="0" i="0" u="none" strike="noStrike" dirty="0">
                          <a:solidFill>
                            <a:srgbClr val="000000"/>
                          </a:solidFill>
                          <a:effectLst/>
                          <a:latin typeface="Calibri" panose="020F0502020204030204" pitchFamily="34" charset="0"/>
                        </a:rPr>
                        <a:t> &amp; Northeastern University</a:t>
                      </a:r>
                    </a:p>
                  </a:txBody>
                  <a:tcPr marL="7620" marR="7620" marT="7620" marB="0" anchor="b"/>
                </a:tc>
                <a:extLst>
                  <a:ext uri="{0D108BD9-81ED-4DB2-BD59-A6C34878D82A}">
                    <a16:rowId xmlns="" xmlns:a16="http://schemas.microsoft.com/office/drawing/2014/main" val="10007"/>
                  </a:ext>
                </a:extLst>
              </a:tr>
              <a:tr h="191038">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Drexel  / NOAA?</a:t>
                      </a:r>
                    </a:p>
                  </a:txBody>
                  <a:tcPr marL="7620" marR="7620" marT="7620" marB="0" anchor="b"/>
                </a:tc>
                <a:extLst>
                  <a:ext uri="{0D108BD9-81ED-4DB2-BD59-A6C34878D82A}">
                    <a16:rowId xmlns="" xmlns:a16="http://schemas.microsoft.com/office/drawing/2014/main" val="10008"/>
                  </a:ext>
                </a:extLst>
              </a:tr>
              <a:tr h="230631">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 xmlns:a16="http://schemas.microsoft.com/office/drawing/2014/main" val="10009"/>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 xmlns:a16="http://schemas.microsoft.com/office/drawing/2014/main" val="10010"/>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 xmlns:a16="http://schemas.microsoft.com/office/drawing/2014/main" val="1001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10012"/>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r>
                        <a:rPr lang="en-US" sz="1100" b="0" i="0" u="none" strike="noStrike" dirty="0">
                          <a:solidFill>
                            <a:srgbClr val="000000"/>
                          </a:solidFill>
                          <a:effectLst/>
                          <a:latin typeface="Calibri" panose="020F0502020204030204" pitchFamily="34" charset="0"/>
                        </a:rPr>
                        <a:t> (Vice Chair)</a:t>
                      </a:r>
                    </a:p>
                  </a:txBody>
                  <a:tcPr marL="7620" marR="7620" marT="7620" marB="0" anchor="b"/>
                </a:tc>
                <a:extLst>
                  <a:ext uri="{0D108BD9-81ED-4DB2-BD59-A6C34878D82A}">
                    <a16:rowId xmlns="" xmlns:a16="http://schemas.microsoft.com/office/drawing/2014/main" val="1001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Foundry Inc</a:t>
                      </a:r>
                    </a:p>
                  </a:txBody>
                  <a:tcPr marL="7620" marR="7620" marT="7620" marB="0" anchor="b"/>
                </a:tc>
                <a:extLst>
                  <a:ext uri="{0D108BD9-81ED-4DB2-BD59-A6C34878D82A}">
                    <a16:rowId xmlns="" xmlns:a16="http://schemas.microsoft.com/office/drawing/2014/main" val="1001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SchrageConsult</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 xmlns:a16="http://schemas.microsoft.com/office/drawing/2014/main" val="10015"/>
                  </a:ext>
                </a:extLst>
              </a:tr>
              <a:tr h="175260">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Participant</a:t>
                      </a: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Mark</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McHenry</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Shared Spectrum Company</a:t>
                      </a:r>
                    </a:p>
                  </a:txBody>
                  <a:tcPr marL="4542" marR="4542" marT="4542" marB="0" anchor="b"/>
                </a:tc>
                <a:extLst>
                  <a:ext uri="{0D108BD9-81ED-4DB2-BD59-A6C34878D82A}">
                    <a16:rowId xmlns="" xmlns:a16="http://schemas.microsoft.com/office/drawing/2014/main" val="10016"/>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Yuriy</a:t>
                      </a:r>
                    </a:p>
                  </a:txBody>
                  <a:tcPr marL="7620" marR="7620" marT="7620"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Posherstnik</a:t>
                      </a: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US Army RDECOM CERDEC</a:t>
                      </a:r>
                    </a:p>
                  </a:txBody>
                  <a:tcPr marL="7620" marR="7620" marT="7620" marB="0" anchor="b"/>
                </a:tc>
                <a:extLst>
                  <a:ext uri="{0D108BD9-81ED-4DB2-BD59-A6C34878D82A}">
                    <a16:rowId xmlns="" xmlns:a16="http://schemas.microsoft.com/office/drawing/2014/main" val="1001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Thor</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Berglie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SSC</a:t>
                      </a:r>
                    </a:p>
                  </a:txBody>
                  <a:tcPr marL="68580" marR="68580" marT="0" marB="0" anchor="b"/>
                </a:tc>
                <a:extLst>
                  <a:ext uri="{0D108BD9-81ED-4DB2-BD59-A6C34878D82A}">
                    <a16:rowId xmlns="" xmlns:a16="http://schemas.microsoft.com/office/drawing/2014/main" val="10018"/>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Paul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Falvell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CGI Group Inc.</a:t>
                      </a:r>
                    </a:p>
                  </a:txBody>
                  <a:tcPr marL="68580" marR="68580" marT="0" marB="0" anchor="b"/>
                </a:tc>
              </a:tr>
            </a:tbl>
          </a:graphicData>
        </a:graphic>
      </p:graphicFrame>
      <p:sp>
        <p:nvSpPr>
          <p:cNvPr id="2" name="TextBox 1">
            <a:extLst>
              <a:ext uri="{FF2B5EF4-FFF2-40B4-BE49-F238E27FC236}">
                <a16:creationId xmlns="" xmlns:a16="http://schemas.microsoft.com/office/drawing/2014/main" id="{FDDD04C9-9911-4851-8BFD-5E105A025686}"/>
              </a:ext>
            </a:extLst>
          </p:cNvPr>
          <p:cNvSpPr txBox="1"/>
          <p:nvPr/>
        </p:nvSpPr>
        <p:spPr>
          <a:xfrm>
            <a:off x="6324600" y="3422742"/>
            <a:ext cx="1722119" cy="369332"/>
          </a:xfrm>
          <a:prstGeom prst="rect">
            <a:avLst/>
          </a:prstGeom>
          <a:noFill/>
        </p:spPr>
        <p:txBody>
          <a:bodyPr wrap="square" rtlCol="0">
            <a:spAutoFit/>
          </a:bodyPr>
          <a:lstStyle/>
          <a:p>
            <a:r>
              <a:rPr lang="en-US" b="1" i="1" dirty="0" smtClean="0">
                <a:solidFill>
                  <a:srgbClr val="FF0000"/>
                </a:solidFill>
              </a:rPr>
              <a:t>Quorum</a:t>
            </a:r>
            <a:r>
              <a:rPr lang="en-US" b="1" i="1" dirty="0">
                <a:solidFill>
                  <a:srgbClr val="FF0000"/>
                </a:solidFill>
              </a:rPr>
              <a:t>?</a:t>
            </a:r>
          </a:p>
        </p:txBody>
      </p:sp>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093113"/>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1900.5.1</a:t>
            </a:r>
          </a:p>
          <a:p>
            <a:pPr>
              <a:buFont typeface="Calibri" pitchFamily="34" charset="0"/>
              <a:buAutoNum type="arabicPeriod"/>
            </a:pPr>
            <a:r>
              <a:rPr lang="en-US" dirty="0">
                <a:latin typeface="Times New Roman" pitchFamily="18" charset="0"/>
              </a:rPr>
              <a:t>Status on 1900.5.2</a:t>
            </a:r>
          </a:p>
          <a:p>
            <a:pPr>
              <a:buFont typeface="Calibri" pitchFamily="34" charset="0"/>
              <a:buAutoNum type="arabicPeriod"/>
            </a:pPr>
            <a:r>
              <a:rPr lang="en-US" dirty="0">
                <a:latin typeface="Times New Roman" pitchFamily="18" charset="0"/>
              </a:rPr>
              <a:t>Status on Architecture</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a:buFont typeface="Calibri" pitchFamily="34" charset="0"/>
              <a:buAutoNum type="arabicPeriod"/>
            </a:pPr>
            <a:r>
              <a:rPr lang="en-US" dirty="0">
                <a:latin typeface="Times New Roman" pitchFamily="18" charset="0"/>
              </a:rPr>
              <a:t>In Ad Hoc, Review 1900.5.1 or 1900.5 Architecture</a:t>
            </a:r>
          </a:p>
        </p:txBody>
      </p:sp>
      <p:sp>
        <p:nvSpPr>
          <p:cNvPr id="6148" name="TextBox 1"/>
          <p:cNvSpPr txBox="1">
            <a:spLocks noChangeArrowheads="1"/>
          </p:cNvSpPr>
          <p:nvPr/>
        </p:nvSpPr>
        <p:spPr bwMode="auto">
          <a:xfrm>
            <a:off x="5419436" y="4876800"/>
            <a:ext cx="304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r>
              <a:rPr lang="en-US" sz="2400" b="1" i="1" dirty="0" smtClean="0">
                <a:solidFill>
                  <a:srgbClr val="FF0000"/>
                </a:solidFill>
                <a:latin typeface="Times New Roman" pitchFamily="18" charset="0"/>
              </a:rPr>
              <a:t>?</a:t>
            </a:r>
          </a:p>
          <a:p>
            <a:pPr eaLnBrk="1" hangingPunct="1"/>
            <a:r>
              <a:rPr lang="en-US" sz="2400" b="1" i="1" dirty="0" smtClean="0">
                <a:solidFill>
                  <a:srgbClr val="FF0000"/>
                </a:solidFill>
                <a:latin typeface="Times New Roman" pitchFamily="18" charset="0"/>
              </a:rPr>
              <a:t>Adopted by UC</a:t>
            </a:r>
            <a:endParaRPr lang="en-US" sz="2400" b="1" i="1" dirty="0">
              <a:solidFill>
                <a:srgbClr val="FF0000"/>
              </a:solidFill>
              <a:latin typeface="Times New Roman" pitchFamily="18" charset="0"/>
            </a:endParaRPr>
          </a:p>
        </p:txBody>
      </p:sp>
      <p:sp>
        <p:nvSpPr>
          <p:cNvPr id="2" name="Date Placeholder 1"/>
          <p:cNvSpPr>
            <a:spLocks noGrp="1"/>
          </p:cNvSpPr>
          <p:nvPr>
            <p:ph type="dt" sz="quarter" idx="10"/>
          </p:nvPr>
        </p:nvSpPr>
        <p:spPr/>
        <p:txBody>
          <a:bodyPr/>
          <a:lstStyle/>
          <a:p>
            <a:pPr>
              <a:defRPr/>
            </a:pPr>
            <a:fld id="{79AD3093-922A-4194-91E1-28F6F65804E8}" type="datetime1">
              <a:rPr lang="en-US" smtClean="0"/>
              <a:t>6/4/2018</a:t>
            </a:fld>
            <a:endParaRPr lang="en-US"/>
          </a:p>
        </p:txBody>
      </p:sp>
      <p:sp>
        <p:nvSpPr>
          <p:cNvPr id="3" name="Footer Placeholder 2"/>
          <p:cNvSpPr>
            <a:spLocks noGrp="1"/>
          </p:cNvSpPr>
          <p:nvPr>
            <p:ph type="ftr" sz="quarter" idx="11"/>
          </p:nvPr>
        </p:nvSpPr>
        <p:spPr/>
        <p:txBody>
          <a:bodyPr/>
          <a:lstStyle/>
          <a:p>
            <a:pPr>
              <a:defRPr/>
            </a:pPr>
            <a:r>
              <a:rPr lang="en-US" smtClean="0"/>
              <a:t>Doc #: 5-18-0018-00-agen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a:t>
            </a:r>
            <a:r>
              <a:rPr dirty="0" smtClean="0"/>
              <a:t>5-18-0018-0</a:t>
            </a:r>
            <a:r>
              <a:rPr lang="en-US" dirty="0"/>
              <a:t>0</a:t>
            </a:r>
            <a:endParaRPr dirty="0"/>
          </a:p>
          <a:p>
            <a:endParaRPr dirty="0"/>
          </a:p>
          <a:p>
            <a:r>
              <a:rPr dirty="0"/>
              <a:t>Mover: </a:t>
            </a:r>
          </a:p>
          <a:p>
            <a:r>
              <a:rPr dirty="0"/>
              <a:t>Second: </a:t>
            </a:r>
            <a:endParaRPr lang="en-US" dirty="0"/>
          </a:p>
          <a:p>
            <a:r>
              <a:rPr lang="en-US" dirty="0"/>
              <a:t>Vote: </a:t>
            </a:r>
            <a:endParaRPr dirty="0"/>
          </a:p>
        </p:txBody>
      </p:sp>
      <p:sp>
        <p:nvSpPr>
          <p:cNvPr id="4" name="Date Placeholder 3"/>
          <p:cNvSpPr>
            <a:spLocks noGrp="1"/>
          </p:cNvSpPr>
          <p:nvPr>
            <p:ph type="dt" sz="quarter" idx="10"/>
          </p:nvPr>
        </p:nvSpPr>
        <p:spPr/>
        <p:txBody>
          <a:bodyPr/>
          <a:lstStyle/>
          <a:p>
            <a:pPr>
              <a:defRPr/>
            </a:pPr>
            <a:fld id="{1FA50753-CBF3-4A2F-98F9-542FA5E8A400}" type="datetime1">
              <a:rPr lang="en-US" smtClean="0"/>
              <a:t>6/4/2018</a:t>
            </a:fld>
            <a:endParaRPr lang="en-US"/>
          </a:p>
        </p:txBody>
      </p:sp>
      <p:sp>
        <p:nvSpPr>
          <p:cNvPr id="5" name="Footer Placeholder 4"/>
          <p:cNvSpPr>
            <a:spLocks noGrp="1"/>
          </p:cNvSpPr>
          <p:nvPr>
            <p:ph type="ftr" sz="quarter" idx="11"/>
          </p:nvPr>
        </p:nvSpPr>
        <p:spPr/>
        <p:txBody>
          <a:bodyPr/>
          <a:lstStyle/>
          <a:p>
            <a:pPr>
              <a:defRPr/>
            </a:pPr>
            <a:r>
              <a:rPr lang="en-US" smtClean="0"/>
              <a:t>Doc #: 5-18-0018-00-agen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784A9F67-60C4-4EB0-AA4F-5BDBFD2AC16D}" type="datetime1">
              <a:rPr lang="en-US" smtClean="0"/>
              <a:t>6/4/2018</a:t>
            </a:fld>
            <a:endParaRPr lang="en-US"/>
          </a:p>
        </p:txBody>
      </p:sp>
      <p:sp>
        <p:nvSpPr>
          <p:cNvPr id="3" name="Footer Placeholder 2"/>
          <p:cNvSpPr>
            <a:spLocks noGrp="1"/>
          </p:cNvSpPr>
          <p:nvPr>
            <p:ph type="ftr" sz="quarter" idx="11"/>
          </p:nvPr>
        </p:nvSpPr>
        <p:spPr/>
        <p:txBody>
          <a:bodyPr/>
          <a:lstStyle/>
          <a:p>
            <a:pPr>
              <a:defRPr/>
            </a:pPr>
            <a:r>
              <a:rPr lang="en-US" smtClean="0"/>
              <a:t>Doc #: 5-18-0018-00-agen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735747F2-56C9-485C-8EF7-5FEFF8951805}" type="datetime1">
              <a:rPr lang="en-US" smtClean="0"/>
              <a:t>6/4/2018</a:t>
            </a:fld>
            <a:endParaRPr lang="en-US"/>
          </a:p>
        </p:txBody>
      </p:sp>
      <p:sp>
        <p:nvSpPr>
          <p:cNvPr id="3" name="Footer Placeholder 2"/>
          <p:cNvSpPr>
            <a:spLocks noGrp="1"/>
          </p:cNvSpPr>
          <p:nvPr>
            <p:ph type="ftr" sz="quarter" idx="11"/>
          </p:nvPr>
        </p:nvSpPr>
        <p:spPr/>
        <p:txBody>
          <a:bodyPr/>
          <a:lstStyle/>
          <a:p>
            <a:pPr>
              <a:defRPr/>
            </a:pPr>
            <a:r>
              <a:rPr lang="en-US" smtClean="0"/>
              <a:t>Doc #: 5-18-0018-00-agen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9560171E-B748-4875-9BDA-DFE66E46F01D}" type="datetime1">
              <a:rPr lang="en-US" smtClean="0"/>
              <a:t>6/4/2018</a:t>
            </a:fld>
            <a:endParaRPr lang="en-US"/>
          </a:p>
        </p:txBody>
      </p:sp>
      <p:sp>
        <p:nvSpPr>
          <p:cNvPr id="3" name="Footer Placeholder 2"/>
          <p:cNvSpPr>
            <a:spLocks noGrp="1"/>
          </p:cNvSpPr>
          <p:nvPr>
            <p:ph type="ftr" sz="quarter" idx="11"/>
          </p:nvPr>
        </p:nvSpPr>
        <p:spPr/>
        <p:txBody>
          <a:bodyPr/>
          <a:lstStyle/>
          <a:p>
            <a:pPr>
              <a:defRPr/>
            </a:pPr>
            <a:r>
              <a:rPr lang="en-US" smtClean="0"/>
              <a:t>Doc #: 5-18-0018-00-agen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12986</TotalTime>
  <Words>1471</Words>
  <Application>Microsoft Office PowerPoint</Application>
  <PresentationFormat>On-screen Show (4:3)</PresentationFormat>
  <Paragraphs>321</Paragraphs>
  <Slides>20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Current Architecture Status</vt:lpstr>
      <vt:lpstr>Other DySPAN-SC Activities</vt:lpstr>
      <vt:lpstr>Marketing Inputs</vt:lpstr>
      <vt:lpstr>Ad Hoc?</vt:lpstr>
      <vt:lpstr>Meetings</vt:lpstr>
      <vt:lpstr>IEEE 1900.5 Meeting 6/5/18 @2:30 PM US EDT (UTC-4) </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353</cp:revision>
  <dcterms:created xsi:type="dcterms:W3CDTF">2013-08-13T02:52:21Z</dcterms:created>
  <dcterms:modified xsi:type="dcterms:W3CDTF">2018-06-04T12:59:50Z</dcterms:modified>
</cp:coreProperties>
</file>