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315" r:id="rId3"/>
    <p:sldId id="337" r:id="rId4"/>
    <p:sldId id="370" r:id="rId5"/>
    <p:sldId id="332" r:id="rId6"/>
    <p:sldId id="317" r:id="rId7"/>
    <p:sldId id="352" r:id="rId8"/>
    <p:sldId id="353" r:id="rId9"/>
    <p:sldId id="354" r:id="rId10"/>
    <p:sldId id="355" r:id="rId11"/>
    <p:sldId id="307" r:id="rId12"/>
    <p:sldId id="360" r:id="rId13"/>
    <p:sldId id="384" r:id="rId14"/>
    <p:sldId id="335" r:id="rId15"/>
    <p:sldId id="385" r:id="rId16"/>
    <p:sldId id="344" r:id="rId17"/>
    <p:sldId id="346" r:id="rId18"/>
    <p:sldId id="347" r:id="rId19"/>
    <p:sldId id="381" r:id="rId20"/>
    <p:sldId id="364"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28" autoAdjust="0"/>
    <p:restoredTop sz="94660"/>
  </p:normalViewPr>
  <p:slideViewPr>
    <p:cSldViewPr>
      <p:cViewPr varScale="1">
        <p:scale>
          <a:sx n="87" d="100"/>
          <a:sy n="87" d="100"/>
        </p:scale>
        <p:origin x="153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2/25/2018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a:t>
            </a:fld>
            <a:endParaRPr lang="en-US"/>
          </a:p>
        </p:txBody>
      </p:sp>
    </p:spTree>
    <p:extLst>
      <p:ext uri="{BB962C8B-B14F-4D97-AF65-F5344CB8AC3E}">
        <p14:creationId xmlns:p14="http://schemas.microsoft.com/office/powerpoint/2010/main" val="255690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76456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7</a:t>
            </a:fld>
            <a:endParaRPr lang="en-US"/>
          </a:p>
        </p:txBody>
      </p:sp>
    </p:spTree>
    <p:extLst>
      <p:ext uri="{BB962C8B-B14F-4D97-AF65-F5344CB8AC3E}">
        <p14:creationId xmlns:p14="http://schemas.microsoft.com/office/powerpoint/2010/main" val="371906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7DBB1CA-BE07-4FC3-9858-8A6E89673B4B}"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131353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809A1FC8-EC34-4733-A058-792251A775EF}" type="datetime1">
              <a:rPr lang="en-US" smtClean="0"/>
              <a:t>2/25/2018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5-18-0007-00-agen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D84B4E5-5AA7-4EC2-AFE0-34828B8601A9}" type="datetime1">
              <a:rPr lang="en-US" smtClean="0"/>
              <a:t>2/25/2018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5-18-0007-00-agen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CACB389-4E1B-4AC9-B890-E21B37138C0E}" type="datetime1">
              <a:rPr lang="en-US" smtClean="0"/>
              <a:t>2/25/2018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5-18-0007-00-agen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81DBCE7-FB8E-448A-A574-9E2C573A32EA}" type="datetime1">
              <a:rPr lang="en-US" smtClean="0"/>
              <a:t>2/25/2018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5-18-0007-00-agen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44887AD2-06C2-488F-BD39-217B5EA0EBE5}" type="datetime1">
              <a:rPr lang="en-US" smtClean="0"/>
              <a:t>2/25/2018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5-18-0007-00-agen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559DB1F2-474E-4019-9D74-5BEDDA8F8647}" type="datetime1">
              <a:rPr lang="en-US" smtClean="0"/>
              <a:t>2/25/2018</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5-18-0007-00-agen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7FC38080-7EC5-466C-9F94-3C890A60AE80}" type="datetime1">
              <a:rPr lang="en-US" smtClean="0"/>
              <a:t>2/25/2018</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Doc #: 5-18-0007-00-agen</a:t>
            </a:r>
            <a:endParaRPr lang="en-US"/>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EF4F7400-D166-4778-A812-49E74EE19E95}" type="datetime1">
              <a:rPr lang="en-US" smtClean="0"/>
              <a:t>2/25/2018</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Doc #: 5-18-0007-00-agen</a:t>
            </a:r>
            <a:endParaRPr lang="en-US"/>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BC0FF01-0999-4AF7-B7F6-F9144736C3D0}" type="datetime1">
              <a:rPr lang="en-US" smtClean="0"/>
              <a:t>2/25/2018</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Doc #: 5-18-0007-00-agen</a:t>
            </a:r>
            <a:endParaRPr lang="en-US"/>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836980C-B682-469E-9386-3D4C25620FDB}" type="datetime1">
              <a:rPr lang="en-US" smtClean="0"/>
              <a:t>2/25/2018</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5-18-0007-00-agen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560DE323-8568-4DDF-9C14-36690B258F26}" type="datetime1">
              <a:rPr lang="en-US" smtClean="0"/>
              <a:t>2/25/2018</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5-18-0007-00-agen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ACFAC171-5C19-4D17-AE77-BFE9ED63F7C5}" type="datetime1">
              <a:rPr lang="en-US" smtClean="0"/>
              <a:t>2/25/2018</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smtClean="0"/>
              <a:t>Doc #: 5-18-0007-00-agen</a:t>
            </a:r>
            <a:endParaRPr lang="en-US"/>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sherman@baesystem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1900.5/dcn/18/5-18-0003-00-par0-draft-1900-5-2a-amendment-adding-spectrum-consumption-model-schema.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baesystems.webex.com/baesystems/j.php?MTID=mc0092d6c3c64e9b40002c3997313c0a7"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hyperlink" Target="https://www.teleconference.att.com/servlet/glbAccess?process=1&amp;accessNumber=888-3316674&amp;accessCode=6336344&amp;accessNumber2=312-7771452"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62E08AE2-21B4-4150-AE02-1DBFBE35D876}" type="datetime1">
              <a:rPr lang="en-US" smtClean="0">
                <a:solidFill>
                  <a:srgbClr val="000099"/>
                </a:solidFill>
              </a:rPr>
              <a:t>2/25/2018</a:t>
            </a:fld>
            <a:endParaRPr lang="en-US" dirty="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dirty="0">
              <a:solidFill>
                <a:srgbClr val="000099"/>
              </a:solidFill>
            </a:endParaRPr>
          </a:p>
        </p:txBody>
      </p:sp>
      <p:sp>
        <p:nvSpPr>
          <p:cNvPr id="2" name="Rectangle 2"/>
          <p:cNvSpPr>
            <a:spLocks noChangeArrowheads="1"/>
          </p:cNvSpPr>
          <p:nvPr/>
        </p:nvSpPr>
        <p:spPr bwMode="auto">
          <a:xfrm>
            <a:off x="685800" y="1785034"/>
            <a:ext cx="723012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06 </a:t>
            </a:r>
            <a:r>
              <a:rPr lang="en-US" sz="1200" b="1" dirty="0" smtClean="0">
                <a:latin typeface="Arial" pitchFamily="34" charset="0"/>
                <a:cs typeface="Times New Roman" pitchFamily="18" charset="0"/>
              </a:rPr>
              <a:t>March </a:t>
            </a:r>
            <a:r>
              <a:rPr lang="en-US" sz="1200" b="1" dirty="0">
                <a:latin typeface="Arial" pitchFamily="34" charset="0"/>
                <a:cs typeface="Times New Roman" pitchFamily="18" charset="0"/>
              </a:rPr>
              <a:t>2018</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a:t>
            </a:r>
            <a:r>
              <a:rPr lang="en-US" sz="1200" b="1" dirty="0" smtClean="0">
                <a:latin typeface="Arial" pitchFamily="34" charset="0"/>
                <a:cs typeface="Times New Roman" pitchFamily="18" charset="0"/>
              </a:rPr>
              <a:t>25</a:t>
            </a:r>
            <a:r>
              <a:rPr lang="en-US" sz="1200" b="1" dirty="0" smtClean="0">
                <a:latin typeface="Arial" pitchFamily="34" charset="0"/>
                <a:cs typeface="Times New Roman" pitchFamily="18" charset="0"/>
              </a:rPr>
              <a:t> </a:t>
            </a:r>
            <a:r>
              <a:rPr lang="en-US" sz="1200" b="1" dirty="0">
                <a:latin typeface="Arial" pitchFamily="34" charset="0"/>
                <a:cs typeface="Times New Roman" pitchFamily="18" charset="0"/>
              </a:rPr>
              <a:t>February 2018</a:t>
            </a:r>
          </a:p>
          <a:p>
            <a:pPr eaLnBrk="0" hangingPunct="0"/>
            <a:r>
              <a:rPr lang="en-US" sz="1200" b="1" dirty="0">
                <a:latin typeface="Arial" pitchFamily="34" charset="0"/>
                <a:cs typeface="Times New Roman" pitchFamily="18" charset="0"/>
              </a:rPr>
              <a:t>Document No: </a:t>
            </a:r>
            <a:r>
              <a:rPr lang="en-US" sz="1200" b="1" dirty="0" smtClean="0">
                <a:latin typeface="Arial" pitchFamily="34" charset="0"/>
                <a:cs typeface="Times New Roman" pitchFamily="18" charset="0"/>
              </a:rPr>
              <a:t>5-18-0007-00-agen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xmlns="" val="20000"/>
                    </a:ext>
                  </a:extLst>
                </a:gridCol>
                <a:gridCol w="1289973">
                  <a:extLst>
                    <a:ext uri="{9D8B030D-6E8A-4147-A177-3AD203B41FA5}">
                      <a16:colId xmlns:a16="http://schemas.microsoft.com/office/drawing/2014/main" xmlns="" val="20001"/>
                    </a:ext>
                  </a:extLst>
                </a:gridCol>
                <a:gridCol w="1219200">
                  <a:extLst>
                    <a:ext uri="{9D8B030D-6E8A-4147-A177-3AD203B41FA5}">
                      <a16:colId xmlns:a16="http://schemas.microsoft.com/office/drawing/2014/main" xmlns="" val="20002"/>
                    </a:ext>
                  </a:extLst>
                </a:gridCol>
                <a:gridCol w="1143000">
                  <a:extLst>
                    <a:ext uri="{9D8B030D-6E8A-4147-A177-3AD203B41FA5}">
                      <a16:colId xmlns:a16="http://schemas.microsoft.com/office/drawing/2014/main" xmlns="" val="20003"/>
                    </a:ext>
                  </a:extLst>
                </a:gridCol>
                <a:gridCol w="2666999">
                  <a:extLst>
                    <a:ext uri="{9D8B030D-6E8A-4147-A177-3AD203B41FA5}">
                      <a16:colId xmlns:a16="http://schemas.microsoft.com/office/drawing/2014/main" xmlns=""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bl>
          </a:graphicData>
        </a:graphic>
      </p:graphicFrame>
      <p:sp>
        <p:nvSpPr>
          <p:cNvPr id="2073" name="Rectangle 23"/>
          <p:cNvSpPr>
            <a:spLocks noChangeArrowheads="1"/>
          </p:cNvSpPr>
          <p:nvPr/>
        </p:nvSpPr>
        <p:spPr bwMode="auto">
          <a:xfrm>
            <a:off x="609600" y="2414588"/>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a:t>
            </a:r>
            <a:r>
              <a:rPr lang="en-US" sz="1200" dirty="0" err="1">
                <a:latin typeface="Arial" pitchFamily="34" charset="0"/>
                <a:cs typeface="Times New Roman" pitchFamily="18" charset="0"/>
              </a:rPr>
              <a:t>thatthe</a:t>
            </a:r>
            <a:r>
              <a:rPr lang="en-US" sz="1200" dirty="0">
                <a:latin typeface="Arial" pitchFamily="34" charset="0"/>
                <a:cs typeface="Times New Roman" pitchFamily="18" charset="0"/>
              </a:rPr>
              <a:t> draft publication will be approved for publication. Please notify the Chair &lt;</a:t>
            </a:r>
            <a:r>
              <a:rPr lang="en-US" sz="1200" dirty="0">
                <a:latin typeface="Arial" pitchFamily="34" charset="0"/>
                <a:cs typeface="Times New Roman" pitchFamily="18" charset="0"/>
                <a:hlinkClick r:id="rId3"/>
              </a:rPr>
              <a:t>matthew.sherman@baesystems.com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4"/>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a:t>Doc #: </a:t>
            </a:r>
            <a:r>
              <a:rPr lang="en-US" dirty="0" smtClean="0"/>
              <a:t>5-18-0007-00-agen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a:lnSpc>
                <a:spcPct val="80000"/>
              </a:lnSpc>
              <a:spcAft>
                <a:spcPct val="40000"/>
              </a:spcAft>
              <a:buFont typeface="Arial" panose="020B0604020202020204" pitchFamily="34" charset="0"/>
              <a:buChar char="•"/>
            </a:pPr>
            <a:r>
              <a:rPr lang="en-US" altLang="en-US" sz="1800" b="1"/>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a:t>Don’t discuss specific license rates, terms, or conditions.</a:t>
            </a:r>
          </a:p>
          <a:p>
            <a:pPr lvl="2">
              <a:lnSpc>
                <a:spcPct val="80000"/>
              </a:lnSpc>
              <a:spcAft>
                <a:spcPct val="40000"/>
              </a:spcAft>
              <a:buFont typeface="Arial" panose="020B0604020202020204" pitchFamily="34" charset="0"/>
              <a:buChar char="•"/>
            </a:pPr>
            <a:r>
              <a:rPr lang="en-US" altLang="en-US" sz="140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a:t>Technical considerations remain primary focus</a:t>
            </a:r>
            <a:endParaRPr lang="en-US" altLang="en-US" sz="1400"/>
          </a:p>
          <a:p>
            <a:pPr lvl="1">
              <a:lnSpc>
                <a:spcPct val="80000"/>
              </a:lnSpc>
              <a:spcAft>
                <a:spcPct val="40000"/>
              </a:spcAft>
              <a:buFont typeface="Arial" panose="020B0604020202020204" pitchFamily="34" charset="0"/>
              <a:buChar char="•"/>
            </a:pPr>
            <a:r>
              <a:rPr lang="en-US" altLang="en-US" sz="1600" b="1"/>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a:t>Don’t be silent if inappropriate topics are discussed … do formally object.</a:t>
            </a:r>
          </a:p>
          <a:p>
            <a:pPr algn="ctr">
              <a:lnSpc>
                <a:spcPct val="80000"/>
              </a:lnSpc>
              <a:buFont typeface="Monotype Sorts"/>
              <a:buNone/>
            </a:pPr>
            <a:r>
              <a:rPr lang="en-US" altLang="en-US" sz="1000" b="1"/>
              <a:t>---------------------------------------------------------------   </a:t>
            </a:r>
            <a:endParaRPr lang="en-US" altLang="en-US" sz="1200" b="1"/>
          </a:p>
          <a:p>
            <a:pPr algn="ctr">
              <a:lnSpc>
                <a:spcPct val="80000"/>
              </a:lnSpc>
              <a:buFont typeface="Monotype Sorts"/>
              <a:buNone/>
            </a:pPr>
            <a:r>
              <a:rPr lang="en-US" altLang="en-US" sz="1200" b="1"/>
              <a:t>See </a:t>
            </a:r>
            <a:r>
              <a:rPr lang="en-US" altLang="en-US" sz="1200" b="1" i="1"/>
              <a:t>IEEE-SA Standards Board Operations Manual</a:t>
            </a:r>
            <a:r>
              <a:rPr lang="en-US" altLang="en-US" sz="1200" b="1"/>
              <a:t>, clause 5.3.10 and </a:t>
            </a:r>
            <a:r>
              <a:rPr lang="en-GB" altLang="en-US" sz="1200" b="1"/>
              <a:t>“Promoting Competition and Innovation: What You Need to Know about the IEEE Standards Association's Antitrust and Competition Policy”</a:t>
            </a:r>
            <a:r>
              <a:rPr lang="en-US" altLang="en-US" sz="1200" b="1"/>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CD241305-80C8-46A4-81AA-4735F27A496B}" type="datetime1">
              <a:rPr lang="en-US" smtClean="0"/>
              <a:t>2/25/2018</a:t>
            </a:fld>
            <a:endParaRPr lang="en-US"/>
          </a:p>
        </p:txBody>
      </p:sp>
      <p:sp>
        <p:nvSpPr>
          <p:cNvPr id="3" name="Footer Placeholder 2"/>
          <p:cNvSpPr>
            <a:spLocks noGrp="1"/>
          </p:cNvSpPr>
          <p:nvPr>
            <p:ph type="ftr" sz="quarter" idx="11"/>
          </p:nvPr>
        </p:nvSpPr>
        <p:spPr/>
        <p:txBody>
          <a:bodyPr/>
          <a:lstStyle/>
          <a:p>
            <a:pPr>
              <a:defRPr/>
            </a:pPr>
            <a:r>
              <a:rPr lang="en-US" smtClean="0"/>
              <a:t>Doc #: 5-18-0007-00-agen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10</a:t>
            </a:fld>
            <a:endParaRPr lang="en-US"/>
          </a:p>
        </p:txBody>
      </p:sp>
    </p:spTree>
    <p:extLst>
      <p:ext uri="{BB962C8B-B14F-4D97-AF65-F5344CB8AC3E}">
        <p14:creationId xmlns:p14="http://schemas.microsoft.com/office/powerpoint/2010/main" val="3264869999"/>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t>Minutes for approval</a:t>
            </a:r>
          </a:p>
        </p:txBody>
      </p:sp>
      <p:sp>
        <p:nvSpPr>
          <p:cNvPr id="12291" name="Content Placeholder 2"/>
          <p:cNvSpPr>
            <a:spLocks noGrp="1"/>
          </p:cNvSpPr>
          <p:nvPr>
            <p:ph idx="1"/>
          </p:nvPr>
        </p:nvSpPr>
        <p:spPr/>
        <p:txBody>
          <a:bodyPr/>
          <a:lstStyle/>
          <a:p>
            <a:r>
              <a:rPr dirty="0"/>
              <a:t>Motion to approve WG minutes contained in</a:t>
            </a:r>
          </a:p>
          <a:p>
            <a:pPr marL="0" indent="0" eaLnBrk="1" fontAlgn="auto" hangingPunct="1">
              <a:lnSpc>
                <a:spcPct val="115000"/>
              </a:lnSpc>
              <a:spcBef>
                <a:spcPts val="0"/>
              </a:spcBef>
              <a:spcAft>
                <a:spcPts val="0"/>
              </a:spcAft>
              <a:buNone/>
              <a:defRPr/>
            </a:pPr>
            <a:r>
              <a:rPr lang="en-US" dirty="0"/>
              <a:t>5-18-0005-00.</a:t>
            </a:r>
          </a:p>
          <a:p>
            <a:pPr>
              <a:lnSpc>
                <a:spcPct val="115000"/>
              </a:lnSpc>
              <a:defRPr/>
            </a:pPr>
            <a:r>
              <a:rPr lang="en-US" dirty="0"/>
              <a:t>Mover:  </a:t>
            </a:r>
          </a:p>
          <a:p>
            <a:r>
              <a:rPr dirty="0"/>
              <a:t>Second:</a:t>
            </a:r>
          </a:p>
          <a:p>
            <a:r>
              <a:rPr lang="en-US" dirty="0"/>
              <a:t>Vote:  </a:t>
            </a:r>
          </a:p>
          <a:p>
            <a:endParaRPr lang="en-US" dirty="0"/>
          </a:p>
          <a:p>
            <a:endParaRPr lang="en-US" dirty="0"/>
          </a:p>
          <a:p>
            <a:endParaRPr dirty="0"/>
          </a:p>
        </p:txBody>
      </p:sp>
      <p:sp>
        <p:nvSpPr>
          <p:cNvPr id="4" name="Date Placeholder 3"/>
          <p:cNvSpPr>
            <a:spLocks noGrp="1"/>
          </p:cNvSpPr>
          <p:nvPr>
            <p:ph type="dt" sz="quarter" idx="10"/>
          </p:nvPr>
        </p:nvSpPr>
        <p:spPr/>
        <p:txBody>
          <a:bodyPr/>
          <a:lstStyle/>
          <a:p>
            <a:pPr>
              <a:defRPr/>
            </a:pPr>
            <a:fld id="{78A4A1A6-D972-4638-B179-52DDF4E7C3B6}" type="datetime1">
              <a:rPr lang="en-US" smtClean="0"/>
              <a:t>2/25/2018</a:t>
            </a:fld>
            <a:endParaRPr lang="en-US"/>
          </a:p>
        </p:txBody>
      </p:sp>
      <p:sp>
        <p:nvSpPr>
          <p:cNvPr id="5" name="Footer Placeholder 4"/>
          <p:cNvSpPr>
            <a:spLocks noGrp="1"/>
          </p:cNvSpPr>
          <p:nvPr>
            <p:ph type="ftr" sz="quarter" idx="11"/>
          </p:nvPr>
        </p:nvSpPr>
        <p:spPr/>
        <p:txBody>
          <a:bodyPr/>
          <a:lstStyle/>
          <a:p>
            <a:pPr>
              <a:defRPr/>
            </a:pPr>
            <a:r>
              <a:rPr lang="en-US" smtClean="0"/>
              <a:t>Doc #: 5-18-0007-00-agen</a:t>
            </a:r>
            <a:endParaRPr lang="en-US"/>
          </a:p>
        </p:txBody>
      </p:sp>
      <p:sp>
        <p:nvSpPr>
          <p:cNvPr id="6" name="Slide Number Placeholder 5"/>
          <p:cNvSpPr>
            <a:spLocks noGrp="1"/>
          </p:cNvSpPr>
          <p:nvPr>
            <p:ph type="sldNum" sz="quarter" idx="12"/>
          </p:nvPr>
        </p:nvSpPr>
        <p:spPr/>
        <p:txBody>
          <a:bodyPr/>
          <a:lstStyle/>
          <a:p>
            <a:pPr>
              <a:defRPr/>
            </a:pPr>
            <a:fld id="{7FE86D48-55D4-4832-AD65-0E7A90F87B93}" type="slidenum">
              <a:rPr lang="en-US" smtClean="0"/>
              <a:pPr>
                <a:defRPr/>
              </a:pPr>
              <a:t>11</a:t>
            </a:fld>
            <a:endParaRPr lang="en-US"/>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Status on 1900.5.1</a:t>
            </a:r>
          </a:p>
        </p:txBody>
      </p:sp>
      <p:sp>
        <p:nvSpPr>
          <p:cNvPr id="3" name="Content Placeholder 2"/>
          <p:cNvSpPr>
            <a:spLocks noGrp="1"/>
          </p:cNvSpPr>
          <p:nvPr>
            <p:ph idx="1"/>
          </p:nvPr>
        </p:nvSpPr>
        <p:spPr>
          <a:xfrm>
            <a:off x="457200" y="1371600"/>
            <a:ext cx="8229600" cy="4525963"/>
          </a:xfrm>
        </p:spPr>
        <p:txBody>
          <a:bodyPr/>
          <a:lstStyle/>
          <a:p>
            <a:r>
              <a:rPr lang="en-US" sz="2800" dirty="0"/>
              <a:t>Draft Status</a:t>
            </a:r>
          </a:p>
        </p:txBody>
      </p:sp>
      <p:sp>
        <p:nvSpPr>
          <p:cNvPr id="4" name="Date Placeholder 3"/>
          <p:cNvSpPr>
            <a:spLocks noGrp="1"/>
          </p:cNvSpPr>
          <p:nvPr>
            <p:ph type="dt" sz="half" idx="10"/>
          </p:nvPr>
        </p:nvSpPr>
        <p:spPr/>
        <p:txBody>
          <a:bodyPr/>
          <a:lstStyle/>
          <a:p>
            <a:pPr>
              <a:defRPr/>
            </a:pPr>
            <a:fld id="{43F7A8EE-4E71-4853-B610-FE9F43FF67EE}" type="datetime1">
              <a:rPr lang="en-US" smtClean="0"/>
              <a:t>2/25/2018</a:t>
            </a:fld>
            <a:endParaRPr lang="en-US"/>
          </a:p>
        </p:txBody>
      </p:sp>
      <p:sp>
        <p:nvSpPr>
          <p:cNvPr id="5" name="Footer Placeholder 4"/>
          <p:cNvSpPr>
            <a:spLocks noGrp="1"/>
          </p:cNvSpPr>
          <p:nvPr>
            <p:ph type="ftr" sz="quarter" idx="11"/>
          </p:nvPr>
        </p:nvSpPr>
        <p:spPr/>
        <p:txBody>
          <a:bodyPr/>
          <a:lstStyle/>
          <a:p>
            <a:pPr>
              <a:defRPr/>
            </a:pPr>
            <a:r>
              <a:rPr lang="en-US" smtClean="0"/>
              <a:t>Doc #: 5-18-0007-00-agen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12</a:t>
            </a:fld>
            <a:endParaRPr lang="en-US"/>
          </a:p>
        </p:txBody>
      </p:sp>
    </p:spTree>
    <p:extLst>
      <p:ext uri="{BB962C8B-B14F-4D97-AF65-F5344CB8AC3E}">
        <p14:creationId xmlns:p14="http://schemas.microsoft.com/office/powerpoint/2010/main" val="15144602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17463"/>
            <a:ext cx="8229600" cy="1143000"/>
          </a:xfrm>
        </p:spPr>
        <p:txBody>
          <a:bodyPr/>
          <a:lstStyle/>
          <a:p>
            <a:r>
              <a:rPr altLang="en-US"/>
              <a:t>Working Schedule for 1900.5.1</a:t>
            </a:r>
          </a:p>
        </p:txBody>
      </p:sp>
      <p:sp>
        <p:nvSpPr>
          <p:cNvPr id="13315" name="Content Placeholder 2"/>
          <p:cNvSpPr>
            <a:spLocks noGrp="1"/>
          </p:cNvSpPr>
          <p:nvPr>
            <p:ph idx="1"/>
          </p:nvPr>
        </p:nvSpPr>
        <p:spPr>
          <a:xfrm>
            <a:off x="381000" y="1447800"/>
            <a:ext cx="8229600" cy="4525963"/>
          </a:xfrm>
        </p:spPr>
        <p:txBody>
          <a:bodyPr/>
          <a:lstStyle/>
          <a:p>
            <a:r>
              <a:rPr altLang="en-US" sz="1400" dirty="0"/>
              <a:t>Complete Draft for Clause 4					7/30√</a:t>
            </a:r>
          </a:p>
          <a:p>
            <a:r>
              <a:rPr altLang="en-US" sz="1400" dirty="0"/>
              <a:t>Complete Draft for Clause 5	(Needs Work)			10/15     </a:t>
            </a:r>
            <a:r>
              <a:rPr altLang="en-US" sz="1400" b="1" dirty="0">
                <a:solidFill>
                  <a:srgbClr val="FF0000"/>
                </a:solidFill>
              </a:rPr>
              <a:t>1/17?</a:t>
            </a:r>
          </a:p>
          <a:p>
            <a:r>
              <a:rPr altLang="en-US" sz="1400" dirty="0"/>
              <a:t>Complete Draft for Clause 6	(More examples)			1/16        </a:t>
            </a:r>
            <a:r>
              <a:rPr altLang="en-US" sz="1400" b="1" dirty="0">
                <a:solidFill>
                  <a:srgbClr val="FF0000"/>
                </a:solidFill>
              </a:rPr>
              <a:t>8/16</a:t>
            </a:r>
            <a:r>
              <a:rPr altLang="en-US" sz="1400" dirty="0">
                <a:solidFill>
                  <a:srgbClr val="FF0000"/>
                </a:solidFill>
              </a:rPr>
              <a:t> √</a:t>
            </a:r>
            <a:endParaRPr altLang="en-US" sz="1400" dirty="0"/>
          </a:p>
          <a:p>
            <a:r>
              <a:rPr altLang="en-US" sz="1400" dirty="0"/>
              <a:t>Complete Draft for Clause 7	(put xml file in annex?)			3/16         </a:t>
            </a:r>
            <a:r>
              <a:rPr altLang="en-US" sz="1400" b="1" dirty="0">
                <a:solidFill>
                  <a:srgbClr val="FF0000"/>
                </a:solidFill>
              </a:rPr>
              <a:t>7/4</a:t>
            </a:r>
            <a:r>
              <a:rPr altLang="en-US" sz="1400" dirty="0">
                <a:solidFill>
                  <a:srgbClr val="FF0000"/>
                </a:solidFill>
              </a:rPr>
              <a:t> √</a:t>
            </a:r>
            <a:endParaRPr altLang="en-US" sz="1400" b="1" dirty="0">
              <a:solidFill>
                <a:srgbClr val="FF0000"/>
              </a:solidFill>
            </a:endParaRPr>
          </a:p>
          <a:p>
            <a:r>
              <a:rPr altLang="en-US" sz="1400" dirty="0"/>
              <a:t>Complete Draft for Clause 8	(Minor additions needed)		4/16         </a:t>
            </a:r>
            <a:r>
              <a:rPr altLang="en-US" sz="1400" b="1" dirty="0">
                <a:solidFill>
                  <a:srgbClr val="FF0000"/>
                </a:solidFill>
              </a:rPr>
              <a:t>9/16</a:t>
            </a:r>
            <a:r>
              <a:rPr altLang="en-US" sz="1400" dirty="0">
                <a:solidFill>
                  <a:srgbClr val="FF0000"/>
                </a:solidFill>
              </a:rPr>
              <a:t> √</a:t>
            </a:r>
            <a:endParaRPr altLang="en-US" sz="1400" b="1" dirty="0">
              <a:solidFill>
                <a:srgbClr val="FF0000"/>
              </a:solidFill>
            </a:endParaRPr>
          </a:p>
          <a:p>
            <a:r>
              <a:rPr altLang="en-US" sz="1400" dirty="0"/>
              <a:t>Full review of drafting					3/17 </a:t>
            </a:r>
            <a:r>
              <a:rPr altLang="en-US" sz="1400" dirty="0">
                <a:solidFill>
                  <a:srgbClr val="FF0000"/>
                </a:solidFill>
              </a:rPr>
              <a:t>√</a:t>
            </a:r>
            <a:endParaRPr altLang="en-US" sz="1400" dirty="0"/>
          </a:p>
          <a:p>
            <a:r>
              <a:rPr altLang="en-US" sz="1400" dirty="0"/>
              <a:t>First WG Ballot						5/17         </a:t>
            </a:r>
            <a:r>
              <a:rPr altLang="en-US" sz="1400" b="1" dirty="0">
                <a:solidFill>
                  <a:srgbClr val="FF0000"/>
                </a:solidFill>
              </a:rPr>
              <a:t>2/18</a:t>
            </a:r>
          </a:p>
          <a:p>
            <a:r>
              <a:rPr altLang="en-US" sz="1400" dirty="0"/>
              <a:t>WG </a:t>
            </a:r>
            <a:r>
              <a:rPr altLang="en-US" sz="1400" dirty="0" err="1"/>
              <a:t>Recirc</a:t>
            </a:r>
            <a:r>
              <a:rPr altLang="en-US" sz="1400" dirty="0"/>
              <a:t>						</a:t>
            </a:r>
            <a:r>
              <a:rPr lang="en-US" altLang="en-US" sz="1400" dirty="0"/>
              <a:t>8</a:t>
            </a:r>
            <a:r>
              <a:rPr altLang="en-US" sz="1400" dirty="0"/>
              <a:t>/17  </a:t>
            </a:r>
            <a:r>
              <a:rPr lang="en-US" altLang="en-US" sz="1400" dirty="0"/>
              <a:t>       </a:t>
            </a:r>
            <a:r>
              <a:rPr lang="en-US" altLang="en-US" sz="1400" b="1" dirty="0">
                <a:solidFill>
                  <a:srgbClr val="FF0000"/>
                </a:solidFill>
              </a:rPr>
              <a:t>4/18</a:t>
            </a:r>
            <a:endParaRPr altLang="en-US" sz="1400" dirty="0"/>
          </a:p>
          <a:p>
            <a:r>
              <a:rPr altLang="en-US" sz="1400" dirty="0"/>
              <a:t>Sponsor Ballot						</a:t>
            </a:r>
            <a:r>
              <a:rPr lang="en-US" altLang="en-US" sz="1400" dirty="0"/>
              <a:t>10</a:t>
            </a:r>
            <a:r>
              <a:rPr altLang="en-US" sz="1400" dirty="0"/>
              <a:t>/17</a:t>
            </a:r>
            <a:r>
              <a:rPr lang="en-US" altLang="en-US" sz="1400" dirty="0"/>
              <a:t>       </a:t>
            </a:r>
            <a:r>
              <a:rPr lang="en-US" altLang="en-US" sz="1400" b="1" dirty="0">
                <a:solidFill>
                  <a:srgbClr val="FF0000"/>
                </a:solidFill>
              </a:rPr>
              <a:t>6/18</a:t>
            </a:r>
            <a:endParaRPr altLang="en-US" sz="1400" dirty="0"/>
          </a:p>
          <a:p>
            <a:r>
              <a:rPr altLang="en-US" sz="1400" dirty="0"/>
              <a:t>Sponsor </a:t>
            </a:r>
            <a:r>
              <a:rPr altLang="en-US" sz="1400" dirty="0" err="1"/>
              <a:t>Recirc</a:t>
            </a:r>
            <a:r>
              <a:rPr altLang="en-US" sz="1400" dirty="0"/>
              <a:t>						</a:t>
            </a:r>
            <a:r>
              <a:rPr lang="en-US" altLang="en-US" sz="1400" dirty="0"/>
              <a:t>4</a:t>
            </a:r>
            <a:r>
              <a:rPr altLang="en-US" sz="1400" dirty="0"/>
              <a:t>/1</a:t>
            </a:r>
            <a:r>
              <a:rPr lang="en-US" altLang="en-US" sz="1400" dirty="0"/>
              <a:t>8         </a:t>
            </a:r>
            <a:r>
              <a:rPr lang="en-US" altLang="en-US" sz="1400" b="1" dirty="0">
                <a:solidFill>
                  <a:srgbClr val="FF0000"/>
                </a:solidFill>
              </a:rPr>
              <a:t>9/18</a:t>
            </a:r>
            <a:endParaRPr altLang="en-US" sz="1400" dirty="0"/>
          </a:p>
          <a:p>
            <a:r>
              <a:rPr altLang="en-US" sz="1400" dirty="0"/>
              <a:t>Sponsor </a:t>
            </a:r>
            <a:r>
              <a:rPr altLang="en-US" sz="1400" dirty="0" err="1"/>
              <a:t>Recirc</a:t>
            </a:r>
            <a:r>
              <a:rPr altLang="en-US" sz="1400" dirty="0"/>
              <a:t> 2						</a:t>
            </a:r>
            <a:r>
              <a:rPr lang="en-US" altLang="en-US" sz="1400" dirty="0"/>
              <a:t>8</a:t>
            </a:r>
            <a:r>
              <a:rPr altLang="en-US" sz="1400" dirty="0"/>
              <a:t>/1</a:t>
            </a:r>
            <a:r>
              <a:rPr lang="en-US" altLang="en-US" sz="1400" dirty="0"/>
              <a:t>8         </a:t>
            </a:r>
            <a:r>
              <a:rPr lang="en-US" altLang="en-US" sz="1400" b="1" dirty="0">
                <a:solidFill>
                  <a:srgbClr val="FF0000"/>
                </a:solidFill>
              </a:rPr>
              <a:t>12/18</a:t>
            </a:r>
            <a:endParaRPr altLang="en-US" sz="1400" dirty="0"/>
          </a:p>
          <a:p>
            <a:r>
              <a:rPr altLang="en-US" sz="1400" dirty="0"/>
              <a:t>Submit to REVCOM						11/17       </a:t>
            </a:r>
            <a:r>
              <a:rPr lang="en-US" altLang="en-US" sz="1400" b="1" dirty="0">
                <a:solidFill>
                  <a:srgbClr val="FF0000"/>
                </a:solidFill>
              </a:rPr>
              <a:t>3/19!!</a:t>
            </a:r>
          </a:p>
          <a:p>
            <a:endParaRPr altLang="en-US" sz="200" dirty="0"/>
          </a:p>
          <a:p>
            <a:r>
              <a:rPr lang="en-US" altLang="en-US" sz="1400" dirty="0"/>
              <a:t>  							</a:t>
            </a:r>
            <a:endParaRPr lang="en-US" altLang="en-US" sz="1400" b="1" dirty="0">
              <a:solidFill>
                <a:srgbClr val="FF0000"/>
              </a:solidFill>
            </a:endParaRPr>
          </a:p>
          <a:p>
            <a:endParaRPr altLang="en-US" sz="1400" dirty="0"/>
          </a:p>
          <a:p>
            <a:endParaRPr altLang="en-US" sz="1400" dirty="0"/>
          </a:p>
        </p:txBody>
      </p:sp>
      <p:sp>
        <p:nvSpPr>
          <p:cNvPr id="4" name="Date Placeholder 3"/>
          <p:cNvSpPr>
            <a:spLocks noGrp="1"/>
          </p:cNvSpPr>
          <p:nvPr>
            <p:ph type="dt" sz="quarter" idx="10"/>
          </p:nvPr>
        </p:nvSpPr>
        <p:spPr/>
        <p:txBody>
          <a:bodyPr/>
          <a:lstStyle/>
          <a:p>
            <a:pPr>
              <a:defRPr/>
            </a:pPr>
            <a:fld id="{ABD4C12D-DF07-41C8-86ED-49470E073FFC}" type="datetime1">
              <a:rPr lang="en-US" smtClean="0"/>
              <a:t>2/25/2018</a:t>
            </a:fld>
            <a:endParaRPr lang="en-US"/>
          </a:p>
        </p:txBody>
      </p:sp>
      <p:sp>
        <p:nvSpPr>
          <p:cNvPr id="5" name="Footer Placeholder 4"/>
          <p:cNvSpPr>
            <a:spLocks noGrp="1"/>
          </p:cNvSpPr>
          <p:nvPr>
            <p:ph type="ftr" sz="quarter" idx="11"/>
          </p:nvPr>
        </p:nvSpPr>
        <p:spPr/>
        <p:txBody>
          <a:bodyPr/>
          <a:lstStyle/>
          <a:p>
            <a:pPr>
              <a:defRPr/>
            </a:pPr>
            <a:r>
              <a:rPr lang="en-US" smtClean="0"/>
              <a:t>Doc #: 5-18-0007-00-agen</a:t>
            </a:r>
            <a:endParaRPr lang="en-US"/>
          </a:p>
        </p:txBody>
      </p:sp>
      <p:sp>
        <p:nvSpPr>
          <p:cNvPr id="1331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E7C96333-6C4D-45D5-9B55-6DF4663829E9}" type="slidenum">
              <a:rPr lang="en-US" altLang="en-US" sz="1200" smtClean="0"/>
              <a:pPr>
                <a:spcBef>
                  <a:spcPct val="0"/>
                </a:spcBef>
                <a:buFontTx/>
                <a:buNone/>
              </a:pPr>
              <a:t>13</a:t>
            </a:fld>
            <a:endParaRPr lang="en-US" altLang="en-US" sz="1200"/>
          </a:p>
        </p:txBody>
      </p:sp>
      <p:cxnSp>
        <p:nvCxnSpPr>
          <p:cNvPr id="3" name="Straight Connector 2"/>
          <p:cNvCxnSpPr/>
          <p:nvPr/>
        </p:nvCxnSpPr>
        <p:spPr>
          <a:xfrm>
            <a:off x="6831013" y="1865313"/>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31013" y="2133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831013" y="2362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11963" y="2630488"/>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811963" y="3124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811963" y="4419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821199" y="3382818"/>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821199" y="3657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821199" y="3886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21199" y="41910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66076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p>
        </p:txBody>
      </p:sp>
      <p:sp>
        <p:nvSpPr>
          <p:cNvPr id="14339" name="Content Placeholder 2"/>
          <p:cNvSpPr>
            <a:spLocks noGrp="1"/>
          </p:cNvSpPr>
          <p:nvPr>
            <p:ph idx="1"/>
          </p:nvPr>
        </p:nvSpPr>
        <p:spPr>
          <a:xfrm>
            <a:off x="422564" y="1298720"/>
            <a:ext cx="8229600" cy="4525963"/>
          </a:xfrm>
        </p:spPr>
        <p:txBody>
          <a:bodyPr/>
          <a:lstStyle/>
          <a:p>
            <a:r>
              <a:rPr lang="en-US" dirty="0"/>
              <a:t>Base Standard complete and with IEEE staff for editing</a:t>
            </a:r>
          </a:p>
          <a:p>
            <a:pPr lvl="1"/>
            <a:r>
              <a:rPr lang="en-US" dirty="0"/>
              <a:t>Issue date – 3/18?</a:t>
            </a:r>
          </a:p>
          <a:p>
            <a:r>
              <a:rPr lang="en-US" dirty="0"/>
              <a:t>DRAFT 1900.5.2a PAR posted</a:t>
            </a:r>
          </a:p>
          <a:p>
            <a:pPr lvl="1"/>
            <a:r>
              <a:rPr lang="en-US" dirty="0">
                <a:hlinkClick r:id="rId2"/>
              </a:rPr>
              <a:t>https://mentor.ieee.org/1900.5/dcn/18/5-18-0003-00-par0-draft-1900-5-2a-amendment-adding-spectrum-consumption-model-schema.pdf</a:t>
            </a:r>
            <a:endParaRPr lang="en-US" dirty="0"/>
          </a:p>
          <a:p>
            <a:r>
              <a:rPr lang="en-US" dirty="0"/>
              <a:t>Submitted to </a:t>
            </a:r>
            <a:r>
              <a:rPr lang="en-US" dirty="0" err="1"/>
              <a:t>DySPAN</a:t>
            </a:r>
            <a:r>
              <a:rPr lang="en-US" dirty="0"/>
              <a:t>-SC for consideration</a:t>
            </a:r>
          </a:p>
          <a:p>
            <a:pPr lvl="1"/>
            <a:endParaRPr lang="en-US" dirty="0"/>
          </a:p>
        </p:txBody>
      </p:sp>
      <p:sp>
        <p:nvSpPr>
          <p:cNvPr id="4" name="Date Placeholder 3"/>
          <p:cNvSpPr>
            <a:spLocks noGrp="1"/>
          </p:cNvSpPr>
          <p:nvPr>
            <p:ph type="dt" sz="quarter" idx="10"/>
          </p:nvPr>
        </p:nvSpPr>
        <p:spPr/>
        <p:txBody>
          <a:bodyPr/>
          <a:lstStyle/>
          <a:p>
            <a:pPr>
              <a:defRPr/>
            </a:pPr>
            <a:fld id="{07FFE98F-703C-4534-B1A2-017EF082E6D2}" type="datetime1">
              <a:rPr lang="en-US" smtClean="0"/>
              <a:t>2/25/2018</a:t>
            </a:fld>
            <a:endParaRPr lang="en-US"/>
          </a:p>
        </p:txBody>
      </p:sp>
      <p:sp>
        <p:nvSpPr>
          <p:cNvPr id="5" name="Footer Placeholder 4"/>
          <p:cNvSpPr>
            <a:spLocks noGrp="1"/>
          </p:cNvSpPr>
          <p:nvPr>
            <p:ph type="ftr" sz="quarter" idx="11"/>
          </p:nvPr>
        </p:nvSpPr>
        <p:spPr/>
        <p:txBody>
          <a:bodyPr/>
          <a:lstStyle/>
          <a:p>
            <a:pPr>
              <a:defRPr/>
            </a:pPr>
            <a:r>
              <a:rPr lang="en-US" smtClean="0"/>
              <a:t>Doc #: 5-18-0007-00-agen</a:t>
            </a:r>
            <a:endParaRPr lang="en-US"/>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Architecture Status</a:t>
            </a:r>
          </a:p>
        </p:txBody>
      </p:sp>
      <p:sp>
        <p:nvSpPr>
          <p:cNvPr id="14339" name="Content Placeholder 2"/>
          <p:cNvSpPr>
            <a:spLocks noGrp="1"/>
          </p:cNvSpPr>
          <p:nvPr>
            <p:ph idx="1"/>
          </p:nvPr>
        </p:nvSpPr>
        <p:spPr>
          <a:xfrm>
            <a:off x="422564" y="1298720"/>
            <a:ext cx="8229600" cy="4525963"/>
          </a:xfrm>
        </p:spPr>
        <p:txBody>
          <a:bodyPr/>
          <a:lstStyle/>
          <a:p>
            <a:r>
              <a:rPr lang="en-US" dirty="0" smtClean="0"/>
              <a:t>Focus </a:t>
            </a:r>
            <a:r>
              <a:rPr lang="en-US" dirty="0"/>
              <a:t>on 1900.5.1 and 1900.5.2a PAR</a:t>
            </a:r>
          </a:p>
          <a:p>
            <a:r>
              <a:rPr lang="en-US" dirty="0"/>
              <a:t>Conducting additional architecture activities while not interfering with 1900.5.1/2 </a:t>
            </a:r>
          </a:p>
          <a:p>
            <a:pPr lvl="1"/>
            <a:r>
              <a:rPr lang="en-US" dirty="0"/>
              <a:t>Goal is PAR to update based </a:t>
            </a:r>
            <a:r>
              <a:rPr lang="en-US" dirty="0" err="1" smtClean="0"/>
              <a:t>stadard</a:t>
            </a:r>
            <a:r>
              <a:rPr lang="en-US" dirty="0" smtClean="0"/>
              <a:t> </a:t>
            </a:r>
            <a:r>
              <a:rPr lang="en-US" dirty="0"/>
              <a:t>in next couple of months </a:t>
            </a:r>
          </a:p>
        </p:txBody>
      </p:sp>
      <p:sp>
        <p:nvSpPr>
          <p:cNvPr id="4" name="Date Placeholder 3"/>
          <p:cNvSpPr>
            <a:spLocks noGrp="1"/>
          </p:cNvSpPr>
          <p:nvPr>
            <p:ph type="dt" sz="quarter" idx="10"/>
          </p:nvPr>
        </p:nvSpPr>
        <p:spPr/>
        <p:txBody>
          <a:bodyPr/>
          <a:lstStyle/>
          <a:p>
            <a:pPr>
              <a:defRPr/>
            </a:pPr>
            <a:fld id="{41F74AAC-F0C9-4C00-9A99-9EFA6F8EB2A8}" type="datetime1">
              <a:rPr lang="en-US" smtClean="0"/>
              <a:t>2/25/2018</a:t>
            </a:fld>
            <a:endParaRPr lang="en-US"/>
          </a:p>
        </p:txBody>
      </p:sp>
      <p:sp>
        <p:nvSpPr>
          <p:cNvPr id="5" name="Footer Placeholder 4"/>
          <p:cNvSpPr>
            <a:spLocks noGrp="1"/>
          </p:cNvSpPr>
          <p:nvPr>
            <p:ph type="ftr" sz="quarter" idx="11"/>
          </p:nvPr>
        </p:nvSpPr>
        <p:spPr/>
        <p:txBody>
          <a:bodyPr/>
          <a:lstStyle/>
          <a:p>
            <a:pPr>
              <a:defRPr/>
            </a:pPr>
            <a:r>
              <a:rPr lang="en-US" smtClean="0"/>
              <a:t>Doc #: 5-18-0007-00-agen</a:t>
            </a:r>
            <a:endParaRPr lang="en-US"/>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15</a:t>
            </a:fld>
            <a:endParaRPr lang="en-US"/>
          </a:p>
        </p:txBody>
      </p:sp>
    </p:spTree>
    <p:extLst>
      <p:ext uri="{BB962C8B-B14F-4D97-AF65-F5344CB8AC3E}">
        <p14:creationId xmlns:p14="http://schemas.microsoft.com/office/powerpoint/2010/main" val="18368936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t>Other DySPAN-SC Activities</a:t>
            </a:r>
          </a:p>
        </p:txBody>
      </p:sp>
      <p:sp>
        <p:nvSpPr>
          <p:cNvPr id="15363" name="Content Placeholder 2"/>
          <p:cNvSpPr>
            <a:spLocks noGrp="1"/>
          </p:cNvSpPr>
          <p:nvPr>
            <p:ph idx="1"/>
          </p:nvPr>
        </p:nvSpPr>
        <p:spPr>
          <a:xfrm>
            <a:off x="448235" y="1219200"/>
            <a:ext cx="8229600" cy="4525963"/>
          </a:xfrm>
        </p:spPr>
        <p:txBody>
          <a:bodyPr/>
          <a:lstStyle/>
          <a:p>
            <a:r>
              <a:rPr sz="2400" dirty="0"/>
              <a:t>Leadership meetings</a:t>
            </a:r>
          </a:p>
          <a:p>
            <a:pPr lvl="1"/>
            <a:r>
              <a:rPr lang="en-US" sz="2000" dirty="0" smtClean="0"/>
              <a:t>Report on 2/28/18 meeting</a:t>
            </a:r>
            <a:endParaRPr lang="en-US" sz="1800" dirty="0"/>
          </a:p>
          <a:p>
            <a:r>
              <a:rPr lang="en-US" sz="2400" dirty="0" smtClean="0"/>
              <a:t>“</a:t>
            </a:r>
            <a:r>
              <a:rPr lang="en-US" sz="2400" dirty="0"/>
              <a:t>Virtual” F2F planned 3/26-29/18</a:t>
            </a:r>
          </a:p>
          <a:p>
            <a:pPr lvl="1"/>
            <a:r>
              <a:rPr lang="en-US" sz="2000" dirty="0"/>
              <a:t>Hosted by Mat Sherman</a:t>
            </a:r>
          </a:p>
          <a:p>
            <a:pPr lvl="1"/>
            <a:r>
              <a:rPr lang="en-US" sz="2000" dirty="0"/>
              <a:t>Need to plan meetings</a:t>
            </a:r>
          </a:p>
          <a:p>
            <a:r>
              <a:rPr lang="en-US" sz="2400" dirty="0"/>
              <a:t>Delay in appointing chair has impacted progress of 1900.5.2a PAR</a:t>
            </a:r>
          </a:p>
          <a:p>
            <a:pPr lvl="1"/>
            <a:r>
              <a:rPr lang="en-US" sz="2000" dirty="0"/>
              <a:t>Can now proceed ahead</a:t>
            </a:r>
          </a:p>
          <a:p>
            <a:endParaRPr lang="en-US" sz="2800" dirty="0"/>
          </a:p>
          <a:p>
            <a:pPr lvl="1"/>
            <a:endParaRPr lang="en-US" sz="2400" dirty="0"/>
          </a:p>
        </p:txBody>
      </p:sp>
      <p:sp>
        <p:nvSpPr>
          <p:cNvPr id="4" name="Date Placeholder 3"/>
          <p:cNvSpPr>
            <a:spLocks noGrp="1"/>
          </p:cNvSpPr>
          <p:nvPr>
            <p:ph type="dt" sz="quarter" idx="10"/>
          </p:nvPr>
        </p:nvSpPr>
        <p:spPr/>
        <p:txBody>
          <a:bodyPr/>
          <a:lstStyle/>
          <a:p>
            <a:pPr>
              <a:defRPr/>
            </a:pPr>
            <a:fld id="{3A26CD60-E5C0-439F-BDCD-294D9FC1B413}" type="datetime1">
              <a:rPr lang="en-US" smtClean="0"/>
              <a:t>2/25/2018</a:t>
            </a:fld>
            <a:endParaRPr lang="en-US"/>
          </a:p>
        </p:txBody>
      </p:sp>
      <p:sp>
        <p:nvSpPr>
          <p:cNvPr id="5" name="Footer Placeholder 4"/>
          <p:cNvSpPr>
            <a:spLocks noGrp="1"/>
          </p:cNvSpPr>
          <p:nvPr>
            <p:ph type="ftr" sz="quarter" idx="11"/>
          </p:nvPr>
        </p:nvSpPr>
        <p:spPr/>
        <p:txBody>
          <a:bodyPr/>
          <a:lstStyle/>
          <a:p>
            <a:pPr>
              <a:defRPr/>
            </a:pPr>
            <a:r>
              <a:rPr lang="en-US" smtClean="0"/>
              <a:t>Doc #: 5-18-0007-00-agen</a:t>
            </a:r>
            <a:endParaRPr lang="en-US"/>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152400"/>
            <a:ext cx="8229600" cy="1143000"/>
          </a:xfrm>
        </p:spPr>
        <p:txBody>
          <a:bodyPr/>
          <a:lstStyle/>
          <a:p>
            <a:r>
              <a:rPr dirty="0"/>
              <a:t>Marketing Inputs</a:t>
            </a:r>
          </a:p>
        </p:txBody>
      </p:sp>
      <p:sp>
        <p:nvSpPr>
          <p:cNvPr id="16387" name="Content Placeholder 2"/>
          <p:cNvSpPr>
            <a:spLocks noGrp="1"/>
          </p:cNvSpPr>
          <p:nvPr>
            <p:ph idx="1"/>
          </p:nvPr>
        </p:nvSpPr>
        <p:spPr>
          <a:xfrm>
            <a:off x="190500" y="1143000"/>
            <a:ext cx="8763000" cy="4525963"/>
          </a:xfrm>
        </p:spPr>
        <p:txBody>
          <a:bodyPr/>
          <a:lstStyle/>
          <a:p>
            <a:r>
              <a:rPr lang="en-US" sz="2800" dirty="0"/>
              <a:t>NSC - Status</a:t>
            </a:r>
          </a:p>
          <a:p>
            <a:r>
              <a:rPr lang="en-US" sz="2800" dirty="0"/>
              <a:t>Standards paper in process</a:t>
            </a:r>
          </a:p>
          <a:p>
            <a:pPr lvl="1"/>
            <a:r>
              <a:rPr lang="en-US" sz="2400" dirty="0"/>
              <a:t>Communications Magazine</a:t>
            </a:r>
          </a:p>
          <a:p>
            <a:pPr lvl="2"/>
            <a:r>
              <a:rPr lang="en-US" sz="2000" dirty="0"/>
              <a:t>2 papers – 1900.5.1 and </a:t>
            </a:r>
            <a:r>
              <a:rPr lang="en-US" sz="2000" dirty="0" smtClean="0"/>
              <a:t>1900.5.2</a:t>
            </a:r>
          </a:p>
          <a:p>
            <a:pPr lvl="2"/>
            <a:r>
              <a:rPr lang="en-US" sz="2000" dirty="0" smtClean="0"/>
              <a:t>1900.5.2 paper accepted</a:t>
            </a:r>
            <a:endParaRPr lang="en-US" sz="2000" dirty="0"/>
          </a:p>
          <a:p>
            <a:pPr lvl="1"/>
            <a:r>
              <a:rPr lang="en-US" sz="2400" dirty="0"/>
              <a:t>Paper on 1900.5.2 over VITA 49 Accepted</a:t>
            </a:r>
          </a:p>
          <a:p>
            <a:r>
              <a:rPr lang="en-US" sz="2800" dirty="0" smtClean="0"/>
              <a:t>Need </a:t>
            </a:r>
            <a:r>
              <a:rPr lang="en-US" sz="2800" dirty="0"/>
              <a:t>to update website</a:t>
            </a:r>
          </a:p>
          <a:p>
            <a:pPr lvl="1"/>
            <a:r>
              <a:rPr lang="en-US" sz="2400" dirty="0"/>
              <a:t>Mat Sherman action but on back burner</a:t>
            </a:r>
          </a:p>
        </p:txBody>
      </p:sp>
      <p:sp>
        <p:nvSpPr>
          <p:cNvPr id="4" name="Date Placeholder 3"/>
          <p:cNvSpPr>
            <a:spLocks noGrp="1"/>
          </p:cNvSpPr>
          <p:nvPr>
            <p:ph type="dt" sz="quarter" idx="10"/>
          </p:nvPr>
        </p:nvSpPr>
        <p:spPr/>
        <p:txBody>
          <a:bodyPr/>
          <a:lstStyle/>
          <a:p>
            <a:pPr>
              <a:defRPr/>
            </a:pPr>
            <a:fld id="{C6483B19-422F-4CFA-893B-37E2C745E9F4}" type="datetime1">
              <a:rPr lang="en-US" smtClean="0"/>
              <a:t>2/25/2018</a:t>
            </a:fld>
            <a:endParaRPr lang="en-US"/>
          </a:p>
        </p:txBody>
      </p:sp>
      <p:sp>
        <p:nvSpPr>
          <p:cNvPr id="5" name="Footer Placeholder 4"/>
          <p:cNvSpPr>
            <a:spLocks noGrp="1"/>
          </p:cNvSpPr>
          <p:nvPr>
            <p:ph type="ftr" sz="quarter" idx="11"/>
          </p:nvPr>
        </p:nvSpPr>
        <p:spPr/>
        <p:txBody>
          <a:bodyPr/>
          <a:lstStyle/>
          <a:p>
            <a:pPr>
              <a:defRPr/>
            </a:pPr>
            <a:r>
              <a:rPr lang="en-US" smtClean="0"/>
              <a:t>Doc #: 5-18-0007-00-agen</a:t>
            </a:r>
            <a:endParaRPr lang="en-US"/>
          </a:p>
        </p:txBody>
      </p:sp>
      <p:sp>
        <p:nvSpPr>
          <p:cNvPr id="6" name="Slide Number Placeholder 5"/>
          <p:cNvSpPr>
            <a:spLocks noGrp="1"/>
          </p:cNvSpPr>
          <p:nvPr>
            <p:ph type="sldNum" sz="quarter" idx="12"/>
          </p:nvPr>
        </p:nvSpPr>
        <p:spPr/>
        <p:txBody>
          <a:bodyPr/>
          <a:lstStyle/>
          <a:p>
            <a:pPr>
              <a:defRPr/>
            </a:pPr>
            <a:fld id="{59B0CEE9-FA62-4388-88D5-63BF634C8DE8}" type="slidenum">
              <a:rPr lang="en-US" smtClean="0"/>
              <a:pPr>
                <a:defRPr/>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dirty="0"/>
              <a:t>Meeting Planning</a:t>
            </a:r>
          </a:p>
        </p:txBody>
      </p:sp>
      <p:sp>
        <p:nvSpPr>
          <p:cNvPr id="17411" name="Content Placeholder 2"/>
          <p:cNvSpPr>
            <a:spLocks noGrp="1"/>
          </p:cNvSpPr>
          <p:nvPr>
            <p:ph idx="1"/>
          </p:nvPr>
        </p:nvSpPr>
        <p:spPr>
          <a:xfrm>
            <a:off x="228600" y="990600"/>
            <a:ext cx="8229600" cy="4525963"/>
          </a:xfrm>
        </p:spPr>
        <p:txBody>
          <a:bodyPr/>
          <a:lstStyle/>
          <a:p>
            <a:r>
              <a:rPr lang="en-US" sz="2400" dirty="0" smtClean="0"/>
              <a:t>03 April </a:t>
            </a:r>
            <a:r>
              <a:rPr lang="en-US" sz="2400" dirty="0"/>
              <a:t>2018 is next scheduled monthly electronic </a:t>
            </a:r>
            <a:r>
              <a:rPr lang="en-US" sz="2400" dirty="0" smtClean="0"/>
              <a:t>meeting</a:t>
            </a:r>
          </a:p>
          <a:p>
            <a:pPr lvl="1"/>
            <a:r>
              <a:rPr lang="en-US" sz="2000" dirty="0" smtClean="0"/>
              <a:t>Recommend deferring to meetings on 4-5 April</a:t>
            </a:r>
            <a:endParaRPr lang="en-US" sz="2000" dirty="0"/>
          </a:p>
        </p:txBody>
      </p:sp>
      <p:sp>
        <p:nvSpPr>
          <p:cNvPr id="4" name="Date Placeholder 3"/>
          <p:cNvSpPr>
            <a:spLocks noGrp="1"/>
          </p:cNvSpPr>
          <p:nvPr>
            <p:ph type="dt" sz="quarter" idx="10"/>
          </p:nvPr>
        </p:nvSpPr>
        <p:spPr/>
        <p:txBody>
          <a:bodyPr/>
          <a:lstStyle/>
          <a:p>
            <a:pPr>
              <a:defRPr/>
            </a:pPr>
            <a:fld id="{A0468C9C-A37E-4B00-ADCE-5D417B8D6A3A}" type="datetime1">
              <a:rPr lang="en-US" smtClean="0"/>
              <a:t>2/25/2018</a:t>
            </a:fld>
            <a:endParaRPr lang="en-US"/>
          </a:p>
        </p:txBody>
      </p:sp>
      <p:sp>
        <p:nvSpPr>
          <p:cNvPr id="5" name="Footer Placeholder 4"/>
          <p:cNvSpPr>
            <a:spLocks noGrp="1"/>
          </p:cNvSpPr>
          <p:nvPr>
            <p:ph type="ftr" sz="quarter" idx="11"/>
          </p:nvPr>
        </p:nvSpPr>
        <p:spPr/>
        <p:txBody>
          <a:bodyPr/>
          <a:lstStyle/>
          <a:p>
            <a:pPr>
              <a:defRPr/>
            </a:pPr>
            <a:r>
              <a:rPr lang="en-US" smtClean="0"/>
              <a:t>Doc #: 5-18-0007-00-agen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18</a:t>
            </a:fld>
            <a:endParaRPr lang="en-US"/>
          </a:p>
        </p:txBody>
      </p:sp>
      <p:pic>
        <p:nvPicPr>
          <p:cNvPr id="2" name="Picture 1"/>
          <p:cNvPicPr>
            <a:picLocks noChangeAspect="1"/>
          </p:cNvPicPr>
          <p:nvPr/>
        </p:nvPicPr>
        <p:blipFill rotWithShape="1">
          <a:blip r:embed="rId2"/>
          <a:srcRect r="21777"/>
          <a:stretch/>
        </p:blipFill>
        <p:spPr>
          <a:xfrm>
            <a:off x="228600" y="2590800"/>
            <a:ext cx="4622555" cy="2725944"/>
          </a:xfrm>
          <a:prstGeom prst="rect">
            <a:avLst/>
          </a:prstGeom>
        </p:spPr>
      </p:pic>
      <p:pic>
        <p:nvPicPr>
          <p:cNvPr id="3" name="Picture 2"/>
          <p:cNvPicPr>
            <a:picLocks noChangeAspect="1"/>
          </p:cNvPicPr>
          <p:nvPr/>
        </p:nvPicPr>
        <p:blipFill rotWithShape="1">
          <a:blip r:embed="rId3"/>
          <a:srcRect l="18824" r="22114"/>
          <a:stretch/>
        </p:blipFill>
        <p:spPr>
          <a:xfrm>
            <a:off x="4958861" y="2667000"/>
            <a:ext cx="3188677" cy="1981200"/>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dirty="0"/>
              <a:t>Ad Hoc?</a:t>
            </a:r>
          </a:p>
        </p:txBody>
      </p:sp>
      <p:sp>
        <p:nvSpPr>
          <p:cNvPr id="17411" name="Content Placeholder 2"/>
          <p:cNvSpPr>
            <a:spLocks noGrp="1"/>
          </p:cNvSpPr>
          <p:nvPr>
            <p:ph idx="1"/>
          </p:nvPr>
        </p:nvSpPr>
        <p:spPr>
          <a:xfrm>
            <a:off x="304800" y="1219200"/>
            <a:ext cx="8229600" cy="4525963"/>
          </a:xfrm>
        </p:spPr>
        <p:txBody>
          <a:bodyPr/>
          <a:lstStyle/>
          <a:p>
            <a:r>
              <a:rPr lang="en-US" dirty="0"/>
              <a:t>Review of 1900.5.1 or 1900.5 architecture</a:t>
            </a:r>
          </a:p>
          <a:p>
            <a:endParaRPr lang="en-US" dirty="0"/>
          </a:p>
        </p:txBody>
      </p:sp>
      <p:sp>
        <p:nvSpPr>
          <p:cNvPr id="4" name="Date Placeholder 3"/>
          <p:cNvSpPr>
            <a:spLocks noGrp="1"/>
          </p:cNvSpPr>
          <p:nvPr>
            <p:ph type="dt" sz="quarter" idx="10"/>
          </p:nvPr>
        </p:nvSpPr>
        <p:spPr/>
        <p:txBody>
          <a:bodyPr/>
          <a:lstStyle/>
          <a:p>
            <a:pPr>
              <a:defRPr/>
            </a:pPr>
            <a:fld id="{8D9558F4-818E-4E25-A47D-2E2575000E33}" type="datetime1">
              <a:rPr lang="en-US" smtClean="0"/>
              <a:t>2/25/2018</a:t>
            </a:fld>
            <a:endParaRPr lang="en-US"/>
          </a:p>
        </p:txBody>
      </p:sp>
      <p:sp>
        <p:nvSpPr>
          <p:cNvPr id="5" name="Footer Placeholder 4"/>
          <p:cNvSpPr>
            <a:spLocks noGrp="1"/>
          </p:cNvSpPr>
          <p:nvPr>
            <p:ph type="ftr" sz="quarter" idx="11"/>
          </p:nvPr>
        </p:nvSpPr>
        <p:spPr/>
        <p:txBody>
          <a:bodyPr/>
          <a:lstStyle/>
          <a:p>
            <a:pPr>
              <a:defRPr/>
            </a:pPr>
            <a:r>
              <a:rPr lang="en-US" smtClean="0"/>
              <a:t>Doc #: 5-18-0007-00-agen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19</a:t>
            </a:fld>
            <a:endParaRPr lang="en-US"/>
          </a:p>
        </p:txBody>
      </p:sp>
    </p:spTree>
    <p:extLst>
      <p:ext uri="{BB962C8B-B14F-4D97-AF65-F5344CB8AC3E}">
        <p14:creationId xmlns:p14="http://schemas.microsoft.com/office/powerpoint/2010/main" val="2394736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dirty="0"/>
              <a:t> Monthly WG Meeting</a:t>
            </a:r>
            <a:br>
              <a:rPr dirty="0"/>
            </a:br>
            <a:r>
              <a:rPr dirty="0"/>
              <a:t>Electronic Meeting Details</a:t>
            </a:r>
          </a:p>
        </p:txBody>
      </p:sp>
      <p:sp>
        <p:nvSpPr>
          <p:cNvPr id="2" name="Date Placeholder 1"/>
          <p:cNvSpPr>
            <a:spLocks noGrp="1"/>
          </p:cNvSpPr>
          <p:nvPr>
            <p:ph type="dt" sz="quarter" idx="10"/>
          </p:nvPr>
        </p:nvSpPr>
        <p:spPr/>
        <p:txBody>
          <a:bodyPr/>
          <a:lstStyle/>
          <a:p>
            <a:pPr>
              <a:defRPr/>
            </a:pPr>
            <a:fld id="{B17A14CC-6715-4F59-B703-33DE1CD7DDC7}" type="datetime1">
              <a:rPr lang="en-US" smtClean="0"/>
              <a:t>2/25/2018</a:t>
            </a:fld>
            <a:endParaRPr lang="en-US"/>
          </a:p>
        </p:txBody>
      </p:sp>
      <p:sp>
        <p:nvSpPr>
          <p:cNvPr id="3" name="Footer Placeholder 2"/>
          <p:cNvSpPr>
            <a:spLocks noGrp="1"/>
          </p:cNvSpPr>
          <p:nvPr>
            <p:ph type="ftr" sz="quarter" idx="11"/>
          </p:nvPr>
        </p:nvSpPr>
        <p:spPr/>
        <p:txBody>
          <a:bodyPr/>
          <a:lstStyle/>
          <a:p>
            <a:pPr>
              <a:defRPr/>
            </a:pPr>
            <a:r>
              <a:rPr lang="en-US" smtClean="0"/>
              <a:t>Doc #: 5-18-0007-00-agen</a:t>
            </a:r>
            <a:endParaRPr lang="en-US"/>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2</a:t>
            </a:fld>
            <a:endParaRPr lang="en-US"/>
          </a:p>
        </p:txBody>
      </p:sp>
      <p:sp>
        <p:nvSpPr>
          <p:cNvPr id="5" name="Rectangle 4"/>
          <p:cNvSpPr/>
          <p:nvPr/>
        </p:nvSpPr>
        <p:spPr>
          <a:xfrm>
            <a:off x="533400" y="1434526"/>
            <a:ext cx="7924800" cy="4247317"/>
          </a:xfrm>
          <a:prstGeom prst="rect">
            <a:avLst/>
          </a:prstGeom>
        </p:spPr>
        <p:txBody>
          <a:bodyPr wrap="square">
            <a:spAutoFit/>
          </a:bodyPr>
          <a:lstStyle/>
          <a:p>
            <a:pPr marL="0" marR="0">
              <a:spcBef>
                <a:spcPts val="0"/>
              </a:spcBef>
              <a:spcAft>
                <a:spcPts val="0"/>
              </a:spcAft>
            </a:pPr>
            <a:r>
              <a:rPr lang="en-US" dirty="0">
                <a:ea typeface="Times New Roman" panose="02020603050405020304" pitchFamily="18" charset="0"/>
                <a:cs typeface="Times New Roman" panose="02020603050405020304" pitchFamily="18" charset="0"/>
              </a:rPr>
              <a:t> </a:t>
            </a:r>
          </a:p>
          <a:p>
            <a:pPr marL="0" marR="0">
              <a:spcBef>
                <a:spcPts val="0"/>
              </a:spcBef>
              <a:spcAft>
                <a:spcPts val="0"/>
              </a:spcAft>
            </a:pPr>
            <a:r>
              <a:rPr lang="en-US" dirty="0">
                <a:ea typeface="Times New Roman" panose="02020603050405020304" pitchFamily="18" charset="0"/>
                <a:cs typeface="Times New Roman" panose="02020603050405020304" pitchFamily="18" charset="0"/>
              </a:rPr>
              <a:t>WebEx:</a:t>
            </a:r>
          </a:p>
          <a:p>
            <a:pPr marL="0" marR="0">
              <a:spcBef>
                <a:spcPts val="0"/>
              </a:spcBef>
              <a:spcAft>
                <a:spcPts val="0"/>
              </a:spcAft>
            </a:pPr>
            <a:r>
              <a:rPr lang="en-US" dirty="0">
                <a:ea typeface="Times New Roman" panose="02020603050405020304" pitchFamily="18" charset="0"/>
                <a:cs typeface="Times New Roman" panose="02020603050405020304" pitchFamily="18" charset="0"/>
                <a:hlinkClick r:id="rId3"/>
              </a:rPr>
              <a:t>https://baesystems.webex.com/baesystems/j.php?MTID=mc0092d6c3c64e9b40002c3997313c0a7</a:t>
            </a:r>
            <a:r>
              <a:rPr lang="en-US" dirty="0">
                <a:ea typeface="Times New Roman" panose="02020603050405020304" pitchFamily="18" charset="0"/>
                <a:cs typeface="Times New Roman" panose="02020603050405020304" pitchFamily="18" charset="0"/>
              </a:rPr>
              <a:t> </a:t>
            </a:r>
          </a:p>
          <a:p>
            <a:pPr marL="0" marR="0">
              <a:spcBef>
                <a:spcPts val="0"/>
              </a:spcBef>
              <a:spcAft>
                <a:spcPts val="0"/>
              </a:spcAft>
            </a:pPr>
            <a:r>
              <a:rPr lang="en-US" dirty="0">
                <a:ea typeface="Times New Roman" panose="02020603050405020304" pitchFamily="18" charset="0"/>
                <a:cs typeface="Times New Roman" panose="02020603050405020304" pitchFamily="18" charset="0"/>
              </a:rPr>
              <a:t>Meeting Number: 967 452 805</a:t>
            </a:r>
          </a:p>
          <a:p>
            <a:pPr marL="0" marR="0">
              <a:spcBef>
                <a:spcPts val="0"/>
              </a:spcBef>
              <a:spcAft>
                <a:spcPts val="0"/>
              </a:spcAft>
            </a:pPr>
            <a:r>
              <a:rPr lang="en-US" dirty="0">
                <a:ea typeface="Times New Roman" panose="02020603050405020304" pitchFamily="18" charset="0"/>
                <a:cs typeface="Times New Roman" panose="02020603050405020304" pitchFamily="18" charset="0"/>
              </a:rPr>
              <a:t>Meeting Password: mZyJ3QxK</a:t>
            </a:r>
          </a:p>
          <a:p>
            <a:pPr marL="0" marR="0">
              <a:spcBef>
                <a:spcPts val="0"/>
              </a:spcBef>
              <a:spcAft>
                <a:spcPts val="0"/>
              </a:spcAft>
            </a:pPr>
            <a:endParaRPr lang="en-US" dirty="0">
              <a:ea typeface="Times New Roman" panose="02020603050405020304" pitchFamily="18" charset="0"/>
              <a:cs typeface="Times New Roman" panose="02020603050405020304" pitchFamily="18" charset="0"/>
            </a:endParaRPr>
          </a:p>
          <a:p>
            <a:pPr marL="0" marR="0">
              <a:spcBef>
                <a:spcPts val="0"/>
              </a:spcBef>
              <a:spcAft>
                <a:spcPts val="0"/>
              </a:spcAft>
            </a:pPr>
            <a:r>
              <a:rPr lang="en-US" dirty="0">
                <a:ea typeface="Times New Roman" panose="02020603050405020304" pitchFamily="18" charset="0"/>
                <a:cs typeface="Times New Roman" panose="02020603050405020304" pitchFamily="18" charset="0"/>
              </a:rPr>
              <a:t>Provide your phone number when you join the meeting to receive a call back. Alternatively, you can call:</a:t>
            </a:r>
          </a:p>
          <a:p>
            <a:pPr marL="0" marR="0">
              <a:spcBef>
                <a:spcPts val="0"/>
              </a:spcBef>
              <a:spcAft>
                <a:spcPts val="0"/>
              </a:spcAft>
            </a:pPr>
            <a:r>
              <a:rPr lang="en-US" dirty="0">
                <a:ea typeface="Times New Roman" panose="02020603050405020304" pitchFamily="18" charset="0"/>
                <a:cs typeface="Times New Roman" panose="02020603050405020304" pitchFamily="18" charset="0"/>
              </a:rPr>
              <a:t>Call-in toll-free number (ATT Audio Conference): 1-888-3316674  (US)</a:t>
            </a:r>
          </a:p>
          <a:p>
            <a:pPr marL="0" marR="0">
              <a:spcBef>
                <a:spcPts val="0"/>
              </a:spcBef>
              <a:spcAft>
                <a:spcPts val="0"/>
              </a:spcAft>
            </a:pPr>
            <a:r>
              <a:rPr lang="en-US" dirty="0">
                <a:ea typeface="Times New Roman" panose="02020603050405020304" pitchFamily="18" charset="0"/>
                <a:cs typeface="Times New Roman" panose="02020603050405020304" pitchFamily="18" charset="0"/>
              </a:rPr>
              <a:t>Call-in number (ATT Audio Conference): 1-312-7771452  (US)</a:t>
            </a:r>
          </a:p>
          <a:p>
            <a:pPr marL="0" marR="0">
              <a:spcBef>
                <a:spcPts val="0"/>
              </a:spcBef>
              <a:spcAft>
                <a:spcPts val="0"/>
              </a:spcAft>
            </a:pPr>
            <a:r>
              <a:rPr lang="en-US" dirty="0">
                <a:ea typeface="Times New Roman" panose="02020603050405020304" pitchFamily="18" charset="0"/>
                <a:cs typeface="Times New Roman" panose="02020603050405020304" pitchFamily="18" charset="0"/>
              </a:rPr>
              <a:t>Show global numbers: </a:t>
            </a:r>
            <a:r>
              <a:rPr lang="en-US" dirty="0">
                <a:ea typeface="Times New Roman" panose="02020603050405020304" pitchFamily="18" charset="0"/>
                <a:cs typeface="Times New Roman" panose="02020603050405020304" pitchFamily="18" charset="0"/>
                <a:hlinkClick r:id="rId4"/>
              </a:rPr>
              <a:t>https://www.teleconference.att.com/servlet/glbAccess?process=1&amp;accessNumber=888-3316674&amp;accessCode=6336344&amp;accessNumber2=312-7771452</a:t>
            </a:r>
            <a:r>
              <a:rPr lang="en-US" dirty="0">
                <a:ea typeface="Times New Roman" panose="02020603050405020304" pitchFamily="18" charset="0"/>
                <a:cs typeface="Times New Roman" panose="02020603050405020304" pitchFamily="18" charset="0"/>
              </a:rPr>
              <a:t> </a:t>
            </a:r>
          </a:p>
          <a:p>
            <a:pPr marL="0" marR="0">
              <a:spcBef>
                <a:spcPts val="0"/>
              </a:spcBef>
              <a:spcAft>
                <a:spcPts val="0"/>
              </a:spcAft>
            </a:pPr>
            <a:r>
              <a:rPr lang="en-US" dirty="0">
                <a:ea typeface="Times New Roman" panose="02020603050405020304" pitchFamily="18" charset="0"/>
                <a:cs typeface="Times New Roman" panose="02020603050405020304" pitchFamily="18" charset="0"/>
              </a:rPr>
              <a:t>Attendee access code: 633 634 4</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IEEE 1900.5 Meeting</a:t>
            </a:r>
            <a:br>
              <a:rPr lang="en-US" dirty="0"/>
            </a:br>
            <a:r>
              <a:rPr lang="en-US" dirty="0" smtClean="0"/>
              <a:t>3/6/18 </a:t>
            </a:r>
            <a:r>
              <a:rPr lang="en-US" dirty="0"/>
              <a:t>@2:30 PM US ET (UTC-5)</a:t>
            </a:r>
          </a:p>
        </p:txBody>
      </p:sp>
      <p:sp>
        <p:nvSpPr>
          <p:cNvPr id="4" name="Date Placeholder 3"/>
          <p:cNvSpPr>
            <a:spLocks noGrp="1"/>
          </p:cNvSpPr>
          <p:nvPr>
            <p:ph type="dt" sz="half" idx="10"/>
          </p:nvPr>
        </p:nvSpPr>
        <p:spPr/>
        <p:txBody>
          <a:bodyPr/>
          <a:lstStyle/>
          <a:p>
            <a:pPr>
              <a:defRPr/>
            </a:pPr>
            <a:fld id="{B5C906D4-C73F-49AE-96BE-09AF3CFB4F2F}" type="datetime1">
              <a:rPr lang="en-US" smtClean="0"/>
              <a:t>2/25/2018</a:t>
            </a:fld>
            <a:endParaRPr lang="en-US"/>
          </a:p>
        </p:txBody>
      </p:sp>
      <p:sp>
        <p:nvSpPr>
          <p:cNvPr id="5" name="Footer Placeholder 4"/>
          <p:cNvSpPr>
            <a:spLocks noGrp="1"/>
          </p:cNvSpPr>
          <p:nvPr>
            <p:ph type="ftr" sz="quarter" idx="11"/>
          </p:nvPr>
        </p:nvSpPr>
        <p:spPr/>
        <p:txBody>
          <a:bodyPr/>
          <a:lstStyle/>
          <a:p>
            <a:pPr>
              <a:defRPr/>
            </a:pPr>
            <a:r>
              <a:rPr lang="en-US" smtClean="0"/>
              <a:t>Doc #: 5-18-0007-00-agen</a:t>
            </a:r>
            <a:endParaRPr lang="en-US" dirty="0"/>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20</a:t>
            </a:fld>
            <a:endParaRPr lang="en-US"/>
          </a:p>
        </p:txBody>
      </p:sp>
      <p:sp>
        <p:nvSpPr>
          <p:cNvPr id="7" name="Rectangle 6"/>
          <p:cNvSpPr/>
          <p:nvPr/>
        </p:nvSpPr>
        <p:spPr>
          <a:xfrm>
            <a:off x="864291" y="1434844"/>
            <a:ext cx="7415428" cy="1323439"/>
          </a:xfrm>
          <a:prstGeom prst="rect">
            <a:avLst/>
          </a:prstGeom>
          <a:noFill/>
        </p:spPr>
        <p:txBody>
          <a:bodyPr wrap="none" lIns="91440" tIns="45720" rIns="91440" bIns="45720">
            <a:spAutoFit/>
          </a:bodyPr>
          <a:lstStyle/>
          <a:p>
            <a:pPr algn="ctr"/>
            <a:r>
              <a:rPr lang="en-US" sz="8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PLEASE STANDBY</a:t>
            </a:r>
          </a:p>
        </p:txBody>
      </p:sp>
    </p:spTree>
    <p:extLst>
      <p:ext uri="{BB962C8B-B14F-4D97-AF65-F5344CB8AC3E}">
        <p14:creationId xmlns:p14="http://schemas.microsoft.com/office/powerpoint/2010/main" val="1069413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p:txBody>
          <a:bodyPr/>
          <a:lstStyle/>
          <a:p>
            <a:r>
              <a:t>IEEE DySPAN-SC rules</a:t>
            </a:r>
          </a:p>
          <a:p>
            <a:pPr lvl="1"/>
            <a:r>
              <a:rPr>
                <a:hlinkClick r:id="rId2"/>
              </a:rPr>
              <a:t>http://standards.ieee.org/about/sasb/audcom/pnp/DySPAN_SC.pdf</a:t>
            </a:r>
            <a:endParaRPr/>
          </a:p>
          <a:p>
            <a:r>
              <a:t>IEEE 1900.5 WG rules</a:t>
            </a:r>
          </a:p>
          <a:p>
            <a:pPr lvl="1"/>
            <a:r>
              <a:rPr>
                <a:hlinkClick r:id="rId3"/>
              </a:rPr>
              <a:t>http://grouper.ieee.org/groups/dyspan/files/individual-WG-PnPs.pdf</a:t>
            </a:r>
            <a:endParaRPr/>
          </a:p>
          <a:p>
            <a:r>
              <a:t>Roberts Rules (latest edition) as needed…</a:t>
            </a:r>
          </a:p>
          <a:p>
            <a:pPr lvl="1"/>
            <a:endParaRPr/>
          </a:p>
        </p:txBody>
      </p:sp>
      <p:sp>
        <p:nvSpPr>
          <p:cNvPr id="2" name="Date Placeholder 1"/>
          <p:cNvSpPr>
            <a:spLocks noGrp="1"/>
          </p:cNvSpPr>
          <p:nvPr>
            <p:ph type="dt" sz="quarter" idx="10"/>
          </p:nvPr>
        </p:nvSpPr>
        <p:spPr/>
        <p:txBody>
          <a:bodyPr/>
          <a:lstStyle/>
          <a:p>
            <a:pPr>
              <a:defRPr/>
            </a:pPr>
            <a:fld id="{71ACF740-E1AE-4D16-8592-F0D2B8AAB1E7}" type="datetime1">
              <a:rPr lang="en-US" smtClean="0"/>
              <a:t>2/25/2018</a:t>
            </a:fld>
            <a:endParaRPr lang="en-US"/>
          </a:p>
        </p:txBody>
      </p:sp>
      <p:sp>
        <p:nvSpPr>
          <p:cNvPr id="3" name="Footer Placeholder 2"/>
          <p:cNvSpPr>
            <a:spLocks noGrp="1"/>
          </p:cNvSpPr>
          <p:nvPr>
            <p:ph type="ftr" sz="quarter" idx="11"/>
          </p:nvPr>
        </p:nvSpPr>
        <p:spPr/>
        <p:txBody>
          <a:bodyPr/>
          <a:lstStyle/>
          <a:p>
            <a:pPr>
              <a:defRPr/>
            </a:pPr>
            <a:r>
              <a:rPr lang="en-US" smtClean="0"/>
              <a:t>Doc #: 5-18-0007-00-agen</a:t>
            </a:r>
            <a:endParaRPr lang="en-US"/>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8600" y="0"/>
            <a:ext cx="8229600" cy="838200"/>
          </a:xfrm>
        </p:spPr>
        <p:txBody>
          <a:bodyPr/>
          <a:lstStyle/>
          <a:p>
            <a:r>
              <a:rPr altLang="en-US" dirty="0"/>
              <a:t>Current Membership</a:t>
            </a:r>
          </a:p>
        </p:txBody>
      </p:sp>
      <p:sp>
        <p:nvSpPr>
          <p:cNvPr id="3" name="Date Placeholder 2"/>
          <p:cNvSpPr>
            <a:spLocks noGrp="1"/>
          </p:cNvSpPr>
          <p:nvPr>
            <p:ph type="dt" sz="quarter" idx="10"/>
          </p:nvPr>
        </p:nvSpPr>
        <p:spPr/>
        <p:txBody>
          <a:bodyPr/>
          <a:lstStyle/>
          <a:p>
            <a:pPr>
              <a:defRPr/>
            </a:pPr>
            <a:fld id="{11E5C061-9A36-47C6-925B-E1948E91C04E}" type="datetime1">
              <a:rPr lang="en-US" smtClean="0"/>
              <a:t>2/25/2018</a:t>
            </a:fld>
            <a:endParaRPr lang="en-US"/>
          </a:p>
        </p:txBody>
      </p:sp>
      <p:sp>
        <p:nvSpPr>
          <p:cNvPr id="4" name="Footer Placeholder 3"/>
          <p:cNvSpPr>
            <a:spLocks noGrp="1"/>
          </p:cNvSpPr>
          <p:nvPr>
            <p:ph type="ftr" sz="quarter" idx="11"/>
          </p:nvPr>
        </p:nvSpPr>
        <p:spPr/>
        <p:txBody>
          <a:bodyPr/>
          <a:lstStyle/>
          <a:p>
            <a:pPr>
              <a:defRPr/>
            </a:pPr>
            <a:r>
              <a:rPr lang="en-US" smtClean="0"/>
              <a:t>Doc #: 5-18-0007-00-agen</a:t>
            </a:r>
            <a:endParaRPr lang="en-US"/>
          </a:p>
        </p:txBody>
      </p:sp>
      <p:sp>
        <p:nvSpPr>
          <p:cNvPr id="614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1524000" y="5661347"/>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(8 members)</a:t>
            </a:r>
          </a:p>
          <a:p>
            <a:pPr eaLnBrk="1" hangingPunct="1"/>
            <a:r>
              <a:rPr lang="en-US" sz="1600" dirty="0"/>
              <a:t>              2 meetings to get in, 2 meetings to get out</a:t>
            </a:r>
          </a:p>
        </p:txBody>
      </p:sp>
      <p:graphicFrame>
        <p:nvGraphicFramePr>
          <p:cNvPr id="9" name="Table 8"/>
          <p:cNvGraphicFramePr>
            <a:graphicFrameLocks noGrp="1"/>
          </p:cNvGraphicFramePr>
          <p:nvPr>
            <p:extLst>
              <p:ext uri="{D42A27DB-BD31-4B8C-83A1-F6EECF244321}">
                <p14:modId xmlns:p14="http://schemas.microsoft.com/office/powerpoint/2010/main" val="3117914516"/>
              </p:ext>
            </p:extLst>
          </p:nvPr>
        </p:nvGraphicFramePr>
        <p:xfrm>
          <a:off x="685800" y="993429"/>
          <a:ext cx="5410202" cy="4465615"/>
        </p:xfrm>
        <a:graphic>
          <a:graphicData uri="http://schemas.openxmlformats.org/drawingml/2006/table">
            <a:tbl>
              <a:tblPr>
                <a:tableStyleId>{5C22544A-7EE6-4342-B048-85BDC9FD1C3A}</a:tableStyleId>
              </a:tblPr>
              <a:tblGrid>
                <a:gridCol w="594528">
                  <a:extLst>
                    <a:ext uri="{9D8B030D-6E8A-4147-A177-3AD203B41FA5}">
                      <a16:colId xmlns:a16="http://schemas.microsoft.com/office/drawing/2014/main" xmlns="" val="20005"/>
                    </a:ext>
                  </a:extLst>
                </a:gridCol>
                <a:gridCol w="594528">
                  <a:extLst>
                    <a:ext uri="{9D8B030D-6E8A-4147-A177-3AD203B41FA5}">
                      <a16:colId xmlns:a16="http://schemas.microsoft.com/office/drawing/2014/main" xmlns="" val="20000"/>
                    </a:ext>
                  </a:extLst>
                </a:gridCol>
                <a:gridCol w="594528">
                  <a:extLst>
                    <a:ext uri="{9D8B030D-6E8A-4147-A177-3AD203B41FA5}">
                      <a16:colId xmlns:a16="http://schemas.microsoft.com/office/drawing/2014/main" xmlns="" val="20001"/>
                    </a:ext>
                  </a:extLst>
                </a:gridCol>
                <a:gridCol w="594528">
                  <a:extLst>
                    <a:ext uri="{9D8B030D-6E8A-4147-A177-3AD203B41FA5}">
                      <a16:colId xmlns:a16="http://schemas.microsoft.com/office/drawing/2014/main" xmlns="" val="20002"/>
                    </a:ext>
                  </a:extLst>
                </a:gridCol>
                <a:gridCol w="713433">
                  <a:extLst>
                    <a:ext uri="{9D8B030D-6E8A-4147-A177-3AD203B41FA5}">
                      <a16:colId xmlns:a16="http://schemas.microsoft.com/office/drawing/2014/main" xmlns="" val="20003"/>
                    </a:ext>
                  </a:extLst>
                </a:gridCol>
                <a:gridCol w="2318657">
                  <a:extLst>
                    <a:ext uri="{9D8B030D-6E8A-4147-A177-3AD203B41FA5}">
                      <a16:colId xmlns:a16="http://schemas.microsoft.com/office/drawing/2014/main" xmlns="" val="20004"/>
                    </a:ext>
                  </a:extLst>
                </a:gridCol>
              </a:tblGrid>
              <a:tr h="500173">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b="0" i="0" u="none" strike="noStrike" dirty="0">
                          <a:solidFill>
                            <a:srgbClr val="000000"/>
                          </a:solidFill>
                          <a:effectLst/>
                          <a:latin typeface="Calibri" panose="020F0502020204030204" pitchFamily="34" charset="0"/>
                        </a:rPr>
                        <a:t>3</a:t>
                      </a:r>
                      <a:r>
                        <a:rPr lang="en-US" sz="1000" b="0" i="0" u="none" strike="noStrike" dirty="0" smtClean="0">
                          <a:solidFill>
                            <a:srgbClr val="000000"/>
                          </a:solidFill>
                          <a:effectLst/>
                          <a:latin typeface="Calibri" panose="020F0502020204030204" pitchFamily="34" charset="0"/>
                        </a:rPr>
                        <a:t>/6/18</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WG Status</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First Name</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Last Name</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Affiliation</a:t>
                      </a:r>
                      <a:endParaRPr lang="en-US" sz="1000" b="0" i="0" u="none" strike="noStrike">
                        <a:solidFill>
                          <a:srgbClr val="000000"/>
                        </a:solidFill>
                        <a:effectLst/>
                        <a:latin typeface="Calibri" panose="020F0502020204030204" pitchFamily="34" charset="0"/>
                      </a:endParaRPr>
                    </a:p>
                  </a:txBody>
                  <a:tcPr marL="6947" marR="6947" marT="6947" marB="0" anchor="b"/>
                </a:tc>
                <a:extLst>
                  <a:ext uri="{0D108BD9-81ED-4DB2-BD59-A6C34878D82A}">
                    <a16:rowId xmlns:a16="http://schemas.microsoft.com/office/drawing/2014/main" xmlns="" val="10000"/>
                  </a:ext>
                </a:extLst>
              </a:tr>
              <a:tr h="166725">
                <a:tc>
                  <a:txBody>
                    <a:bodyPr/>
                    <a:lstStyle/>
                    <a:p>
                      <a:pPr algn="r"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r"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r" fontAlgn="b"/>
                      <a:r>
                        <a:rPr lang="en-US" sz="1000" u="none" strike="noStrike" dirty="0">
                          <a:effectLst/>
                        </a:rPr>
                        <a:t>14</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Total</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extLst>
                  <a:ext uri="{0D108BD9-81ED-4DB2-BD59-A6C34878D82A}">
                    <a16:rowId xmlns:a16="http://schemas.microsoft.com/office/drawing/2014/main" xmlns="" val="10001"/>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Carlos</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Caicedo</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Syracuse University (Secretary)</a:t>
                      </a:r>
                    </a:p>
                  </a:txBody>
                  <a:tcPr marL="7620" marR="7620" marT="7620" marB="0" anchor="b"/>
                </a:tc>
                <a:extLst>
                  <a:ext uri="{0D108BD9-81ED-4DB2-BD59-A6C34878D82A}">
                    <a16:rowId xmlns:a16="http://schemas.microsoft.com/office/drawing/2014/main" xmlns="" val="10002"/>
                  </a:ext>
                </a:extLst>
              </a:tr>
              <a:tr h="333447">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David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Chester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Harris</a:t>
                      </a:r>
                    </a:p>
                  </a:txBody>
                  <a:tcPr marL="7620" marR="7620" marT="7620" marB="0" anchor="b"/>
                </a:tc>
                <a:extLst>
                  <a:ext uri="{0D108BD9-81ED-4DB2-BD59-A6C34878D82A}">
                    <a16:rowId xmlns:a16="http://schemas.microsoft.com/office/drawing/2014/main" xmlns="" val="10003"/>
                  </a:ext>
                </a:extLst>
              </a:tr>
              <a:tr h="175260">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Colby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Harper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Pathfinder Wireless Corp</a:t>
                      </a:r>
                    </a:p>
                  </a:txBody>
                  <a:tcPr marL="7620" marR="7620" marT="7620" marB="0" anchor="b"/>
                </a:tc>
                <a:extLst>
                  <a:ext uri="{0D108BD9-81ED-4DB2-BD59-A6C34878D82A}">
                    <a16:rowId xmlns:a16="http://schemas.microsoft.com/office/drawing/2014/main" xmlns="" val="10004"/>
                  </a:ext>
                </a:extLst>
              </a:tr>
              <a:tr h="175260">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Nilesh</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Khamberkar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Univ. of Buffalo</a:t>
                      </a:r>
                    </a:p>
                  </a:txBody>
                  <a:tcPr marL="7620" marR="7620" marT="7620" marB="0" anchor="b"/>
                </a:tc>
                <a:extLst>
                  <a:ext uri="{0D108BD9-81ED-4DB2-BD59-A6C34878D82A}">
                    <a16:rowId xmlns:a16="http://schemas.microsoft.com/office/drawing/2014/main" xmlns="" val="10005"/>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Mitch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Kokar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VIStology &amp; Northeastern University</a:t>
                      </a:r>
                    </a:p>
                  </a:txBody>
                  <a:tcPr marL="7620" marR="7620" marT="7620" marB="0" anchor="b"/>
                </a:tc>
                <a:extLst>
                  <a:ext uri="{0D108BD9-81ED-4DB2-BD59-A6C34878D82A}">
                    <a16:rowId xmlns:a16="http://schemas.microsoft.com/office/drawing/2014/main" xmlns="" val="10006"/>
                  </a:ext>
                </a:extLst>
              </a:tr>
              <a:tr h="333447">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Alex</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Lackpour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Drexel  / NOAA?</a:t>
                      </a:r>
                    </a:p>
                  </a:txBody>
                  <a:tcPr marL="7620" marR="7620" marT="7620" marB="0" anchor="b"/>
                </a:tc>
                <a:extLst>
                  <a:ext uri="{0D108BD9-81ED-4DB2-BD59-A6C34878D82A}">
                    <a16:rowId xmlns:a16="http://schemas.microsoft.com/office/drawing/2014/main" xmlns="" val="10007"/>
                  </a:ext>
                </a:extLst>
              </a:tr>
              <a:tr h="191038">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Li</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Li</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Communications Research Centre Canada</a:t>
                      </a:r>
                    </a:p>
                  </a:txBody>
                  <a:tcPr marL="7620" marR="7620" marT="7620" marB="0" anchor="b"/>
                </a:tc>
                <a:extLst>
                  <a:ext uri="{0D108BD9-81ED-4DB2-BD59-A6C34878D82A}">
                    <a16:rowId xmlns:a16="http://schemas.microsoft.com/office/drawing/2014/main" xmlns="" val="10008"/>
                  </a:ext>
                </a:extLst>
              </a:tr>
              <a:tr h="230631">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V</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Prasad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Wireless and Mobile Communication, TU Delft</a:t>
                      </a:r>
                    </a:p>
                  </a:txBody>
                  <a:tcPr marL="7620" marR="7620" marT="7620" marB="0" anchor="b"/>
                </a:tc>
                <a:extLst>
                  <a:ext uri="{0D108BD9-81ED-4DB2-BD59-A6C34878D82A}">
                    <a16:rowId xmlns:a16="http://schemas.microsoft.com/office/drawing/2014/main" xmlns="" val="10009"/>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Mat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Sherman</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BAE Systems (Chair)</a:t>
                      </a:r>
                    </a:p>
                  </a:txBody>
                  <a:tcPr marL="7620" marR="7620" marT="7620" marB="0" anchor="b"/>
                </a:tc>
                <a:extLst>
                  <a:ext uri="{0D108BD9-81ED-4DB2-BD59-A6C34878D82A}">
                    <a16:rowId xmlns:a16="http://schemas.microsoft.com/office/drawing/2014/main" xmlns="" val="10010"/>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John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Stine</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Mitre</a:t>
                      </a:r>
                    </a:p>
                  </a:txBody>
                  <a:tcPr marL="7620" marR="7620" marT="7620" marB="0" anchor="b"/>
                </a:tc>
                <a:extLst>
                  <a:ext uri="{0D108BD9-81ED-4DB2-BD59-A6C34878D82A}">
                    <a16:rowId xmlns:a16="http://schemas.microsoft.com/office/drawing/2014/main" xmlns="" val="10011"/>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Darcy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Swain-Walsh</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Mitre (Vice Chair)</a:t>
                      </a:r>
                    </a:p>
                  </a:txBody>
                  <a:tcPr marL="7620" marR="7620" marT="7620" marB="0" anchor="b"/>
                </a:tc>
                <a:extLst>
                  <a:ext uri="{0D108BD9-81ED-4DB2-BD59-A6C34878D82A}">
                    <a16:rowId xmlns:a16="http://schemas.microsoft.com/office/drawing/2014/main" xmlns="" val="10012"/>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Tony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Rennier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Foundry Inc</a:t>
                      </a:r>
                    </a:p>
                  </a:txBody>
                  <a:tcPr marL="7620" marR="7620" marT="7620" marB="0" anchor="b"/>
                </a:tc>
                <a:extLst>
                  <a:ext uri="{0D108BD9-81ED-4DB2-BD59-A6C34878D82A}">
                    <a16:rowId xmlns:a16="http://schemas.microsoft.com/office/drawing/2014/main" xmlns="" val="10013"/>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Reinhard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Schrage</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SchrageConsult</a:t>
                      </a:r>
                    </a:p>
                  </a:txBody>
                  <a:tcPr marL="7620" marR="7620" marT="7620" marB="0" anchor="b"/>
                </a:tc>
                <a:extLst>
                  <a:ext uri="{0D108BD9-81ED-4DB2-BD59-A6C34878D82A}">
                    <a16:rowId xmlns:a16="http://schemas.microsoft.com/office/drawing/2014/main" xmlns="" val="10014"/>
                  </a:ext>
                </a:extLst>
              </a:tr>
              <a:tr h="175260">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Shawn</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Kern</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SRI International</a:t>
                      </a:r>
                    </a:p>
                  </a:txBody>
                  <a:tcPr marL="7620" marR="7620" marT="7620" marB="0" anchor="b"/>
                </a:tc>
                <a:extLst>
                  <a:ext uri="{0D108BD9-81ED-4DB2-BD59-A6C34878D82A}">
                    <a16:rowId xmlns:a16="http://schemas.microsoft.com/office/drawing/2014/main" xmlns="" val="10015"/>
                  </a:ext>
                </a:extLst>
              </a:tr>
              <a:tr h="175261">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Mark</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McHenry</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Shared Spectrum Company</a:t>
                      </a:r>
                      <a:endParaRPr lang="en-US" sz="1000" b="0" i="0" u="none" strike="noStrike" dirty="0">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10016"/>
                  </a:ext>
                </a:extLst>
              </a:tr>
              <a:tr h="175261">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marL="0" algn="l" defTabSz="914400" rtl="0" eaLnBrk="1" fontAlgn="b" latinLnBrk="0" hangingPunct="1"/>
                      <a:r>
                        <a:rPr lang="en-US" sz="1000" u="none" strike="noStrike" kern="1200" dirty="0">
                          <a:solidFill>
                            <a:schemeClr val="dk1"/>
                          </a:solidFill>
                          <a:effectLst/>
                          <a:latin typeface="+mn-lt"/>
                          <a:ea typeface="+mn-ea"/>
                          <a:cs typeface="+mn-cs"/>
                        </a:rPr>
                        <a:t>Participant</a:t>
                      </a:r>
                    </a:p>
                  </a:txBody>
                  <a:tcPr marL="7621" marR="7621" marT="7621" marB="0" anchor="b"/>
                </a:tc>
                <a:tc>
                  <a:txBody>
                    <a:bodyPr/>
                    <a:lstStyle/>
                    <a:p>
                      <a:pPr marL="0" algn="l" defTabSz="914400" rtl="0" eaLnBrk="1" fontAlgn="b" latinLnBrk="0" hangingPunct="1"/>
                      <a:r>
                        <a:rPr lang="en-US" sz="1000" u="none" strike="noStrike" kern="1200" dirty="0">
                          <a:solidFill>
                            <a:schemeClr val="dk1"/>
                          </a:solidFill>
                          <a:effectLst/>
                          <a:latin typeface="+mn-lt"/>
                          <a:ea typeface="+mn-ea"/>
                          <a:cs typeface="+mn-cs"/>
                        </a:rPr>
                        <a:t>Yuriy</a:t>
                      </a:r>
                    </a:p>
                  </a:txBody>
                  <a:tcPr marL="7620" marR="7620" marT="7620" marB="0" anchor="b"/>
                </a:tc>
                <a:tc>
                  <a:txBody>
                    <a:bodyPr/>
                    <a:lstStyle/>
                    <a:p>
                      <a:pPr marL="0" algn="l" defTabSz="914400" rtl="0" eaLnBrk="1" fontAlgn="b" latinLnBrk="0" hangingPunct="1"/>
                      <a:r>
                        <a:rPr lang="en-US" sz="1000" u="none" strike="noStrike" kern="1200">
                          <a:solidFill>
                            <a:schemeClr val="dk1"/>
                          </a:solidFill>
                          <a:effectLst/>
                          <a:latin typeface="+mn-lt"/>
                          <a:ea typeface="+mn-ea"/>
                          <a:cs typeface="+mn-cs"/>
                        </a:rPr>
                        <a:t>Posherstnik</a:t>
                      </a:r>
                    </a:p>
                  </a:txBody>
                  <a:tcPr marL="7620" marR="7620" marT="7620" marB="0" anchor="b"/>
                </a:tc>
                <a:tc>
                  <a:txBody>
                    <a:bodyPr/>
                    <a:lstStyle/>
                    <a:p>
                      <a:pPr marL="0" algn="l" defTabSz="914400" rtl="0" eaLnBrk="1" fontAlgn="b" latinLnBrk="0" hangingPunct="1"/>
                      <a:r>
                        <a:rPr lang="en-US" sz="1000" u="none" strike="noStrike" kern="1200" dirty="0">
                          <a:solidFill>
                            <a:schemeClr val="dk1"/>
                          </a:solidFill>
                          <a:effectLst/>
                          <a:latin typeface="+mn-lt"/>
                          <a:ea typeface="+mn-ea"/>
                          <a:cs typeface="+mn-cs"/>
                        </a:rPr>
                        <a:t>US Army RDECOM CERDEC</a:t>
                      </a:r>
                    </a:p>
                  </a:txBody>
                  <a:tcPr marL="7620" marR="7620" marT="7620" marB="0" anchor="b"/>
                </a:tc>
                <a:extLst>
                  <a:ext uri="{0D108BD9-81ED-4DB2-BD59-A6C34878D82A}">
                    <a16:rowId xmlns:a16="http://schemas.microsoft.com/office/drawing/2014/main" xmlns="" val="10017"/>
                  </a:ext>
                </a:extLst>
              </a:tr>
              <a:tr h="175261">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extLst>
                  <a:ext uri="{0D108BD9-81ED-4DB2-BD59-A6C34878D82A}">
                    <a16:rowId xmlns:a16="http://schemas.microsoft.com/office/drawing/2014/main" xmlns="" val="10018"/>
                  </a:ext>
                </a:extLst>
              </a:tr>
            </a:tbl>
          </a:graphicData>
        </a:graphic>
      </p:graphicFrame>
      <p:sp>
        <p:nvSpPr>
          <p:cNvPr id="2" name="TextBox 1">
            <a:extLst>
              <a:ext uri="{FF2B5EF4-FFF2-40B4-BE49-F238E27FC236}">
                <a16:creationId xmlns:a16="http://schemas.microsoft.com/office/drawing/2014/main" xmlns="" id="{FDDD04C9-9911-4851-8BFD-5E105A025686}"/>
              </a:ext>
            </a:extLst>
          </p:cNvPr>
          <p:cNvSpPr txBox="1"/>
          <p:nvPr/>
        </p:nvSpPr>
        <p:spPr>
          <a:xfrm>
            <a:off x="6324600" y="3422742"/>
            <a:ext cx="1722119" cy="369332"/>
          </a:xfrm>
          <a:prstGeom prst="rect">
            <a:avLst/>
          </a:prstGeom>
          <a:noFill/>
        </p:spPr>
        <p:txBody>
          <a:bodyPr wrap="square" rtlCol="0">
            <a:spAutoFit/>
          </a:bodyPr>
          <a:lstStyle/>
          <a:p>
            <a:r>
              <a:rPr lang="en-US" b="1" i="1" dirty="0" smtClean="0">
                <a:solidFill>
                  <a:srgbClr val="FF0000"/>
                </a:solidFill>
              </a:rPr>
              <a:t>Quorum</a:t>
            </a:r>
            <a:r>
              <a:rPr lang="en-US" b="1" i="1" dirty="0">
                <a:solidFill>
                  <a:srgbClr val="FF0000"/>
                </a:solidFill>
              </a:rPr>
              <a:t>?</a:t>
            </a:r>
            <a:endParaRPr lang="en-US" b="1" i="1" dirty="0">
              <a:solidFill>
                <a:srgbClr val="FF0000"/>
              </a:solidFill>
            </a:endParaRPr>
          </a:p>
        </p:txBody>
      </p:sp>
    </p:spTree>
    <p:extLst>
      <p:ext uri="{BB962C8B-B14F-4D97-AF65-F5344CB8AC3E}">
        <p14:creationId xmlns:p14="http://schemas.microsoft.com/office/powerpoint/2010/main" val="774471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38100"/>
            <a:ext cx="7772400" cy="952500"/>
          </a:xfrm>
        </p:spPr>
        <p:txBody>
          <a:bodyPr/>
          <a:lstStyle/>
          <a:p>
            <a:r>
              <a:rPr dirty="0"/>
              <a:t> Draft Agenda</a:t>
            </a:r>
          </a:p>
        </p:txBody>
      </p:sp>
      <p:sp>
        <p:nvSpPr>
          <p:cNvPr id="6147" name="Text Box 5040"/>
          <p:cNvSpPr txBox="1">
            <a:spLocks noChangeArrowheads="1"/>
          </p:cNvSpPr>
          <p:nvPr/>
        </p:nvSpPr>
        <p:spPr bwMode="auto">
          <a:xfrm>
            <a:off x="381000" y="1093113"/>
            <a:ext cx="8382000"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buFont typeface="Calibri" pitchFamily="34" charset="0"/>
              <a:buAutoNum type="arabicPeriod"/>
            </a:pPr>
            <a:r>
              <a:rPr lang="en-US" dirty="0" err="1">
                <a:latin typeface="Times New Roman" pitchFamily="18" charset="0"/>
              </a:rPr>
              <a:t>Administrivia</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Roll Call / Quorum Check</a:t>
            </a:r>
          </a:p>
          <a:p>
            <a:pPr lvl="1">
              <a:buFont typeface="Calibri" pitchFamily="34" charset="0"/>
              <a:buAutoNum type="alphaLcPeriod"/>
            </a:pPr>
            <a:r>
              <a:rPr lang="en-US" dirty="0">
                <a:latin typeface="Times New Roman" pitchFamily="18" charset="0"/>
              </a:rPr>
              <a:t>Approve Agenda</a:t>
            </a:r>
          </a:p>
          <a:p>
            <a:pPr lvl="1">
              <a:buFont typeface="Calibri" pitchFamily="34" charset="0"/>
              <a:buAutoNum type="alphaLcPeriod"/>
            </a:pPr>
            <a:r>
              <a:rPr lang="en-US" dirty="0">
                <a:latin typeface="Times New Roman" pitchFamily="18" charset="0"/>
              </a:rPr>
              <a:t>Patent slides / Notes on status</a:t>
            </a:r>
          </a:p>
          <a:p>
            <a:pPr lvl="1">
              <a:buFont typeface="Calibri" pitchFamily="34" charset="0"/>
              <a:buAutoNum type="alphaLcPeriod"/>
            </a:pPr>
            <a:r>
              <a:rPr lang="en-US" dirty="0">
                <a:latin typeface="Times New Roman" pitchFamily="18" charset="0"/>
              </a:rPr>
              <a:t>Approval of recent minutes</a:t>
            </a:r>
          </a:p>
          <a:p>
            <a:pPr>
              <a:buFont typeface="Calibri" pitchFamily="34" charset="0"/>
              <a:buAutoNum type="arabicPeriod"/>
            </a:pPr>
            <a:r>
              <a:rPr lang="en-US" dirty="0" smtClean="0">
                <a:latin typeface="Times New Roman" pitchFamily="18" charset="0"/>
              </a:rPr>
              <a:t>Status </a:t>
            </a:r>
            <a:r>
              <a:rPr lang="en-US" dirty="0">
                <a:latin typeface="Times New Roman" pitchFamily="18" charset="0"/>
              </a:rPr>
              <a:t>on 1900.5.1</a:t>
            </a:r>
          </a:p>
          <a:p>
            <a:pPr>
              <a:buFont typeface="Calibri" pitchFamily="34" charset="0"/>
              <a:buAutoNum type="arabicPeriod"/>
            </a:pPr>
            <a:r>
              <a:rPr lang="en-US" dirty="0">
                <a:latin typeface="Times New Roman" pitchFamily="18" charset="0"/>
              </a:rPr>
              <a:t>Status on 1900.5.2</a:t>
            </a:r>
          </a:p>
          <a:p>
            <a:pPr>
              <a:buFont typeface="Calibri" pitchFamily="34" charset="0"/>
              <a:buAutoNum type="arabicPeriod"/>
            </a:pPr>
            <a:r>
              <a:rPr lang="en-US" dirty="0">
                <a:latin typeface="Times New Roman" pitchFamily="18" charset="0"/>
              </a:rPr>
              <a:t>Status on Architecture</a:t>
            </a:r>
          </a:p>
          <a:p>
            <a:pPr>
              <a:buFont typeface="Calibri" pitchFamily="34" charset="0"/>
              <a:buAutoNum type="arabicPeriod"/>
            </a:pPr>
            <a:r>
              <a:rPr lang="en-US" dirty="0">
                <a:latin typeface="Times New Roman" pitchFamily="18" charset="0"/>
              </a:rPr>
              <a:t>Review of other 1900 activities (1900.1, Leadership meeting etc.)</a:t>
            </a:r>
          </a:p>
          <a:p>
            <a:pPr>
              <a:buFont typeface="Calibri" pitchFamily="34" charset="0"/>
              <a:buAutoNum type="arabicPeriod"/>
            </a:pPr>
            <a:r>
              <a:rPr lang="en-US" dirty="0">
                <a:latin typeface="Times New Roman" pitchFamily="18" charset="0"/>
              </a:rPr>
              <a:t>1900.5 marketing inputs</a:t>
            </a:r>
          </a:p>
          <a:p>
            <a:pPr lvl="1">
              <a:buFont typeface="Calibri" pitchFamily="34" charset="0"/>
              <a:buAutoNum type="alphaLcPeriod"/>
            </a:pPr>
            <a:r>
              <a:rPr lang="en-US" dirty="0">
                <a:latin typeface="Times New Roman" pitchFamily="18" charset="0"/>
              </a:rPr>
              <a:t>National Spectrum Consortium</a:t>
            </a:r>
          </a:p>
          <a:p>
            <a:pPr lvl="1">
              <a:buFont typeface="Calibri" pitchFamily="34" charset="0"/>
              <a:buAutoNum type="alphaLcPeriod"/>
            </a:pPr>
            <a:r>
              <a:rPr lang="en-US" dirty="0" err="1">
                <a:latin typeface="Times New Roman" pitchFamily="18" charset="0"/>
              </a:rPr>
              <a:t>Comms</a:t>
            </a:r>
            <a:r>
              <a:rPr lang="en-US" dirty="0">
                <a:latin typeface="Times New Roman" pitchFamily="18" charset="0"/>
              </a:rPr>
              <a:t> Standard Magazine </a:t>
            </a:r>
          </a:p>
          <a:p>
            <a:pPr lvl="1">
              <a:buFont typeface="Calibri" pitchFamily="34" charset="0"/>
              <a:buAutoNum type="alphaLcPeriod"/>
            </a:pPr>
            <a:r>
              <a:rPr lang="en-US" dirty="0">
                <a:latin typeface="Times New Roman" pitchFamily="18" charset="0"/>
              </a:rPr>
              <a:t>Others?</a:t>
            </a:r>
          </a:p>
          <a:p>
            <a:pPr>
              <a:buFont typeface="Calibri" pitchFamily="34" charset="0"/>
              <a:buAutoNum type="arabicPeriod"/>
            </a:pPr>
            <a:r>
              <a:rPr lang="en-US" dirty="0">
                <a:latin typeface="Times New Roman" pitchFamily="18" charset="0"/>
              </a:rPr>
              <a:t>1900.5 meeting planning and review</a:t>
            </a:r>
          </a:p>
          <a:p>
            <a:pPr>
              <a:buFont typeface="Calibri" pitchFamily="34" charset="0"/>
              <a:buAutoNum type="arabicPeriod"/>
            </a:pPr>
            <a:r>
              <a:rPr lang="en-US" dirty="0" err="1">
                <a:latin typeface="Times New Roman" pitchFamily="18" charset="0"/>
              </a:rPr>
              <a:t>AoB</a:t>
            </a:r>
            <a:endParaRPr lang="en-US" dirty="0">
              <a:latin typeface="Times New Roman" pitchFamily="18" charset="0"/>
            </a:endParaRPr>
          </a:p>
          <a:p>
            <a:pPr>
              <a:buFont typeface="Calibri" pitchFamily="34" charset="0"/>
              <a:buAutoNum type="arabicPeriod"/>
            </a:pPr>
            <a:r>
              <a:rPr lang="en-US" dirty="0">
                <a:latin typeface="Times New Roman" pitchFamily="18" charset="0"/>
              </a:rPr>
              <a:t>Adjourn</a:t>
            </a:r>
          </a:p>
          <a:p>
            <a:pPr>
              <a:buFont typeface="Calibri" pitchFamily="34" charset="0"/>
              <a:buAutoNum type="arabicPeriod"/>
            </a:pPr>
            <a:r>
              <a:rPr lang="en-US" dirty="0">
                <a:latin typeface="Times New Roman" pitchFamily="18" charset="0"/>
              </a:rPr>
              <a:t>In Ad Hoc, Review 1900.5.1 or 1900.5 Architecture</a:t>
            </a:r>
          </a:p>
        </p:txBody>
      </p:sp>
      <p:sp>
        <p:nvSpPr>
          <p:cNvPr id="6148" name="TextBox 1"/>
          <p:cNvSpPr txBox="1">
            <a:spLocks noChangeArrowheads="1"/>
          </p:cNvSpPr>
          <p:nvPr/>
        </p:nvSpPr>
        <p:spPr bwMode="auto">
          <a:xfrm>
            <a:off x="5419436" y="4876800"/>
            <a:ext cx="3048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p:txBody>
          <a:bodyPr/>
          <a:lstStyle/>
          <a:p>
            <a:pPr>
              <a:defRPr/>
            </a:pPr>
            <a:fld id="{2CFB0484-D05F-412B-83A1-B74EB1D9EDA1}" type="datetime1">
              <a:rPr lang="en-US" smtClean="0"/>
              <a:t>2/25/2018</a:t>
            </a:fld>
            <a:endParaRPr lang="en-US"/>
          </a:p>
        </p:txBody>
      </p:sp>
      <p:sp>
        <p:nvSpPr>
          <p:cNvPr id="3" name="Footer Placeholder 2"/>
          <p:cNvSpPr>
            <a:spLocks noGrp="1"/>
          </p:cNvSpPr>
          <p:nvPr>
            <p:ph type="ftr" sz="quarter" idx="11"/>
          </p:nvPr>
        </p:nvSpPr>
        <p:spPr/>
        <p:txBody>
          <a:bodyPr/>
          <a:lstStyle/>
          <a:p>
            <a:pPr>
              <a:defRPr/>
            </a:pPr>
            <a:r>
              <a:rPr lang="en-US" smtClean="0"/>
              <a:t>Doc #: 5-18-0007-00-agen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p:txBody>
          <a:bodyPr/>
          <a:lstStyle/>
          <a:p>
            <a:r>
              <a:rPr dirty="0"/>
              <a:t>Motion to approve Agenda contained in </a:t>
            </a:r>
            <a:r>
              <a:rPr dirty="0" smtClean="0"/>
              <a:t>5-18-0007-0</a:t>
            </a:r>
            <a:r>
              <a:rPr lang="en-US" dirty="0"/>
              <a:t>0</a:t>
            </a:r>
            <a:endParaRPr dirty="0"/>
          </a:p>
          <a:p>
            <a:endParaRPr dirty="0"/>
          </a:p>
          <a:p>
            <a:r>
              <a:rPr dirty="0"/>
              <a:t>Mover: </a:t>
            </a:r>
          </a:p>
          <a:p>
            <a:r>
              <a:rPr dirty="0"/>
              <a:t>Second: </a:t>
            </a:r>
            <a:endParaRPr lang="en-US" dirty="0"/>
          </a:p>
          <a:p>
            <a:r>
              <a:rPr lang="en-US" dirty="0"/>
              <a:t>Vote: </a:t>
            </a:r>
            <a:endParaRPr dirty="0"/>
          </a:p>
        </p:txBody>
      </p:sp>
      <p:sp>
        <p:nvSpPr>
          <p:cNvPr id="4" name="Date Placeholder 3"/>
          <p:cNvSpPr>
            <a:spLocks noGrp="1"/>
          </p:cNvSpPr>
          <p:nvPr>
            <p:ph type="dt" sz="quarter" idx="10"/>
          </p:nvPr>
        </p:nvSpPr>
        <p:spPr/>
        <p:txBody>
          <a:bodyPr/>
          <a:lstStyle/>
          <a:p>
            <a:pPr>
              <a:defRPr/>
            </a:pPr>
            <a:fld id="{628795D0-BB9B-4459-89DD-C8ACDDA772AF}" type="datetime1">
              <a:rPr lang="en-US" smtClean="0"/>
              <a:t>2/25/2018</a:t>
            </a:fld>
            <a:endParaRPr lang="en-US"/>
          </a:p>
        </p:txBody>
      </p:sp>
      <p:sp>
        <p:nvSpPr>
          <p:cNvPr id="5" name="Footer Placeholder 4"/>
          <p:cNvSpPr>
            <a:spLocks noGrp="1"/>
          </p:cNvSpPr>
          <p:nvPr>
            <p:ph type="ftr" sz="quarter" idx="11"/>
          </p:nvPr>
        </p:nvSpPr>
        <p:spPr/>
        <p:txBody>
          <a:bodyPr/>
          <a:lstStyle/>
          <a:p>
            <a:pPr>
              <a:defRPr/>
            </a:pPr>
            <a:r>
              <a:rPr lang="en-US" smtClean="0"/>
              <a:t>Doc #: 5-18-0007-00-agen</a:t>
            </a:r>
            <a:endParaRPr lang="en-US"/>
          </a:p>
        </p:txBody>
      </p:sp>
      <p:sp>
        <p:nvSpPr>
          <p:cNvPr id="6" name="Slide Number Placeholder 5"/>
          <p:cNvSpPr>
            <a:spLocks noGrp="1"/>
          </p:cNvSpPr>
          <p:nvPr>
            <p:ph type="sldNum" sz="quarter" idx="12"/>
          </p:nvPr>
        </p:nvSpPr>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a:t>Participants, Patents, and Duty to Inform</a:t>
            </a:r>
            <a:endParaRPr lang="en-US" altLang="en-US" sz="320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dirty="0"/>
              <a:t>All participants in this meeting have certain obligations under the IEEE-SA Patent Policy. </a:t>
            </a:r>
          </a:p>
          <a:p>
            <a:pPr lvl="1">
              <a:buFont typeface="Arial" panose="020B0604020202020204"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anose="020B0604020202020204"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anose="020B0604020202020204"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a:solidFill>
                  <a:srgbClr val="003399"/>
                </a:solidFill>
              </a:rPr>
              <a:t>No duty to perform a patent search</a:t>
            </a:r>
            <a:endParaRPr lang="en-US" altLang="en-US" sz="1600" dirty="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510BE761-24E5-45B5-88E4-C5040E2272F5}" type="datetime1">
              <a:rPr lang="en-US" smtClean="0"/>
              <a:t>2/25/2018</a:t>
            </a:fld>
            <a:endParaRPr lang="en-US"/>
          </a:p>
        </p:txBody>
      </p:sp>
      <p:sp>
        <p:nvSpPr>
          <p:cNvPr id="3" name="Footer Placeholder 2"/>
          <p:cNvSpPr>
            <a:spLocks noGrp="1"/>
          </p:cNvSpPr>
          <p:nvPr>
            <p:ph type="ftr" sz="quarter" idx="11"/>
          </p:nvPr>
        </p:nvSpPr>
        <p:spPr/>
        <p:txBody>
          <a:bodyPr/>
          <a:lstStyle/>
          <a:p>
            <a:pPr>
              <a:defRPr/>
            </a:pPr>
            <a:r>
              <a:rPr lang="en-US" smtClean="0"/>
              <a:t>Doc #: 5-18-0007-00-agen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7</a:t>
            </a:fld>
            <a:endParaRPr lang="en-US"/>
          </a:p>
        </p:txBody>
      </p:sp>
    </p:spTree>
    <p:extLst>
      <p:ext uri="{BB962C8B-B14F-4D97-AF65-F5344CB8AC3E}">
        <p14:creationId xmlns:p14="http://schemas.microsoft.com/office/powerpoint/2010/main" val="36473855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a:t>Patent Related Links</a:t>
            </a:r>
            <a:endParaRPr lang="en-US" altLang="en-US" u="sng"/>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a:cs typeface="Times New Roman" panose="02020603050405020304" pitchFamily="18" charset="0"/>
              </a:rPr>
              <a:t>	Patent Policy is stated in these sources:</a:t>
            </a:r>
          </a:p>
          <a:p>
            <a:pPr lvl="1">
              <a:lnSpc>
                <a:spcPct val="90000"/>
              </a:lnSpc>
              <a:buFont typeface="Monotype Sorts"/>
              <a:buNone/>
            </a:pPr>
            <a:r>
              <a:rPr lang="en-GB" altLang="en-US" sz="2400"/>
              <a:t>		IEEE-SA Standards Boards Bylaws</a:t>
            </a:r>
          </a:p>
          <a:p>
            <a:pPr lvl="1">
              <a:lnSpc>
                <a:spcPct val="90000"/>
              </a:lnSpc>
              <a:buFont typeface="Monotype Sorts"/>
              <a:buNone/>
            </a:pPr>
            <a:r>
              <a:rPr lang="en-US" altLang="en-US" sz="2100"/>
              <a:t>		</a:t>
            </a:r>
            <a:r>
              <a:rPr lang="en-US" altLang="en-US" sz="2100" i="1"/>
              <a:t>http://standards.ieee.org/develop/policies/bylaws/sect6-7.html#6</a:t>
            </a:r>
          </a:p>
          <a:p>
            <a:pPr lvl="1">
              <a:lnSpc>
                <a:spcPct val="90000"/>
              </a:lnSpc>
              <a:buFont typeface="Monotype Sorts"/>
              <a:buNone/>
            </a:pPr>
            <a:r>
              <a:rPr lang="en-GB" altLang="en-US" sz="2400"/>
              <a:t>		IEEE-SA Standards Board Operations Manual</a:t>
            </a:r>
          </a:p>
          <a:p>
            <a:pPr lvl="1">
              <a:lnSpc>
                <a:spcPct val="90000"/>
              </a:lnSpc>
              <a:buFont typeface="Monotype Sorts"/>
              <a:buNone/>
            </a:pPr>
            <a:r>
              <a:rPr lang="en-US" altLang="en-US" sz="2400"/>
              <a:t>		</a:t>
            </a:r>
            <a:r>
              <a:rPr lang="en-US" altLang="en-US" sz="2100" i="1"/>
              <a:t>http://standards.ieee.org/develop/policies/opman/sect6.html#6.3</a:t>
            </a:r>
            <a:endParaRPr lang="en-US" altLang="en-US" sz="2400"/>
          </a:p>
          <a:p>
            <a:pPr lvl="1">
              <a:lnSpc>
                <a:spcPct val="90000"/>
              </a:lnSpc>
              <a:buFont typeface="Monotype Sorts"/>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a:buNone/>
            </a:pPr>
            <a:r>
              <a:rPr lang="en-US" altLang="en-US" sz="2400"/>
              <a:t>		</a:t>
            </a:r>
            <a:r>
              <a:rPr lang="en-US" altLang="en-US" sz="2100" i="1"/>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fld id="{40A29812-25F4-405D-BCD4-FC89E305C541}" type="datetime1">
              <a:rPr lang="en-US" smtClean="0"/>
              <a:t>2/25/2018</a:t>
            </a:fld>
            <a:endParaRPr lang="en-US"/>
          </a:p>
        </p:txBody>
      </p:sp>
      <p:sp>
        <p:nvSpPr>
          <p:cNvPr id="3" name="Footer Placeholder 2"/>
          <p:cNvSpPr>
            <a:spLocks noGrp="1"/>
          </p:cNvSpPr>
          <p:nvPr>
            <p:ph type="ftr" sz="quarter" idx="11"/>
          </p:nvPr>
        </p:nvSpPr>
        <p:spPr/>
        <p:txBody>
          <a:bodyPr/>
          <a:lstStyle/>
          <a:p>
            <a:pPr>
              <a:defRPr/>
            </a:pPr>
            <a:r>
              <a:rPr lang="en-US" smtClean="0"/>
              <a:t>Doc #: 5-18-0007-00-agen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8</a:t>
            </a:fld>
            <a:endParaRPr lang="en-US"/>
          </a:p>
        </p:txBody>
      </p:sp>
    </p:spTree>
    <p:extLst>
      <p:ext uri="{BB962C8B-B14F-4D97-AF65-F5344CB8AC3E}">
        <p14:creationId xmlns:p14="http://schemas.microsoft.com/office/powerpoint/2010/main" val="10777032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a:t>Either speak up now or</a:t>
            </a:r>
          </a:p>
          <a:p>
            <a:pPr lvl="1">
              <a:buFont typeface="Arial" panose="020B0604020202020204" pitchFamily="34" charset="0"/>
              <a:buChar char="•"/>
            </a:pPr>
            <a:r>
              <a:rPr lang="en-US" altLang="en-US" sz="2000"/>
              <a:t>Provide the chair of this group with the identity of the holder(s) of any and all such claims as soon as possible or</a:t>
            </a:r>
          </a:p>
          <a:p>
            <a:pPr lvl="1">
              <a:buFont typeface="Arial" panose="020B0604020202020204" pitchFamily="34" charset="0"/>
              <a:buChar char="•"/>
            </a:pPr>
            <a:r>
              <a:rPr lang="en-US" altLang="en-US" sz="200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637D5C2D-F336-47BA-BB4A-4AABC1E737DF}" type="datetime1">
              <a:rPr lang="en-US" smtClean="0"/>
              <a:t>2/25/2018</a:t>
            </a:fld>
            <a:endParaRPr lang="en-US"/>
          </a:p>
        </p:txBody>
      </p:sp>
      <p:sp>
        <p:nvSpPr>
          <p:cNvPr id="3" name="Footer Placeholder 2"/>
          <p:cNvSpPr>
            <a:spLocks noGrp="1"/>
          </p:cNvSpPr>
          <p:nvPr>
            <p:ph type="ftr" sz="quarter" idx="11"/>
          </p:nvPr>
        </p:nvSpPr>
        <p:spPr/>
        <p:txBody>
          <a:bodyPr/>
          <a:lstStyle/>
          <a:p>
            <a:pPr>
              <a:defRPr/>
            </a:pPr>
            <a:r>
              <a:rPr lang="en-US" smtClean="0"/>
              <a:t>Doc #: 5-18-0007-00-agen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9</a:t>
            </a:fld>
            <a:endParaRPr lang="en-US"/>
          </a:p>
        </p:txBody>
      </p:sp>
    </p:spTree>
    <p:extLst>
      <p:ext uri="{BB962C8B-B14F-4D97-AF65-F5344CB8AC3E}">
        <p14:creationId xmlns:p14="http://schemas.microsoft.com/office/powerpoint/2010/main" val="14136371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12650</TotalTime>
  <Words>1435</Words>
  <Application>Microsoft Office PowerPoint</Application>
  <PresentationFormat>On-screen Show (4:3)</PresentationFormat>
  <Paragraphs>303</Paragraphs>
  <Slides>20</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Helvetica</vt:lpstr>
      <vt:lpstr>Monotype Sorts</vt:lpstr>
      <vt:lpstr>Times New Roman</vt:lpstr>
      <vt:lpstr>Office Theme</vt:lpstr>
      <vt:lpstr>PowerPoint Presentation</vt:lpstr>
      <vt:lpstr> Monthly WG Meeting Electronic Meeting Details</vt:lpstr>
      <vt:lpstr>Rules</vt:lpstr>
      <vt:lpstr>Current Membership</vt:lpstr>
      <vt:lpstr> Draft Agenda</vt:lpstr>
      <vt:lpstr>Approval of Agenda</vt:lpstr>
      <vt:lpstr>Participants, Patents, and Duty to Inform</vt:lpstr>
      <vt:lpstr>Patent Related Links</vt:lpstr>
      <vt:lpstr>Call for Potentially Essential Patents</vt:lpstr>
      <vt:lpstr>Other Guidelines for IEEE WG Meetings</vt:lpstr>
      <vt:lpstr>Minutes for approval</vt:lpstr>
      <vt:lpstr>Status on 1900.5.1</vt:lpstr>
      <vt:lpstr>Working Schedule for 1900.5.1</vt:lpstr>
      <vt:lpstr>Current Status for 1900.5.2</vt:lpstr>
      <vt:lpstr>Current Architecture Status</vt:lpstr>
      <vt:lpstr>Other DySPAN-SC Activities</vt:lpstr>
      <vt:lpstr>Marketing Inputs</vt:lpstr>
      <vt:lpstr>Meeting Planning</vt:lpstr>
      <vt:lpstr>Ad Hoc?</vt:lpstr>
      <vt:lpstr>IEEE 1900.5 Meeting 3/6/18 @2:30 PM US ET (UTC-5)</vt:lpstr>
    </vt:vector>
  </TitlesOfParts>
  <Company>BAE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Sherman, Matthew J. (US SSA)</cp:lastModifiedBy>
  <cp:revision>336</cp:revision>
  <dcterms:created xsi:type="dcterms:W3CDTF">2013-08-13T02:52:21Z</dcterms:created>
  <dcterms:modified xsi:type="dcterms:W3CDTF">2018-02-25T16:12:46Z</dcterms:modified>
</cp:coreProperties>
</file>