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6" r:id="rId14"/>
    <p:sldId id="335" r:id="rId15"/>
    <p:sldId id="377" r:id="rId16"/>
    <p:sldId id="344" r:id="rId17"/>
    <p:sldId id="346" r:id="rId18"/>
    <p:sldId id="347" r:id="rId19"/>
    <p:sldId id="381"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3F421A1-AB0B-437E-B7E5-974680EFCA0D}"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0FF385A-AC62-4127-935F-FCB53AF372CE}"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122AB54-8DE7-414A-99EA-7EAF2B4E258B}"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10402C7-57F3-434C-ACA4-AEB0C2D2B417}"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442BA76-69B1-4DBF-9EFD-AF4AAF03F86E}" type="datetime1">
              <a:rPr lang="en-US" smtClean="0"/>
              <a:t>11/5/2017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5-17-0026-01-agen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21C8394-D0FA-4C16-BF82-060D6879918D}" type="datetime1">
              <a:rPr lang="en-US" smtClean="0"/>
              <a:t>11/5/2017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5-17-0026-01-agen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C099A0D-D660-4E3E-8C2E-ADFCFEAC4D17}" type="datetime1">
              <a:rPr lang="en-US" smtClean="0"/>
              <a:t>11/5/2017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5-17-0026-01-agen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B023633-5CDD-4039-A4F2-63534628C5BE}" type="datetime1">
              <a:rPr lang="en-US" smtClean="0"/>
              <a:t>11/5/2017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5-17-0026-01-agen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76489-DB74-46E0-B697-9E887B2EAACA}" type="datetime1">
              <a:rPr lang="en-US" smtClean="0"/>
              <a:t>11/5/2017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5-17-0026-01-agen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02FF426-9E58-4E91-8D79-A93AE6F3213E}" type="datetime1">
              <a:rPr lang="en-US" smtClean="0"/>
              <a:t>11/5/2017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5-17-0026-01-agen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211559A-1CCB-477B-916F-E8C456A372DC}" type="datetime1">
              <a:rPr lang="en-US" smtClean="0"/>
              <a:t>11/5/2017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5-17-0026-01-agen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E5F5C95-5BB3-4944-A263-CB83DCB067AE}" type="datetime1">
              <a:rPr lang="en-US" smtClean="0"/>
              <a:t>11/5/2017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5-17-0026-01-agen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1a21d19d419878da02d6b461b5aedc78"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4684E42-D7D8-4CAF-9776-0AED50EA5B9D}" type="datetime1">
              <a:rPr lang="en-US" smtClean="0">
                <a:solidFill>
                  <a:srgbClr val="000099"/>
                </a:solidFill>
              </a:rPr>
              <a:t>11/5/2017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4689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07 November </a:t>
            </a:r>
            <a:r>
              <a:rPr lang="en-US" sz="1200" b="1" dirty="0">
                <a:latin typeface="Arial" pitchFamily="34" charset="0"/>
                <a:cs typeface="Times New Roman" pitchFamily="18" charset="0"/>
              </a:rPr>
              <a:t>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05 November 2017</a:t>
            </a:r>
            <a:endParaRPr lang="en-US" sz="1200" b="1" dirty="0">
              <a:latin typeface="Arial" pitchFamily="34" charset="0"/>
              <a:cs typeface="Times New Roman" pitchFamily="18"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5-17-0026-01-agen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smtClean="0">
                <a:latin typeface="Arial" pitchFamily="34" charset="0"/>
                <a:cs typeface="Times New Roman" pitchFamily="18" charset="0"/>
              </a:rPr>
              <a:t>thatthe</a:t>
            </a:r>
            <a:r>
              <a:rPr lang="en-US" sz="1200" dirty="0" smtClean="0">
                <a:latin typeface="Arial" pitchFamily="34" charset="0"/>
                <a:cs typeface="Times New Roman" pitchFamily="18" charset="0"/>
              </a:rPr>
              <a:t> </a:t>
            </a:r>
            <a:r>
              <a:rPr lang="en-US" sz="1200" dirty="0">
                <a:latin typeface="Arial" pitchFamily="34" charset="0"/>
                <a:cs typeface="Times New Roman" pitchFamily="18" charset="0"/>
              </a:rPr>
              <a:t>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5-17-0026-01-agen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5BDE7889-F448-416E-A6A2-0DB133DFFC08}"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17-0027-00.</a:t>
            </a:r>
            <a:endParaRPr lang="en-US" dirty="0" smtClean="0"/>
          </a:p>
          <a:p>
            <a:pPr>
              <a:lnSpc>
                <a:spcPct val="115000"/>
              </a:lnSpc>
              <a:defRPr/>
            </a:pPr>
            <a:r>
              <a:rPr lang="en-US" dirty="0" smtClean="0"/>
              <a:t>Mover:  </a:t>
            </a:r>
            <a:endParaRPr lang="en-US" dirty="0"/>
          </a:p>
          <a:p>
            <a:r>
              <a:rPr dirty="0"/>
              <a:t>Second</a:t>
            </a:r>
            <a:r>
              <a:rPr dirty="0" smtClean="0"/>
              <a:t>:</a:t>
            </a:r>
            <a:endParaRPr dirty="0"/>
          </a:p>
          <a:p>
            <a:r>
              <a:rPr lang="en-US" dirty="0"/>
              <a:t>Vote:  </a:t>
            </a:r>
          </a:p>
          <a:p>
            <a:endParaRPr lang="en-US" dirty="0" smtClean="0"/>
          </a:p>
          <a:p>
            <a:endParaRPr lang="en-US" dirty="0"/>
          </a:p>
          <a:p>
            <a:endParaRPr dirty="0"/>
          </a:p>
        </p:txBody>
      </p:sp>
      <p:sp>
        <p:nvSpPr>
          <p:cNvPr id="4" name="Date Placeholder 3"/>
          <p:cNvSpPr>
            <a:spLocks noGrp="1"/>
          </p:cNvSpPr>
          <p:nvPr>
            <p:ph type="dt" sz="quarter" idx="10"/>
          </p:nvPr>
        </p:nvSpPr>
        <p:spPr/>
        <p:txBody>
          <a:bodyPr/>
          <a:lstStyle/>
          <a:p>
            <a:pPr>
              <a:defRPr/>
            </a:pPr>
            <a:fld id="{E8546DA8-3E04-413F-88A7-49AFE9433DEF}"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a:t>
            </a:r>
            <a:r>
              <a:rPr lang="en-US" sz="2800" dirty="0" smtClean="0"/>
              <a:t>Status</a:t>
            </a:r>
            <a:endParaRPr lang="en-US" sz="2800" dirty="0"/>
          </a:p>
        </p:txBody>
      </p:sp>
      <p:sp>
        <p:nvSpPr>
          <p:cNvPr id="4" name="Date Placeholder 3"/>
          <p:cNvSpPr>
            <a:spLocks noGrp="1"/>
          </p:cNvSpPr>
          <p:nvPr>
            <p:ph type="dt" sz="half" idx="10"/>
          </p:nvPr>
        </p:nvSpPr>
        <p:spPr/>
        <p:txBody>
          <a:bodyPr/>
          <a:lstStyle/>
          <a:p>
            <a:pPr>
              <a:defRPr/>
            </a:pPr>
            <a:fld id="{FB36DC99-6247-4BAE-8618-C910B2989813}"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8/17</a:t>
            </a:r>
          </a:p>
          <a:p>
            <a:r>
              <a:rPr altLang="en-US" sz="1400" dirty="0"/>
              <a:t>WG </a:t>
            </a:r>
            <a:r>
              <a:rPr altLang="en-US" sz="1400" dirty="0" err="1"/>
              <a:t>Recirc</a:t>
            </a:r>
            <a:r>
              <a:rPr altLang="en-US" sz="1400" dirty="0"/>
              <a:t>						</a:t>
            </a:r>
            <a:r>
              <a:rPr lang="en-US" altLang="en-US" sz="1400" dirty="0"/>
              <a:t>8</a:t>
            </a:r>
            <a:r>
              <a:rPr altLang="en-US" sz="1400" dirty="0"/>
              <a:t>/17</a:t>
            </a:r>
          </a:p>
          <a:p>
            <a:r>
              <a:rPr altLang="en-US" sz="1400" dirty="0"/>
              <a:t>Sponsor Ballot						</a:t>
            </a:r>
            <a:r>
              <a:rPr lang="en-US" altLang="en-US" sz="1400" dirty="0"/>
              <a:t>10</a:t>
            </a:r>
            <a:r>
              <a:rPr altLang="en-US" sz="1400" dirty="0"/>
              <a:t>/17</a:t>
            </a:r>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a:t>
            </a:r>
            <a:endParaRPr altLang="en-US" sz="1400" dirty="0"/>
          </a:p>
          <a:p>
            <a:r>
              <a:rPr altLang="en-US" sz="1400" dirty="0"/>
              <a:t>Submit to REVCOM						11/17     </a:t>
            </a:r>
            <a:r>
              <a:rPr lang="en-US" altLang="en-US" sz="1400" b="1" dirty="0">
                <a:solidFill>
                  <a:srgbClr val="FF0000"/>
                </a:solidFill>
              </a:rPr>
              <a:t>10/18!!</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60BECB89-5DD6-45C4-8BA2-DCFAC82C4569}"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5-17-0026-01-agen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On </a:t>
            </a:r>
            <a:r>
              <a:rPr lang="en-US" dirty="0" err="1" smtClean="0"/>
              <a:t>Revcom</a:t>
            </a:r>
            <a:r>
              <a:rPr lang="en-US" dirty="0" smtClean="0"/>
              <a:t> agenda for Dec 5</a:t>
            </a:r>
          </a:p>
          <a:p>
            <a:pPr lvl="1"/>
            <a:r>
              <a:rPr lang="en-US" dirty="0" smtClean="0"/>
              <a:t>One request to formally reject comment and explain why</a:t>
            </a:r>
          </a:p>
          <a:p>
            <a:pPr lvl="2"/>
            <a:r>
              <a:rPr lang="en-US" dirty="0" smtClean="0"/>
              <a:t>Completed based on existing WG approved resolution</a:t>
            </a:r>
          </a:p>
          <a:p>
            <a:r>
              <a:rPr lang="en-US" dirty="0" smtClean="0"/>
              <a:t>PAR </a:t>
            </a:r>
            <a:r>
              <a:rPr lang="en-US" dirty="0"/>
              <a:t>to add Schema ready to roll but waiting for </a:t>
            </a:r>
            <a:r>
              <a:rPr lang="en-US" dirty="0" err="1"/>
              <a:t>Revcom</a:t>
            </a:r>
            <a:r>
              <a:rPr lang="en-US" dirty="0"/>
              <a:t> approval of 1900.5.2 </a:t>
            </a:r>
            <a:r>
              <a:rPr lang="en-US" dirty="0" smtClean="0"/>
              <a:t>first</a:t>
            </a:r>
          </a:p>
        </p:txBody>
      </p:sp>
      <p:sp>
        <p:nvSpPr>
          <p:cNvPr id="4" name="Date Placeholder 3"/>
          <p:cNvSpPr>
            <a:spLocks noGrp="1"/>
          </p:cNvSpPr>
          <p:nvPr>
            <p:ph type="dt" sz="quarter" idx="10"/>
          </p:nvPr>
        </p:nvSpPr>
        <p:spPr/>
        <p:txBody>
          <a:bodyPr/>
          <a:lstStyle/>
          <a:p>
            <a:pPr>
              <a:defRPr/>
            </a:pPr>
            <a:fld id="{9B9B02B0-6047-4AFF-97F6-DFCDBC3475AD}"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a:t>Working Schedule for 1900.5.2</a:t>
            </a:r>
          </a:p>
        </p:txBody>
      </p:sp>
      <p:sp>
        <p:nvSpPr>
          <p:cNvPr id="15363" name="Content Placeholder 2"/>
          <p:cNvSpPr>
            <a:spLocks noGrp="1"/>
          </p:cNvSpPr>
          <p:nvPr>
            <p:ph idx="1"/>
          </p:nvPr>
        </p:nvSpPr>
        <p:spPr>
          <a:xfrm>
            <a:off x="381000" y="1295400"/>
            <a:ext cx="84582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a:t>
            </a:r>
            <a:r>
              <a:rPr altLang="en-US" sz="1400" dirty="0">
                <a:solidFill>
                  <a:srgbClr val="FF0000"/>
                </a:solidFill>
              </a:rPr>
              <a:t>3/15/16</a:t>
            </a:r>
          </a:p>
          <a:p>
            <a:r>
              <a:rPr altLang="en-US" sz="1400" dirty="0"/>
              <a:t>Suggested comment resolutions available				</a:t>
            </a:r>
            <a:r>
              <a:rPr altLang="en-US" sz="1400" dirty="0">
                <a:solidFill>
                  <a:srgbClr val="FF0000"/>
                </a:solidFill>
              </a:rPr>
              <a:t>11/15/16 </a:t>
            </a:r>
            <a:r>
              <a:rPr altLang="en-US" sz="1400" b="1" dirty="0">
                <a:solidFill>
                  <a:srgbClr val="FF0000"/>
                </a:solidFill>
              </a:rPr>
              <a:t>1</a:t>
            </a:r>
            <a:r>
              <a:rPr altLang="en-US" sz="1400" dirty="0">
                <a:solidFill>
                  <a:srgbClr val="FF0000"/>
                </a:solidFill>
              </a:rPr>
              <a:t>/</a:t>
            </a:r>
            <a:r>
              <a:rPr altLang="en-US" sz="1400" b="1" dirty="0">
                <a:solidFill>
                  <a:srgbClr val="FF0000"/>
                </a:solidFill>
              </a:rPr>
              <a:t>3/17 √ </a:t>
            </a:r>
            <a:endParaRPr altLang="en-US" sz="1400" dirty="0">
              <a:solidFill>
                <a:srgbClr val="FF0000"/>
              </a:solidFill>
            </a:endParaRPr>
          </a:p>
          <a:p>
            <a:r>
              <a:rPr altLang="en-US" sz="1400" dirty="0"/>
              <a:t>Vote for </a:t>
            </a:r>
            <a:r>
              <a:rPr altLang="en-US" sz="1400" dirty="0" err="1"/>
              <a:t>Recirc</a:t>
            </a:r>
            <a:r>
              <a:rPr altLang="en-US" sz="1400" dirty="0"/>
              <a:t> Ballot					</a:t>
            </a:r>
            <a:r>
              <a:rPr altLang="en-US" sz="1400" dirty="0">
                <a:solidFill>
                  <a:srgbClr val="FF0000"/>
                </a:solidFill>
              </a:rPr>
              <a:t>12/1/16 </a:t>
            </a:r>
            <a:r>
              <a:rPr altLang="en-US" sz="1400" b="1" dirty="0">
                <a:solidFill>
                  <a:srgbClr val="FF0000"/>
                </a:solidFill>
              </a:rPr>
              <a:t>2</a:t>
            </a:r>
            <a:r>
              <a:rPr altLang="en-US" sz="1400" dirty="0">
                <a:solidFill>
                  <a:srgbClr val="FF0000"/>
                </a:solidFill>
              </a:rPr>
              <a:t>/</a:t>
            </a:r>
            <a:r>
              <a:rPr altLang="en-US" sz="1400" b="1" dirty="0">
                <a:solidFill>
                  <a:srgbClr val="FF0000"/>
                </a:solidFill>
              </a:rPr>
              <a:t>7/17  </a:t>
            </a:r>
            <a:endParaRPr altLang="en-US" sz="1400" dirty="0">
              <a:solidFill>
                <a:srgbClr val="FF0000"/>
              </a:solidFill>
            </a:endParaRPr>
          </a:p>
          <a:p>
            <a:r>
              <a:rPr altLang="en-US" sz="1400" dirty="0"/>
              <a:t>Conduct </a:t>
            </a:r>
            <a:r>
              <a:rPr altLang="en-US" sz="1400" dirty="0" err="1"/>
              <a:t>Recirc</a:t>
            </a:r>
            <a:r>
              <a:rPr altLang="en-US" sz="1400" dirty="0"/>
              <a:t> Ballot					</a:t>
            </a:r>
            <a:r>
              <a:rPr altLang="en-US" sz="1400" dirty="0">
                <a:solidFill>
                  <a:srgbClr val="FF0000"/>
                </a:solidFill>
              </a:rPr>
              <a:t>1/3/17 </a:t>
            </a:r>
            <a:r>
              <a:rPr altLang="en-US" sz="1400" b="1" dirty="0">
                <a:solidFill>
                  <a:srgbClr val="FF0000"/>
                </a:solidFill>
              </a:rPr>
              <a:t>2</a:t>
            </a:r>
            <a:r>
              <a:rPr altLang="en-US" sz="1400" dirty="0">
                <a:solidFill>
                  <a:srgbClr val="FF0000"/>
                </a:solidFill>
              </a:rPr>
              <a:t>/</a:t>
            </a:r>
            <a:r>
              <a:rPr altLang="en-US" sz="1400" b="1" dirty="0">
                <a:solidFill>
                  <a:srgbClr val="FF0000"/>
                </a:solidFill>
              </a:rPr>
              <a:t>28/17</a:t>
            </a:r>
            <a:endParaRPr altLang="en-US" sz="1400" dirty="0">
              <a:solidFill>
                <a:srgbClr val="FF0000"/>
              </a:solidFill>
            </a:endParaRPr>
          </a:p>
          <a:p>
            <a:r>
              <a:rPr altLang="en-US" sz="1400" dirty="0"/>
              <a:t>Ballot completes						</a:t>
            </a:r>
            <a:r>
              <a:rPr altLang="en-US" sz="1400" dirty="0">
                <a:solidFill>
                  <a:srgbClr val="FF0000"/>
                </a:solidFill>
              </a:rPr>
              <a:t>2/2/17 </a:t>
            </a:r>
            <a:r>
              <a:rPr altLang="en-US" sz="1400" b="1" dirty="0">
                <a:solidFill>
                  <a:srgbClr val="FF0000"/>
                </a:solidFill>
              </a:rPr>
              <a:t>3/10/17</a:t>
            </a:r>
          </a:p>
          <a:p>
            <a:r>
              <a:rPr altLang="en-US" sz="1400" dirty="0"/>
              <a:t>2</a:t>
            </a:r>
            <a:r>
              <a:rPr altLang="en-US" sz="1400" baseline="30000" dirty="0"/>
              <a:t>nd</a:t>
            </a:r>
            <a:r>
              <a:rPr altLang="en-US" sz="1400" dirty="0"/>
              <a:t> Recirculation Ballot Complete					4/3/17</a:t>
            </a:r>
            <a:r>
              <a:rPr lang="en-US" altLang="en-US" sz="1400" b="1" dirty="0">
                <a:solidFill>
                  <a:srgbClr val="FF0000"/>
                </a:solidFill>
              </a:rPr>
              <a:t>√ </a:t>
            </a:r>
            <a:endParaRPr lang="en-US" altLang="en-US" sz="1400" dirty="0">
              <a:solidFill>
                <a:srgbClr val="FF0000"/>
              </a:solidFill>
            </a:endParaRPr>
          </a:p>
          <a:p>
            <a:r>
              <a:rPr altLang="en-US" sz="1400" dirty="0"/>
              <a:t>Approved by Standards Board					</a:t>
            </a:r>
            <a:r>
              <a:rPr altLang="en-US" sz="1400" dirty="0">
                <a:solidFill>
                  <a:srgbClr val="FF0000"/>
                </a:solidFill>
              </a:rPr>
              <a:t>6/1/17   </a:t>
            </a:r>
            <a:r>
              <a:rPr altLang="en-US" sz="1400" b="1" dirty="0" smtClean="0">
                <a:solidFill>
                  <a:srgbClr val="FF0000"/>
                </a:solidFill>
              </a:rPr>
              <a:t>8/1/17  12/7/17</a:t>
            </a:r>
            <a:endParaRPr altLang="en-US" sz="1400" b="1" dirty="0">
              <a:solidFill>
                <a:srgbClr val="FF0000"/>
              </a:solidFill>
            </a:endParaRPr>
          </a:p>
          <a:p>
            <a:r>
              <a:rPr altLang="en-US" sz="1400" dirty="0"/>
              <a:t>Reference implementation available				</a:t>
            </a:r>
            <a:r>
              <a:rPr altLang="en-US" sz="1400" dirty="0">
                <a:solidFill>
                  <a:srgbClr val="FF0000"/>
                </a:solidFill>
              </a:rPr>
              <a:t>10/16 </a:t>
            </a:r>
            <a:r>
              <a:rPr altLang="en-US" sz="1400" dirty="0" smtClean="0">
                <a:solidFill>
                  <a:srgbClr val="FF0000"/>
                </a:solidFill>
              </a:rPr>
              <a:t>     </a:t>
            </a:r>
            <a:r>
              <a:rPr altLang="en-US" sz="1400" b="1" dirty="0" smtClean="0">
                <a:solidFill>
                  <a:srgbClr val="FF0000"/>
                </a:solidFill>
              </a:rPr>
              <a:t>12/5/17?</a:t>
            </a:r>
            <a:endParaRPr altLang="en-US" sz="1400" b="1" dirty="0">
              <a:solidFill>
                <a:srgbClr val="FF0000"/>
              </a:solidFill>
            </a:endParaRPr>
          </a:p>
          <a:p>
            <a:r>
              <a:rPr altLang="en-US" sz="1400" dirty="0"/>
              <a:t>Certification available					</a:t>
            </a:r>
            <a:r>
              <a:rPr altLang="en-US" sz="1400" dirty="0" smtClean="0">
                <a:solidFill>
                  <a:srgbClr val="FF0000"/>
                </a:solidFill>
              </a:rPr>
              <a:t>?</a:t>
            </a:r>
          </a:p>
          <a:p>
            <a:r>
              <a:rPr lang="en-US" altLang="en-US" sz="1400" b="1" dirty="0" smtClean="0">
                <a:solidFill>
                  <a:srgbClr val="FF0000"/>
                </a:solidFill>
              </a:rPr>
              <a:t>PAR Expires						12/31/17</a:t>
            </a:r>
            <a:endParaRPr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31C9B11E-CF28-42A5-8C87-7C8AA2545426}"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5-17-0026-01-agen</a:t>
            </a:r>
            <a:endParaRPr lang="en-US"/>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15</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72420"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12038"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72420" y="5029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100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57200" y="1392238"/>
            <a:ext cx="8229600" cy="4525963"/>
          </a:xfrm>
        </p:spPr>
        <p:txBody>
          <a:bodyPr/>
          <a:lstStyle/>
          <a:p>
            <a:r>
              <a:rPr sz="2800" dirty="0"/>
              <a:t>Leadership meetings</a:t>
            </a:r>
          </a:p>
          <a:p>
            <a:pPr lvl="1"/>
            <a:r>
              <a:rPr lang="en-US" sz="2400" dirty="0" smtClean="0"/>
              <a:t>None</a:t>
            </a:r>
          </a:p>
          <a:p>
            <a:pPr lvl="1"/>
            <a:r>
              <a:rPr lang="en-US" sz="2400" dirty="0" err="1" smtClean="0"/>
              <a:t>GoTo</a:t>
            </a:r>
            <a:r>
              <a:rPr lang="en-US" sz="2400" dirty="0" smtClean="0"/>
              <a:t> Meeting issues </a:t>
            </a:r>
            <a:r>
              <a:rPr lang="en-US" sz="2400" dirty="0" err="1" smtClean="0"/>
              <a:t>beig</a:t>
            </a:r>
            <a:r>
              <a:rPr lang="en-US" sz="2400" dirty="0" smtClean="0"/>
              <a:t> worked</a:t>
            </a:r>
            <a:endParaRPr sz="2400" dirty="0"/>
          </a:p>
          <a:p>
            <a:pPr lvl="2"/>
            <a:endParaRPr lang="en-US" sz="2000" dirty="0"/>
          </a:p>
          <a:p>
            <a:r>
              <a:rPr lang="en-US" sz="2800" dirty="0"/>
              <a:t>Is it time to revisit the 1900.5 Architecture?</a:t>
            </a:r>
          </a:p>
          <a:p>
            <a:pPr lvl="1"/>
            <a:r>
              <a:rPr lang="en-US" sz="2400" dirty="0"/>
              <a:t>Ad Hoc discussions?  Discuss Ad Hoc at end of meeting – </a:t>
            </a:r>
            <a:r>
              <a:rPr lang="en-US" sz="2400" dirty="0" smtClean="0"/>
              <a:t>Mat </a:t>
            </a:r>
            <a:r>
              <a:rPr lang="en-US" sz="2400" dirty="0"/>
              <a:t>has action to organize architecture ad </a:t>
            </a:r>
            <a:r>
              <a:rPr lang="en-US" sz="2400" dirty="0" smtClean="0"/>
              <a:t>hoc</a:t>
            </a:r>
          </a:p>
          <a:p>
            <a:pPr lvl="1"/>
            <a:endParaRPr lang="en-US" sz="2800" dirty="0"/>
          </a:p>
          <a:p>
            <a:r>
              <a:rPr lang="en-US" sz="2800" dirty="0"/>
              <a:t>Other activities?  1900.5.2 amendment for Schema</a:t>
            </a:r>
          </a:p>
        </p:txBody>
      </p:sp>
      <p:sp>
        <p:nvSpPr>
          <p:cNvPr id="4" name="Date Placeholder 3"/>
          <p:cNvSpPr>
            <a:spLocks noGrp="1"/>
          </p:cNvSpPr>
          <p:nvPr>
            <p:ph type="dt" sz="quarter" idx="10"/>
          </p:nvPr>
        </p:nvSpPr>
        <p:spPr/>
        <p:txBody>
          <a:bodyPr/>
          <a:lstStyle/>
          <a:p>
            <a:pPr>
              <a:defRPr/>
            </a:pPr>
            <a:fld id="{C5D1B3FE-AF53-43B1-B920-F0913FFF3A43}"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1900.5.1 and 1900.5.2</a:t>
            </a:r>
          </a:p>
          <a:p>
            <a:r>
              <a:rPr lang="en-US" sz="2800" dirty="0"/>
              <a:t>DARPA Spectrum Challenge? </a:t>
            </a:r>
          </a:p>
          <a:p>
            <a:pPr lvl="1"/>
            <a:r>
              <a:rPr lang="en-US" sz="2400" dirty="0"/>
              <a:t>PM(Paul Tilghman) pitch </a:t>
            </a:r>
            <a:r>
              <a:rPr lang="en-US" sz="2400" dirty="0" err="1"/>
              <a:t>WInnForum</a:t>
            </a:r>
            <a:endParaRPr lang="en-US" sz="2400" dirty="0"/>
          </a:p>
          <a:p>
            <a:pPr lvl="2"/>
            <a:r>
              <a:rPr lang="en-US" sz="2000" dirty="0"/>
              <a:t>Interest in Commercial overlap</a:t>
            </a:r>
          </a:p>
          <a:p>
            <a:pPr lvl="2"/>
            <a:r>
              <a:rPr lang="en-US" sz="2000" dirty="0"/>
              <a:t>Opportunistic use of commercial spectrum / networks</a:t>
            </a:r>
          </a:p>
        </p:txBody>
      </p:sp>
      <p:sp>
        <p:nvSpPr>
          <p:cNvPr id="4" name="Date Placeholder 3"/>
          <p:cNvSpPr>
            <a:spLocks noGrp="1"/>
          </p:cNvSpPr>
          <p:nvPr>
            <p:ph type="dt" sz="quarter" idx="10"/>
          </p:nvPr>
        </p:nvSpPr>
        <p:spPr/>
        <p:txBody>
          <a:bodyPr/>
          <a:lstStyle/>
          <a:p>
            <a:pPr>
              <a:defRPr/>
            </a:pPr>
            <a:fld id="{3AFD272B-A56F-4BE2-8937-55F25ABC85B6}"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304800" y="685800"/>
            <a:ext cx="8229600" cy="4525963"/>
          </a:xfrm>
        </p:spPr>
        <p:txBody>
          <a:bodyPr/>
          <a:lstStyle/>
          <a:p>
            <a:r>
              <a:rPr lang="en-US" dirty="0" smtClean="0"/>
              <a:t>03 December </a:t>
            </a:r>
            <a:r>
              <a:rPr lang="en-US" dirty="0"/>
              <a:t>2017 is next scheduled monthly electronic </a:t>
            </a:r>
            <a:r>
              <a:rPr lang="en-US" dirty="0" smtClean="0"/>
              <a:t>meeting</a:t>
            </a:r>
          </a:p>
          <a:p>
            <a:pPr lvl="1"/>
            <a:r>
              <a:rPr lang="en-US" dirty="0" smtClean="0"/>
              <a:t>May push to week of 11</a:t>
            </a:r>
            <a:r>
              <a:rPr lang="en-US" baseline="30000" dirty="0" smtClean="0"/>
              <a:t>th</a:t>
            </a:r>
            <a:r>
              <a:rPr lang="en-US" dirty="0"/>
              <a:t> </a:t>
            </a:r>
            <a:r>
              <a:rPr lang="en-US" dirty="0" smtClean="0"/>
              <a:t>to synchronize with “Plenary” meeting in “Tokyo” (will be electronic)</a:t>
            </a:r>
            <a:endParaRPr lang="en-US" dirty="0"/>
          </a:p>
          <a:p>
            <a:r>
              <a:rPr lang="en-US" dirty="0"/>
              <a:t>Ad </a:t>
            </a:r>
            <a:r>
              <a:rPr lang="en-US" dirty="0" err="1" smtClean="0"/>
              <a:t>Hocs</a:t>
            </a:r>
            <a:r>
              <a:rPr lang="en-US" dirty="0" smtClean="0"/>
              <a:t>?</a:t>
            </a:r>
          </a:p>
          <a:p>
            <a:r>
              <a:rPr lang="en-US" dirty="0" smtClean="0"/>
              <a:t>Face </a:t>
            </a:r>
            <a:r>
              <a:rPr lang="en-US" dirty="0"/>
              <a:t>to Face in </a:t>
            </a:r>
            <a:r>
              <a:rPr lang="en-US" dirty="0" smtClean="0"/>
              <a:t>January 9-10-11</a:t>
            </a:r>
            <a:endParaRPr lang="en-US" dirty="0"/>
          </a:p>
          <a:p>
            <a:pPr lvl="1"/>
            <a:r>
              <a:rPr lang="en-US" dirty="0" smtClean="0"/>
              <a:t>Host:  Harris Corp</a:t>
            </a:r>
            <a:endParaRPr lang="en-US" dirty="0"/>
          </a:p>
          <a:p>
            <a:pPr lvl="1"/>
            <a:r>
              <a:rPr lang="en-US" dirty="0" smtClean="0"/>
              <a:t>Melbourne </a:t>
            </a:r>
            <a:r>
              <a:rPr lang="en-US" dirty="0" smtClean="0"/>
              <a:t>FL</a:t>
            </a:r>
          </a:p>
          <a:p>
            <a:pPr lvl="1"/>
            <a:r>
              <a:rPr lang="en-US" dirty="0" smtClean="0"/>
              <a:t>Please register with Harris if you plan to attend</a:t>
            </a:r>
            <a:endParaRPr lang="en-US" dirty="0"/>
          </a:p>
          <a:p>
            <a:r>
              <a:rPr lang="en-US" dirty="0"/>
              <a:t>Meeting Platform</a:t>
            </a:r>
          </a:p>
          <a:p>
            <a:pPr lvl="1"/>
            <a:r>
              <a:rPr lang="en-US" dirty="0" smtClean="0"/>
              <a:t>In flux – WebEx for now </a:t>
            </a:r>
            <a:endParaRPr lang="en-US" dirty="0"/>
          </a:p>
        </p:txBody>
      </p:sp>
      <p:sp>
        <p:nvSpPr>
          <p:cNvPr id="4" name="Date Placeholder 3"/>
          <p:cNvSpPr>
            <a:spLocks noGrp="1"/>
          </p:cNvSpPr>
          <p:nvPr>
            <p:ph type="dt" sz="quarter" idx="10"/>
          </p:nvPr>
        </p:nvSpPr>
        <p:spPr/>
        <p:txBody>
          <a:bodyPr/>
          <a:lstStyle/>
          <a:p>
            <a:pPr>
              <a:defRPr/>
            </a:pPr>
            <a:fld id="{DB41ED53-C3A0-4326-A128-9EBDF48F141E}"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smtClean="0"/>
              <a:t>Review of 1900.5.1 or 1900.5 architecture</a:t>
            </a:r>
            <a:endParaRPr lang="en-US" dirty="0"/>
          </a:p>
        </p:txBody>
      </p:sp>
      <p:sp>
        <p:nvSpPr>
          <p:cNvPr id="4" name="Date Placeholder 3"/>
          <p:cNvSpPr>
            <a:spLocks noGrp="1"/>
          </p:cNvSpPr>
          <p:nvPr>
            <p:ph type="dt" sz="quarter" idx="10"/>
          </p:nvPr>
        </p:nvSpPr>
        <p:spPr/>
        <p:txBody>
          <a:bodyPr/>
          <a:lstStyle/>
          <a:p>
            <a:pPr>
              <a:defRPr/>
            </a:pPr>
            <a:fld id="{8849D6E7-E4F1-430F-9094-55AB02531671}"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39473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a:t>
            </a:r>
            <a:r>
              <a:rPr dirty="0" smtClean="0"/>
              <a:t>(Temporary) Monthly </a:t>
            </a:r>
            <a:r>
              <a:rPr dirty="0"/>
              <a:t>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137D84CF-5021-4163-8A95-D5FEE46F4F80}"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524315"/>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 </a:t>
            </a:r>
            <a:r>
              <a:rPr lang="en-US" u="sng" dirty="0">
                <a:solidFill>
                  <a:srgbClr val="0563C1"/>
                </a:solidFill>
                <a:ea typeface="Times New Roman" panose="02020603050405020304" pitchFamily="18" charset="0"/>
                <a:cs typeface="Times New Roman" panose="02020603050405020304" pitchFamily="18" charset="0"/>
                <a:hlinkClick r:id="rId3"/>
              </a:rPr>
              <a:t>https://baesystems.webex.com/baesystems/j.php?MTID=m1a21d19d419878da02d6b461b5aedc78</a:t>
            </a: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968 319 149</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jT37G9FP</a:t>
            </a:r>
          </a:p>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 </a:t>
            </a:r>
            <a:r>
              <a:rPr lang="en-US" dirty="0" smtClean="0">
                <a:ea typeface="Times New Roman" panose="02020603050405020304" pitchFamily="18" charset="0"/>
                <a:cs typeface="Times New Roman" panose="02020603050405020304" pitchFamily="18" charset="0"/>
              </a:rPr>
              <a:t>Provide </a:t>
            </a:r>
            <a:r>
              <a:rPr lang="en-US" dirty="0">
                <a:ea typeface="Times New Roman" panose="02020603050405020304" pitchFamily="18" charset="0"/>
                <a:cs typeface="Times New Roman" panose="02020603050405020304" pitchFamily="18" charset="0"/>
              </a:rPr>
              <a:t>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u="sng" dirty="0">
                <a:solidFill>
                  <a:srgbClr val="0563C1"/>
                </a:solidFill>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11/7/17 </a:t>
            </a:r>
            <a:r>
              <a:rPr lang="en-US" dirty="0"/>
              <a:t>@2:30 PM </a:t>
            </a:r>
            <a:r>
              <a:rPr lang="en-US" dirty="0" smtClean="0"/>
              <a:t>US ET (UTC-5)</a:t>
            </a:r>
            <a:endParaRPr lang="en-US" dirty="0"/>
          </a:p>
        </p:txBody>
      </p:sp>
      <p:sp>
        <p:nvSpPr>
          <p:cNvPr id="4" name="Date Placeholder 3"/>
          <p:cNvSpPr>
            <a:spLocks noGrp="1"/>
          </p:cNvSpPr>
          <p:nvPr>
            <p:ph type="dt" sz="half" idx="10"/>
          </p:nvPr>
        </p:nvSpPr>
        <p:spPr/>
        <p:txBody>
          <a:bodyPr/>
          <a:lstStyle/>
          <a:p>
            <a:pPr>
              <a:defRPr/>
            </a:pPr>
            <a:fld id="{D5E850D8-15DC-40ED-B47C-6F88FEB382F2}"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1"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a:t>
            </a: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77992EC9-7E25-4A3A-935D-055AB5DD6D03}"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66B3B50B-3E2A-4FA8-8A04-6ABC88BB51AC}" type="datetime1">
              <a:rPr lang="en-US" smtClean="0"/>
              <a:t>11/5/2017</a:t>
            </a:fld>
            <a:endParaRPr lang="en-US"/>
          </a:p>
        </p:txBody>
      </p:sp>
      <p:sp>
        <p:nvSpPr>
          <p:cNvPr id="4" name="Footer Placeholder 3"/>
          <p:cNvSpPr>
            <a:spLocks noGrp="1"/>
          </p:cNvSpPr>
          <p:nvPr>
            <p:ph type="ftr" sz="quarter" idx="11"/>
          </p:nvPr>
        </p:nvSpPr>
        <p:spPr/>
        <p:txBody>
          <a:bodyPr/>
          <a:lstStyle/>
          <a:p>
            <a:pPr>
              <a:defRPr/>
            </a:pPr>
            <a:r>
              <a:rPr lang="en-US" smtClean="0"/>
              <a:t>Doc #: 5-17-0026-01-agen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a:solidFill>
                  <a:srgbClr val="FF0000"/>
                </a:solidFill>
                <a:latin typeface="Times New Roman" pitchFamily="18" charset="0"/>
              </a:rPr>
              <a:t>Quorum?  </a:t>
            </a:r>
          </a:p>
        </p:txBody>
      </p:sp>
      <p:graphicFrame>
        <p:nvGraphicFramePr>
          <p:cNvPr id="11" name="Table 10"/>
          <p:cNvGraphicFramePr>
            <a:graphicFrameLocks noGrp="1"/>
          </p:cNvGraphicFramePr>
          <p:nvPr>
            <p:extLst>
              <p:ext uri="{D42A27DB-BD31-4B8C-83A1-F6EECF244321}">
                <p14:modId xmlns:p14="http://schemas.microsoft.com/office/powerpoint/2010/main" val="279914314"/>
              </p:ext>
            </p:extLst>
          </p:nvPr>
        </p:nvGraphicFramePr>
        <p:xfrm>
          <a:off x="1359318" y="663375"/>
          <a:ext cx="5193882" cy="5043928"/>
        </p:xfrm>
        <a:graphic>
          <a:graphicData uri="http://schemas.openxmlformats.org/drawingml/2006/table">
            <a:tbl>
              <a:tblPr>
                <a:tableStyleId>{5C22544A-7EE6-4342-B048-85BDC9FD1C3A}</a:tableStyleId>
              </a:tblPr>
              <a:tblGrid>
                <a:gridCol w="755725">
                  <a:extLst>
                    <a:ext uri="{9D8B030D-6E8A-4147-A177-3AD203B41FA5}">
                      <a16:colId xmlns:a16="http://schemas.microsoft.com/office/drawing/2014/main" xmlns="" val="3933110754"/>
                    </a:ext>
                  </a:extLst>
                </a:gridCol>
                <a:gridCol w="755725">
                  <a:extLst>
                    <a:ext uri="{9D8B030D-6E8A-4147-A177-3AD203B41FA5}">
                      <a16:colId xmlns:a16="http://schemas.microsoft.com/office/drawing/2014/main" xmlns="" val="437782173"/>
                    </a:ext>
                  </a:extLst>
                </a:gridCol>
                <a:gridCol w="879384">
                  <a:extLst>
                    <a:ext uri="{9D8B030D-6E8A-4147-A177-3AD203B41FA5}">
                      <a16:colId xmlns:a16="http://schemas.microsoft.com/office/drawing/2014/main" xmlns="" val="456333653"/>
                    </a:ext>
                  </a:extLst>
                </a:gridCol>
                <a:gridCol w="1016793">
                  <a:extLst>
                    <a:ext uri="{9D8B030D-6E8A-4147-A177-3AD203B41FA5}">
                      <a16:colId xmlns:a16="http://schemas.microsoft.com/office/drawing/2014/main" xmlns="" val="2725925286"/>
                    </a:ext>
                  </a:extLst>
                </a:gridCol>
                <a:gridCol w="1786255">
                  <a:extLst>
                    <a:ext uri="{9D8B030D-6E8A-4147-A177-3AD203B41FA5}">
                      <a16:colId xmlns:a16="http://schemas.microsoft.com/office/drawing/2014/main" xmlns="" val="3194889194"/>
                    </a:ext>
                  </a:extLst>
                </a:gridCol>
              </a:tblGrid>
              <a:tr h="395181">
                <a:tc>
                  <a:txBody>
                    <a:bodyPr/>
                    <a:lstStyle/>
                    <a:p>
                      <a:pPr algn="l" fontAlgn="b"/>
                      <a:r>
                        <a:rPr lang="en-US" sz="1100" b="0" i="0" u="none" strike="noStrike" dirty="0" smtClean="0">
                          <a:solidFill>
                            <a:srgbClr val="000000"/>
                          </a:solidFill>
                          <a:effectLst/>
                          <a:latin typeface="Calibri" panose="020F0502020204030204" pitchFamily="34" charset="0"/>
                        </a:rPr>
                        <a:t>10/3</a:t>
                      </a:r>
                      <a:endParaRPr lang="en-US" sz="11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91417718"/>
                  </a:ext>
                </a:extLst>
              </a:tr>
              <a:tr h="131727">
                <a:tc>
                  <a:txBody>
                    <a:bodyPr/>
                    <a:lstStyle/>
                    <a:p>
                      <a:pPr algn="r"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238326842"/>
                  </a:ext>
                </a:extLst>
              </a:tr>
              <a:tr h="13172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496310346"/>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1458767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61682268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46881170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884951325"/>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1029041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914129306"/>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Member</a:t>
                      </a: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Li</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Communications Research Centre Canada</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95237685"/>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080895612"/>
                  </a:ext>
                </a:extLst>
              </a:tr>
              <a:tr h="126812">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33847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590654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483003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1261399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Participant</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Nicholas</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Orlando</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IEEE</a:t>
                      </a:r>
                    </a:p>
                  </a:txBody>
                  <a:tcPr marL="4542" marR="4542" marT="4542" marB="0" anchor="b"/>
                </a:tc>
                <a:extLst>
                  <a:ext uri="{0D108BD9-81ED-4DB2-BD59-A6C34878D82A}">
                    <a16:rowId xmlns:a16="http://schemas.microsoft.com/office/drawing/2014/main" xmlns="" val="328242463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SWRI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6569808"/>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Chesapeake Technology International</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81836049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6203015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41119617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48426422"/>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0733348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Shawn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Kern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Grit</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err="1">
                          <a:effectLst/>
                        </a:rPr>
                        <a:t>Denker</a:t>
                      </a: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519689876"/>
                  </a:ext>
                </a:extLst>
              </a:tr>
            </a:tbl>
          </a:graphicData>
        </a:graphic>
      </p:graphicFrame>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smtClean="0">
                <a:latin typeface="Times New Roman" pitchFamily="18" charset="0"/>
              </a:rPr>
              <a:t>National </a:t>
            </a:r>
            <a:r>
              <a:rPr lang="en-US" dirty="0">
                <a:latin typeface="Times New Roman" pitchFamily="18" charset="0"/>
              </a:rPr>
              <a:t>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endParaRPr lang="en-US" dirty="0" smtClean="0">
              <a:latin typeface="Times New Roman" pitchFamily="18" charset="0"/>
            </a:endParaRPr>
          </a:p>
          <a:p>
            <a:pPr lvl="1">
              <a:buFont typeface="Calibri" pitchFamily="34" charset="0"/>
              <a:buAutoNum type="alphaLcPeriod"/>
            </a:pPr>
            <a:r>
              <a:rPr lang="en-US" dirty="0" smtClean="0">
                <a:latin typeface="Times New Roman" pitchFamily="18" charset="0"/>
              </a:rPr>
              <a:t>DARPA Spectrum Challenge</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lvl="1">
              <a:buFont typeface="+mj-lt"/>
              <a:buAutoNum type="alphaLcParenR"/>
            </a:pPr>
            <a:r>
              <a:rPr lang="en-US" dirty="0" err="1">
                <a:latin typeface="Times New Roman" pitchFamily="18" charset="0"/>
              </a:rPr>
              <a:t>Webex</a:t>
            </a:r>
            <a:r>
              <a:rPr lang="en-US" dirty="0">
                <a:latin typeface="Times New Roman" pitchFamily="18" charset="0"/>
              </a:rPr>
              <a:t> vs GoToMeeting</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a:t>
            </a:r>
            <a:r>
              <a:rPr lang="en-US" dirty="0" smtClean="0">
                <a:latin typeface="Times New Roman" pitchFamily="18" charset="0"/>
              </a:rPr>
              <a:t>1900.5.1 or 1900.5 Architecture</a:t>
            </a:r>
            <a:endParaRPr lang="en-US" dirty="0">
              <a:latin typeface="Times New Roman" pitchFamily="18" charset="0"/>
            </a:endParaRPr>
          </a:p>
        </p:txBody>
      </p:sp>
      <p:sp>
        <p:nvSpPr>
          <p:cNvPr id="6148" name="TextBox 1"/>
          <p:cNvSpPr txBox="1">
            <a:spLocks noChangeArrowheads="1"/>
          </p:cNvSpPr>
          <p:nvPr/>
        </p:nvSpPr>
        <p:spPr bwMode="auto">
          <a:xfrm>
            <a:off x="5029200" y="51816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4B0B8065-B96E-4720-A6B6-CDAA44D66E35}"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5-17-0026-0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AF0A8633-5D65-44F9-91AD-8553640B4A7C}" type="datetime1">
              <a:rPr lang="en-US" smtClean="0"/>
              <a:t>11/5/2017</a:t>
            </a:fld>
            <a:endParaRPr lang="en-US"/>
          </a:p>
        </p:txBody>
      </p:sp>
      <p:sp>
        <p:nvSpPr>
          <p:cNvPr id="5" name="Footer Placeholder 4"/>
          <p:cNvSpPr>
            <a:spLocks noGrp="1"/>
          </p:cNvSpPr>
          <p:nvPr>
            <p:ph type="ftr" sz="quarter" idx="11"/>
          </p:nvPr>
        </p:nvSpPr>
        <p:spPr/>
        <p:txBody>
          <a:bodyPr/>
          <a:lstStyle/>
          <a:p>
            <a:pPr>
              <a:defRPr/>
            </a:pPr>
            <a:r>
              <a:rPr lang="en-US" smtClean="0"/>
              <a:t>Doc #: 5-17-0026-01-agen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77F47D59-C21B-4796-8E33-FC83EBA0C31B}"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D6477F9B-1D3D-42C8-8CCC-598898F915C7}"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F74C7411-B1E8-4880-9BBD-89756F11F33E}" type="datetime1">
              <a:rPr lang="en-US" smtClean="0"/>
              <a:t>11/5/2017</a:t>
            </a:fld>
            <a:endParaRPr lang="en-US"/>
          </a:p>
        </p:txBody>
      </p:sp>
      <p:sp>
        <p:nvSpPr>
          <p:cNvPr id="3" name="Footer Placeholder 2"/>
          <p:cNvSpPr>
            <a:spLocks noGrp="1"/>
          </p:cNvSpPr>
          <p:nvPr>
            <p:ph type="ftr" sz="quarter" idx="11"/>
          </p:nvPr>
        </p:nvSpPr>
        <p:spPr/>
        <p:txBody>
          <a:bodyPr/>
          <a:lstStyle/>
          <a:p>
            <a:pPr>
              <a:defRPr/>
            </a:pPr>
            <a:r>
              <a:rPr lang="en-US" smtClean="0"/>
              <a:t>Doc #: 5-17-0026-01-agen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12345</TotalTime>
  <Words>1512</Words>
  <Application>Microsoft Office PowerPoint</Application>
  <PresentationFormat>On-screen Show (4:3)</PresentationFormat>
  <Paragraphs>353</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(Temporary)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Ad Hoc?</vt:lpstr>
      <vt:lpstr>IEEE 1900.5 Meeting 11/7/17 @2:30 PM US ET (UTC-5)</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305</cp:revision>
  <dcterms:created xsi:type="dcterms:W3CDTF">2013-08-13T02:52:21Z</dcterms:created>
  <dcterms:modified xsi:type="dcterms:W3CDTF">2017-11-06T00:52:50Z</dcterms:modified>
</cp:coreProperties>
</file>