
<file path=[Content_Types].xml><?xml version="1.0" encoding="utf-8"?>
<Types xmlns="http://schemas.openxmlformats.org/package/2006/content-types">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3" r:id="rId14"/>
    <p:sldId id="384" r:id="rId15"/>
    <p:sldId id="376" r:id="rId16"/>
    <p:sldId id="335" r:id="rId17"/>
    <p:sldId id="378" r:id="rId18"/>
    <p:sldId id="377" r:id="rId19"/>
    <p:sldId id="344" r:id="rId20"/>
    <p:sldId id="346" r:id="rId21"/>
    <p:sldId id="347" r:id="rId22"/>
    <p:sldId id="381" r:id="rId23"/>
    <p:sldId id="36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100" d="100"/>
          <a:sy n="100" d="100"/>
        </p:scale>
        <p:origin x="532" y="-13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activeX/activeX2.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1A-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A-5CC6-11CF-8D67-00AA00BDCE1D}" ax:persistence="persistStream" r:id="rId1"/>
</file>

<file path=ppt/activeX/activeX6.xml><?xml version="1.0" encoding="utf-8"?>
<ax:ocx xmlns:ax="http://schemas.microsoft.com/office/2006/activeX" xmlns:r="http://schemas.openxmlformats.org/officeDocument/2006/relationships" ax:classid="{5512D11A-5CC6-11CF-8D67-00AA00BDCE1D}" ax:persistence="persistStream" r:id="rId1"/>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300AF75-4526-4E1B-80DC-0F5A1A2A3E2B}" type="datetime1">
              <a:rPr lang="en-US" smtClean="0"/>
              <a:t>7/11/2017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5-17-0018-01-agen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351CF8-24A2-4A15-A800-E6098744A8FC}" type="datetime1">
              <a:rPr lang="en-US" smtClean="0"/>
              <a:t>7/11/2017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5-17-0018-01-agen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A75617E-DDB0-44FA-9DFB-F09C9374A0FA}" type="datetime1">
              <a:rPr lang="en-US" smtClean="0"/>
              <a:t>7/11/2017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5-17-0018-01-agen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CC2C80-AC94-4A53-9336-3BF6AB1E713E}" type="datetime1">
              <a:rPr lang="en-US" smtClean="0"/>
              <a:t>7/11/2017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5-17-0018-01-agen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D436B42-094B-4371-8CE9-922C6D15EF6B}" type="datetime1">
              <a:rPr lang="en-US" smtClean="0"/>
              <a:t>7/11/2017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5-17-0018-01-agen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03BBF93-3C8E-4D03-84F3-98440462247D}" type="datetime1">
              <a:rPr lang="en-US" smtClean="0"/>
              <a:t>7/11/2017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5-17-0018-01-agen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4D7F623-4B90-4FE9-B09E-3992E883B52F}" type="datetime1">
              <a:rPr lang="en-US" smtClean="0"/>
              <a:t>7/11/2017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5-17-0018-01-agen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D2690C1-95D7-4773-85D7-E0B2607AB91E}" type="datetime1">
              <a:rPr lang="en-US" smtClean="0"/>
              <a:t>7/11/2017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5-17-0018-01-agen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0286AB-C3CD-4480-99FF-474E28F09384}" type="datetime1">
              <a:rPr lang="en-US" smtClean="0"/>
              <a:t>7/11/2017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5-17-0018-01-agen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4607471-9663-4A04-873F-1CF3D3784928}" type="datetime1">
              <a:rPr lang="en-US" smtClean="0"/>
              <a:t>7/11/2017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5-17-0018-01-agen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7B0CCFF-EF21-4987-A489-81BA24621F4C}" type="datetime1">
              <a:rPr lang="en-US" smtClean="0"/>
              <a:t>7/11/2017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5-17-0018-01-agen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97F12DA5-6F82-40B3-B76C-4C0587AAE289}" type="datetime1">
              <a:rPr lang="en-US" smtClean="0"/>
              <a:t>7/11/2017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5-17-0018-01-agen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control" Target="../activeX/activeX2.xml"/><Relationship Id="rId7" Type="http://schemas.openxmlformats.org/officeDocument/2006/relationships/control" Target="../activeX/activeX6.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control" Target="../activeX/activeX5.xml"/><Relationship Id="rId5" Type="http://schemas.openxmlformats.org/officeDocument/2006/relationships/control" Target="../activeX/activeX4.xml"/><Relationship Id="rId10" Type="http://schemas.openxmlformats.org/officeDocument/2006/relationships/image" Target="../media/image3.wmf"/><Relationship Id="rId4" Type="http://schemas.openxmlformats.org/officeDocument/2006/relationships/control" Target="../activeX/activeX3.xml"/><Relationship Id="rId9"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hyperlink" Target="https://development.standards.ieee.org/my-site/revcom-submission" TargetMode="External"/><Relationship Id="rId1" Type="http://schemas.openxmlformats.org/officeDocument/2006/relationships/slideLayout" Target="../slideLayouts/slideLayout6.xml"/><Relationship Id="rId5" Type="http://schemas.openxmlformats.org/officeDocument/2006/relationships/image" Target="../media/image4.gif"/><Relationship Id="rId4" Type="http://schemas.openxmlformats.org/officeDocument/2006/relationships/hyperlink" Target="http://standards.ieee.org/about/sasb/revcom/conv.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EB8CB1-2097-4341-B1C6-21A6AF302B32}" type="datetime1">
              <a:rPr lang="en-US" smtClean="0">
                <a:solidFill>
                  <a:srgbClr val="000099"/>
                </a:solidFill>
              </a:rPr>
              <a:t>7/11/2017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1371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11 July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09 July 2017</a:t>
            </a:r>
          </a:p>
          <a:p>
            <a:pPr eaLnBrk="0" hangingPunct="0"/>
            <a:r>
              <a:rPr lang="en-US" sz="1200" b="1" dirty="0">
                <a:latin typeface="Arial" pitchFamily="34" charset="0"/>
                <a:cs typeface="Times New Roman" pitchFamily="18" charset="0"/>
              </a:rPr>
              <a:t>Document No: 5-17-0018-01-agen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5-17-0018-01-agen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51B6A968-9883-40EC-979E-2FF9699D7D02}" type="datetime1">
              <a:rPr lang="en-US" smtClean="0"/>
              <a:t>7/11/2017</a:t>
            </a:fld>
            <a:endParaRPr lang="en-US"/>
          </a:p>
        </p:txBody>
      </p:sp>
      <p:sp>
        <p:nvSpPr>
          <p:cNvPr id="3" name="Footer Placeholder 2"/>
          <p:cNvSpPr>
            <a:spLocks noGrp="1"/>
          </p:cNvSpPr>
          <p:nvPr>
            <p:ph type="ftr" sz="quarter" idx="11"/>
          </p:nvPr>
        </p:nvSpPr>
        <p:spPr/>
        <p:txBody>
          <a:bodyPr/>
          <a:lstStyle/>
          <a:p>
            <a:pPr>
              <a:defRPr/>
            </a:pPr>
            <a:r>
              <a:rPr lang="en-US"/>
              <a:t>Doc #: 5-17-0018-01-agen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5-17-0017-00</a:t>
            </a:r>
            <a:endParaRPr dirty="0"/>
          </a:p>
          <a:p>
            <a:r>
              <a:rPr dirty="0"/>
              <a:t>Mover:  </a:t>
            </a:r>
            <a:r>
              <a:rPr lang="en-US" dirty="0"/>
              <a:t>Carlos</a:t>
            </a:r>
          </a:p>
          <a:p>
            <a:r>
              <a:rPr dirty="0"/>
              <a:t>Second: </a:t>
            </a:r>
            <a:r>
              <a:rPr lang="en-US" dirty="0"/>
              <a:t>John</a:t>
            </a:r>
            <a:endParaRPr dirty="0"/>
          </a:p>
          <a:p>
            <a:r>
              <a:rPr lang="en-US" dirty="0"/>
              <a:t>Vote:  UC</a:t>
            </a:r>
            <a:endParaRPr dirty="0"/>
          </a:p>
        </p:txBody>
      </p:sp>
      <p:sp>
        <p:nvSpPr>
          <p:cNvPr id="4" name="Date Placeholder 3"/>
          <p:cNvSpPr>
            <a:spLocks noGrp="1"/>
          </p:cNvSpPr>
          <p:nvPr>
            <p:ph type="dt" sz="quarter" idx="10"/>
          </p:nvPr>
        </p:nvSpPr>
        <p:spPr/>
        <p:txBody>
          <a:bodyPr/>
          <a:lstStyle/>
          <a:p>
            <a:pPr>
              <a:defRPr/>
            </a:pPr>
            <a:fld id="{D4F36FDF-2B1D-4E43-AFFD-7EEE754E16B1}"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PAR Refresh</a:t>
            </a:r>
          </a:p>
          <a:p>
            <a:pPr lvl="2"/>
            <a:r>
              <a:rPr lang="en-US" sz="2000" dirty="0"/>
              <a:t>1 year extension?</a:t>
            </a:r>
          </a:p>
          <a:p>
            <a:pPr lvl="1"/>
            <a:r>
              <a:rPr lang="en-US" sz="2400" dirty="0"/>
              <a:t>Review in Ad Hoc at the end of this meeting</a:t>
            </a:r>
          </a:p>
        </p:txBody>
      </p:sp>
      <p:sp>
        <p:nvSpPr>
          <p:cNvPr id="4" name="Date Placeholder 3"/>
          <p:cNvSpPr>
            <a:spLocks noGrp="1"/>
          </p:cNvSpPr>
          <p:nvPr>
            <p:ph type="dt" sz="half" idx="10"/>
          </p:nvPr>
        </p:nvSpPr>
        <p:spPr/>
        <p:txBody>
          <a:bodyPr/>
          <a:lstStyle/>
          <a:p>
            <a:pPr>
              <a:defRPr/>
            </a:pPr>
            <a:fld id="{C06A0318-CF59-4BE3-A1B6-DAC0056D54A9}"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Title 1"/>
          <p:cNvSpPr>
            <a:spLocks noGrp="1"/>
          </p:cNvSpPr>
          <p:nvPr>
            <p:ph type="title"/>
          </p:nvPr>
        </p:nvSpPr>
        <p:spPr/>
        <p:txBody>
          <a:bodyPr/>
          <a:lstStyle/>
          <a:p>
            <a:r>
              <a:t>PAR Extension Questions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22877686"/>
              </p:ext>
            </p:extLst>
          </p:nvPr>
        </p:nvGraphicFramePr>
        <p:xfrm>
          <a:off x="228600" y="1066800"/>
          <a:ext cx="8839200" cy="5331181"/>
        </p:xfrm>
        <a:graphic>
          <a:graphicData uri="http://schemas.openxmlformats.org/drawingml/2006/table">
            <a:tbl>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70052">
                <a:tc gridSpan="2">
                  <a:txBody>
                    <a:bodyPr/>
                    <a:lstStyle/>
                    <a:p>
                      <a:pPr marL="0" marR="0" algn="ctr">
                        <a:spcBef>
                          <a:spcPts val="0"/>
                        </a:spcBef>
                        <a:spcAft>
                          <a:spcPts val="0"/>
                        </a:spcAft>
                      </a:pPr>
                      <a:r>
                        <a:rPr lang="en-US" sz="900" b="1" dirty="0">
                          <a:effectLst/>
                        </a:rPr>
                        <a:t>P1900.5.1</a:t>
                      </a:r>
                    </a:p>
                  </a:txBody>
                  <a:tcPr marL="39322" marR="39322" marT="4915" marB="23591" anchor="ctr">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668148">
                <a:tc>
                  <a:txBody>
                    <a:bodyPr/>
                    <a:lstStyle/>
                    <a:p>
                      <a:pPr marL="0" marR="0" algn="l">
                        <a:spcBef>
                          <a:spcPts val="0"/>
                        </a:spcBef>
                        <a:spcAft>
                          <a:spcPts val="0"/>
                        </a:spcAft>
                      </a:pPr>
                      <a:r>
                        <a:rPr lang="en-US" sz="1200" b="1" dirty="0">
                          <a:effectLst/>
                        </a:rPr>
                        <a:t>1. Number of years that the extension is being requested:  </a:t>
                      </a:r>
                      <a:r>
                        <a:rPr lang="en-US" sz="1200" b="0" dirty="0">
                          <a:effectLst/>
                        </a:rPr>
                        <a:t>2 years</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fontAlgn="t">
                        <a:spcBef>
                          <a:spcPts val="0"/>
                        </a:spcBef>
                        <a:spcAft>
                          <a:spcPts val="0"/>
                        </a:spcAft>
                      </a:pPr>
                      <a:r>
                        <a:rPr lang="en-US" sz="900" dirty="0">
                          <a:effectLst/>
                        </a:rPr>
                        <a:t>NOTE: The average extension request is for one or two years. </a:t>
                      </a:r>
                      <a:r>
                        <a:rPr lang="en-US" sz="900" dirty="0" err="1">
                          <a:effectLst/>
                        </a:rPr>
                        <a:t>NesCom</a:t>
                      </a:r>
                      <a:r>
                        <a:rPr lang="en-US" sz="900" dirty="0">
                          <a:effectLst/>
                        </a:rPr>
                        <a:t> will consider requests for extensions of three or four years on an exceptional basis. Such requests must be supported with sufficient detail on planned actions and activity dates to provide reasonable confidence that the project can be completed within the extended time.</a:t>
                      </a: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01"/>
                  </a:ext>
                </a:extLst>
              </a:tr>
              <a:tr h="76200">
                <a:tc gridSpan="2">
                  <a:txBody>
                    <a:bodyPr/>
                    <a:lstStyle/>
                    <a:p>
                      <a:pPr marL="0" marR="0" algn="l">
                        <a:spcBef>
                          <a:spcPts val="0"/>
                        </a:spcBef>
                        <a:spcAft>
                          <a:spcPts val="0"/>
                        </a:spcAft>
                      </a:pPr>
                      <a:endParaRPr lang="en-US" sz="1200" b="1" dirty="0">
                        <a:effectLst/>
                      </a:endParaRPr>
                    </a:p>
                  </a:txBody>
                  <a:tcPr marL="39322" marR="39322" marT="4915" marB="23591" anchor="ctr">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125748">
                <a:tc>
                  <a:txBody>
                    <a:bodyPr/>
                    <a:lstStyle/>
                    <a:p>
                      <a:pPr marL="0" marR="0" algn="l">
                        <a:spcBef>
                          <a:spcPts val="0"/>
                        </a:spcBef>
                        <a:spcAft>
                          <a:spcPts val="0"/>
                        </a:spcAft>
                      </a:pPr>
                      <a:r>
                        <a:rPr lang="en-US" sz="1200" b="1" dirty="0">
                          <a:effectLst/>
                        </a:rPr>
                        <a:t>2. Why an Extension is Required:  </a:t>
                      </a:r>
                      <a:r>
                        <a:rPr lang="en-US" sz="1050" b="0" i="1" dirty="0">
                          <a:effectLst/>
                        </a:rPr>
                        <a:t>A nearly completed draft</a:t>
                      </a:r>
                      <a:r>
                        <a:rPr lang="en-US" sz="1050" b="0" i="1" baseline="0" dirty="0">
                          <a:effectLst/>
                        </a:rPr>
                        <a:t> exists (5-13-0044-17) and a development plan for the standard is provided in 5-17-18-00.  Sponsor ballot will </a:t>
                      </a:r>
                      <a:r>
                        <a:rPr lang="en-US" sz="1050" b="0" i="1" baseline="0" dirty="0" err="1">
                          <a:effectLst/>
                        </a:rPr>
                        <a:t>comense</a:t>
                      </a:r>
                      <a:r>
                        <a:rPr lang="en-US" sz="1050" b="0" i="1" baseline="0" dirty="0">
                          <a:effectLst/>
                        </a:rPr>
                        <a:t> shortly but the process may not complete before the current PAR expires.  In an abundance of caution we now request an additional year to complete the project.</a:t>
                      </a:r>
                      <a:endParaRPr lang="en-US" sz="1200" b="0" i="1" dirty="0">
                        <a:effectLst/>
                      </a:endParaRP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fontAlgn="t">
                        <a:spcBef>
                          <a:spcPts val="0"/>
                        </a:spcBef>
                        <a:spcAft>
                          <a:spcPts val="0"/>
                        </a:spcAft>
                      </a:pPr>
                      <a:r>
                        <a:rPr lang="en-US" sz="900" dirty="0">
                          <a:effectLst/>
                        </a:rPr>
                        <a:t>This should include a description of what the working group has accomplished and what remains to be accomplished, along with the reasons why the work was unable to be completed in the allotted time frame</a:t>
                      </a: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03"/>
                  </a:ext>
                </a:extLst>
              </a:tr>
              <a:tr h="211380">
                <a:tc gridSpan="2">
                  <a:txBody>
                    <a:bodyPr/>
                    <a:lstStyle/>
                    <a:p>
                      <a:pPr marL="0" marR="0" algn="l">
                        <a:spcBef>
                          <a:spcPts val="0"/>
                        </a:spcBef>
                        <a:spcAft>
                          <a:spcPts val="0"/>
                        </a:spcAft>
                      </a:pPr>
                      <a:endParaRPr lang="en-US" sz="1200" b="1">
                        <a:effectLst/>
                      </a:endParaRPr>
                    </a:p>
                  </a:txBody>
                  <a:tcPr marL="39322" marR="39322" marT="4915" marB="23591" anchor="ctr">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11380">
                <a:tc>
                  <a:txBody>
                    <a:bodyPr/>
                    <a:lstStyle/>
                    <a:p>
                      <a:pPr marL="0" marR="0" algn="l">
                        <a:spcBef>
                          <a:spcPts val="0"/>
                        </a:spcBef>
                        <a:spcAft>
                          <a:spcPts val="0"/>
                        </a:spcAft>
                      </a:pPr>
                      <a:r>
                        <a:rPr lang="en-US" sz="1200" b="1" dirty="0">
                          <a:effectLst/>
                        </a:rPr>
                        <a:t>3.1. What date did you begin writing the first draft:</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a:effectLst/>
                        </a:rPr>
                        <a:t>08/24/2013</a:t>
                      </a: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05"/>
                  </a:ext>
                </a:extLst>
              </a:tr>
              <a:tr h="228579">
                <a:tc>
                  <a:txBody>
                    <a:bodyPr/>
                    <a:lstStyle/>
                    <a:p>
                      <a:pPr marL="0" marR="0" algn="l">
                        <a:spcBef>
                          <a:spcPts val="0"/>
                        </a:spcBef>
                        <a:spcAft>
                          <a:spcPts val="0"/>
                        </a:spcAft>
                      </a:pPr>
                      <a:r>
                        <a:rPr lang="en-US" sz="1200" b="1">
                          <a:effectLst/>
                        </a:rPr>
                        <a:t>3.2. How many people are actively working on the project:</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a:effectLst/>
                        </a:rPr>
                        <a:t>7</a:t>
                      </a: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06"/>
                  </a:ext>
                </a:extLst>
              </a:tr>
              <a:tr h="228579">
                <a:tc>
                  <a:txBody>
                    <a:bodyPr/>
                    <a:lstStyle/>
                    <a:p>
                      <a:pPr marL="0" marR="0" algn="l">
                        <a:spcBef>
                          <a:spcPts val="0"/>
                        </a:spcBef>
                        <a:spcAft>
                          <a:spcPts val="0"/>
                        </a:spcAft>
                      </a:pPr>
                      <a:r>
                        <a:rPr lang="en-US" sz="1200" b="1">
                          <a:effectLst/>
                        </a:rPr>
                        <a:t>3.3. How many times a year does the working group meet: </a:t>
                      </a:r>
                    </a:p>
                  </a:txBody>
                  <a:tcPr marL="39322" marR="39322" marT="4915" marB="23591" anchor="ctr">
                    <a:lnL>
                      <a:noFill/>
                    </a:lnL>
                    <a:lnR>
                      <a:noFill/>
                    </a:lnR>
                    <a:lnT>
                      <a:noFill/>
                    </a:lnT>
                    <a:lnB>
                      <a:noFill/>
                    </a:lnB>
                  </a:tcPr>
                </a:tc>
                <a:tc>
                  <a:txBody>
                    <a:bodyPr/>
                    <a:lstStyle/>
                    <a:p>
                      <a:pPr marL="0" marR="0" algn="ctr">
                        <a:spcBef>
                          <a:spcPts val="0"/>
                        </a:spcBef>
                        <a:spcAft>
                          <a:spcPts val="0"/>
                        </a:spcAft>
                      </a:pPr>
                      <a:endParaRPr lang="en-US" sz="900">
                        <a:effectLst/>
                      </a:endParaRPr>
                    </a:p>
                  </a:txBody>
                  <a:tcPr marL="39322" marR="39322" marT="4915" marB="23591" anchor="ctr">
                    <a:lnL>
                      <a:noFill/>
                    </a:lnL>
                    <a:lnR>
                      <a:noFill/>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07"/>
                  </a:ext>
                </a:extLst>
              </a:tr>
              <a:tr h="211380">
                <a:tc>
                  <a:txBody>
                    <a:bodyPr/>
                    <a:lstStyle/>
                    <a:p>
                      <a:pPr marL="0" marR="0" algn="l">
                        <a:spcBef>
                          <a:spcPts val="0"/>
                        </a:spcBef>
                        <a:spcAft>
                          <a:spcPts val="0"/>
                        </a:spcAft>
                      </a:pPr>
                      <a:r>
                        <a:rPr lang="en-US" sz="1200" b="1">
                          <a:effectLst/>
                        </a:rPr>
                        <a:t>In person:</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a:effectLst/>
                        </a:rPr>
                        <a:t>3</a:t>
                      </a: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08"/>
                  </a:ext>
                </a:extLst>
              </a:tr>
              <a:tr h="211380">
                <a:tc>
                  <a:txBody>
                    <a:bodyPr/>
                    <a:lstStyle/>
                    <a:p>
                      <a:pPr marL="0" marR="0" algn="l">
                        <a:spcBef>
                          <a:spcPts val="0"/>
                        </a:spcBef>
                        <a:spcAft>
                          <a:spcPts val="0"/>
                        </a:spcAft>
                      </a:pPr>
                      <a:r>
                        <a:rPr lang="en-US" sz="1200" b="1" dirty="0">
                          <a:effectLst/>
                        </a:rPr>
                        <a:t>Via teleconference:</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a:effectLst/>
                        </a:rPr>
                        <a:t>12 + Ad </a:t>
                      </a:r>
                      <a:r>
                        <a:rPr lang="en-US" sz="900" dirty="0" err="1">
                          <a:effectLst/>
                        </a:rPr>
                        <a:t>Hocs</a:t>
                      </a:r>
                      <a:endParaRPr lang="en-US" sz="900" dirty="0">
                        <a:effectLst/>
                      </a:endParaRP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09"/>
                  </a:ext>
                </a:extLst>
              </a:tr>
              <a:tr h="420986">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3.4. How many times a year is a draft circulated to the working group via electronic means:</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a:solidFill>
                            <a:schemeClr val="tx1"/>
                          </a:solidFill>
                          <a:effectLst/>
                          <a:latin typeface="+mn-lt"/>
                          <a:ea typeface="+mn-ea"/>
                          <a:cs typeface="+mn-cs"/>
                        </a:rPr>
                        <a:t>On average  4</a:t>
                      </a: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10"/>
                  </a:ext>
                </a:extLst>
              </a:tr>
              <a:tr h="238113">
                <a:tc>
                  <a:txBody>
                    <a:bodyPr/>
                    <a:lstStyle/>
                    <a:p>
                      <a:pPr marL="0" marR="0" algn="l" defTabSz="914400" rtl="0" eaLnBrk="1" latinLnBrk="0" hangingPunct="1">
                        <a:spcBef>
                          <a:spcPts val="0"/>
                        </a:spcBef>
                        <a:spcAft>
                          <a:spcPts val="0"/>
                        </a:spcAft>
                      </a:pPr>
                      <a:r>
                        <a:rPr lang="en-US" sz="1200" b="1" kern="1200">
                          <a:solidFill>
                            <a:schemeClr val="tx1"/>
                          </a:solidFill>
                          <a:effectLst/>
                          <a:latin typeface="+mn-lt"/>
                          <a:ea typeface="+mn-ea"/>
                          <a:cs typeface="+mn-cs"/>
                        </a:rPr>
                        <a:t>3.5. What percentage of the Draft is stable:</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a:solidFill>
                            <a:schemeClr val="tx1"/>
                          </a:solidFill>
                          <a:effectLst/>
                          <a:latin typeface="+mn-lt"/>
                          <a:ea typeface="+mn-ea"/>
                          <a:cs typeface="+mn-cs"/>
                        </a:rPr>
                        <a:t>95%</a:t>
                      </a: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11"/>
                  </a:ext>
                </a:extLst>
              </a:tr>
              <a:tr h="420986">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3.6. How many significant work revisions has the Draft been through:</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a:solidFill>
                            <a:schemeClr val="tx1"/>
                          </a:solidFill>
                          <a:effectLst/>
                          <a:latin typeface="+mn-lt"/>
                          <a:ea typeface="+mn-ea"/>
                          <a:cs typeface="+mn-cs"/>
                        </a:rPr>
                        <a:t>~3</a:t>
                      </a: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12"/>
                  </a:ext>
                </a:extLst>
              </a:tr>
              <a:tr h="238113">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4. When will/did sponsor balloting begin:</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a:solidFill>
                            <a:schemeClr val="tx1"/>
                          </a:solidFill>
                          <a:effectLst/>
                          <a:latin typeface="+mn-lt"/>
                          <a:ea typeface="+mn-ea"/>
                          <a:cs typeface="+mn-cs"/>
                        </a:rPr>
                        <a:t>10/2017 </a:t>
                      </a: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13"/>
                  </a:ext>
                </a:extLst>
              </a:tr>
              <a:tr h="238113">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When do you expect to submit the proposed standard to </a:t>
                      </a:r>
                      <a:r>
                        <a:rPr lang="en-US" sz="1200" b="1" kern="1200" dirty="0" err="1">
                          <a:solidFill>
                            <a:schemeClr val="tx1"/>
                          </a:solidFill>
                          <a:effectLst/>
                          <a:latin typeface="+mn-lt"/>
                          <a:ea typeface="+mn-ea"/>
                          <a:cs typeface="+mn-cs"/>
                        </a:rPr>
                        <a:t>RevCom</a:t>
                      </a:r>
                      <a:r>
                        <a:rPr lang="en-US" sz="1200" b="1" kern="1200" dirty="0">
                          <a:solidFill>
                            <a:schemeClr val="tx1"/>
                          </a:solidFill>
                          <a:effectLst/>
                          <a:latin typeface="+mn-lt"/>
                          <a:ea typeface="+mn-ea"/>
                          <a:cs typeface="+mn-cs"/>
                        </a:rPr>
                        <a:t>:</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a:solidFill>
                            <a:schemeClr val="tx1"/>
                          </a:solidFill>
                          <a:effectLst/>
                          <a:latin typeface="+mn-lt"/>
                          <a:ea typeface="+mn-ea"/>
                          <a:cs typeface="+mn-cs"/>
                        </a:rPr>
                        <a:t>10/2018</a:t>
                      </a: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14"/>
                  </a:ext>
                </a:extLst>
              </a:tr>
              <a:tr h="296790">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Has this document already been adopted by another source?:</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r>
                        <a:rPr lang="en-US" sz="900" kern="1200" dirty="0">
                          <a:solidFill>
                            <a:schemeClr val="tx1"/>
                          </a:solidFill>
                          <a:effectLst/>
                          <a:latin typeface="+mn-lt"/>
                          <a:ea typeface="+mn-ea"/>
                          <a:cs typeface="+mn-cs"/>
                        </a:rPr>
                        <a:t>No.</a:t>
                      </a:r>
                    </a:p>
                  </a:txBody>
                  <a:tcPr marT="45715" marB="45715">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4" name="Date Placeholder 3"/>
          <p:cNvSpPr>
            <a:spLocks noGrp="1"/>
          </p:cNvSpPr>
          <p:nvPr>
            <p:ph type="dt" sz="quarter" idx="10"/>
          </p:nvPr>
        </p:nvSpPr>
        <p:spPr/>
        <p:txBody>
          <a:bodyPr/>
          <a:lstStyle/>
          <a:p>
            <a:pPr>
              <a:defRPr/>
            </a:pPr>
            <a:fld id="{A0ECCC48-35B4-4108-A78B-BBB945A5D253}"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endParaRPr lang="en-US" dirty="0"/>
          </a:p>
        </p:txBody>
      </p:sp>
      <p:sp>
        <p:nvSpPr>
          <p:cNvPr id="6" name="Slide Number Placeholder 5"/>
          <p:cNvSpPr>
            <a:spLocks noGrp="1"/>
          </p:cNvSpPr>
          <p:nvPr>
            <p:ph type="sldNum" sz="quarter" idx="12"/>
          </p:nvPr>
        </p:nvSpPr>
        <p:spPr/>
        <p:txBody>
          <a:bodyPr/>
          <a:lstStyle/>
          <a:p>
            <a:pPr>
              <a:defRPr/>
            </a:pPr>
            <a:fld id="{080CF4A3-F9F1-4D1F-B93B-7B982B529972}" type="slidenum">
              <a:rPr lang="en-US" smtClean="0"/>
              <a:pPr>
                <a:defRPr/>
              </a:pPr>
              <a:t>13</a:t>
            </a:fld>
            <a:endParaRPr lang="en-US"/>
          </a:p>
        </p:txBody>
      </p:sp>
    </p:spTree>
    <p:controls>
      <mc:AlternateContent xmlns:mc="http://schemas.openxmlformats.org/markup-compatibility/2006">
        <mc:Choice xmlns:v="urn:schemas-microsoft-com:vml" Requires="v">
          <p:control spid="1086" name="DefaultOcx" r:id="rId2" imgW="1022400" imgH="228600"/>
        </mc:Choice>
        <mc:Fallback>
          <p:control name="DefaultOcx" r:id="rId2" imgW="1022400" imgH="228600">
            <p:pic>
              <p:nvPicPr>
                <p:cNvPr id="2" name="DefaultOcx"/>
                <p:cNvPicPr preferRelativeResize="0">
                  <a:picLocks noChangeArrowheads="1" noChangeShapeType="1"/>
                </p:cNvPicPr>
                <p:nvPr/>
              </p:nvPicPr>
              <p:blipFill>
                <a:blip r:embed="rId9"/>
                <a:srcRect/>
                <a:stretch>
                  <a:fillRect/>
                </a:stretch>
              </p:blipFill>
              <p:spPr bwMode="auto">
                <a:xfrm>
                  <a:off x="3054350" y="0"/>
                  <a:ext cx="102235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87" name="HTMLText1" r:id="rId3" imgW="990720" imgH="228600"/>
        </mc:Choice>
        <mc:Fallback>
          <p:control name="HTMLText1" r:id="rId3" imgW="990720" imgH="228600">
            <p:pic>
              <p:nvPicPr>
                <p:cNvPr id="3" name="HTMLText1"/>
                <p:cNvPicPr preferRelativeResize="0">
                  <a:picLocks noChangeArrowheads="1" noChangeShapeType="1"/>
                </p:cNvPicPr>
                <p:nvPr/>
              </p:nvPicPr>
              <p:blipFill>
                <a:blip r:embed="rId10"/>
                <a:srcRect/>
                <a:stretch>
                  <a:fillRect/>
                </a:stretch>
              </p:blipFill>
              <p:spPr bwMode="auto">
                <a:xfrm>
                  <a:off x="3054350" y="0"/>
                  <a:ext cx="9906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88" name="HTMLText2" r:id="rId4" imgW="990720" imgH="228600"/>
        </mc:Choice>
        <mc:Fallback>
          <p:control name="HTMLText2" r:id="rId4" imgW="990720" imgH="228600">
            <p:pic>
              <p:nvPicPr>
                <p:cNvPr id="8" name="HTMLText2"/>
                <p:cNvPicPr preferRelativeResize="0">
                  <a:picLocks noChangeArrowheads="1" noChangeShapeType="1"/>
                </p:cNvPicPr>
                <p:nvPr/>
              </p:nvPicPr>
              <p:blipFill>
                <a:blip r:embed="rId10"/>
                <a:srcRect/>
                <a:stretch>
                  <a:fillRect/>
                </a:stretch>
              </p:blipFill>
              <p:spPr bwMode="auto">
                <a:xfrm>
                  <a:off x="3054350" y="0"/>
                  <a:ext cx="9906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89" name="HTMLText3" r:id="rId5" imgW="990720" imgH="228600"/>
        </mc:Choice>
        <mc:Fallback>
          <p:control name="HTMLText3" r:id="rId5" imgW="990720" imgH="228600">
            <p:pic>
              <p:nvPicPr>
                <p:cNvPr id="9" name="HTMLText3"/>
                <p:cNvPicPr preferRelativeResize="0">
                  <a:picLocks noChangeArrowheads="1" noChangeShapeType="1"/>
                </p:cNvPicPr>
                <p:nvPr/>
              </p:nvPicPr>
              <p:blipFill>
                <a:blip r:embed="rId10"/>
                <a:srcRect/>
                <a:stretch>
                  <a:fillRect/>
                </a:stretch>
              </p:blipFill>
              <p:spPr bwMode="auto">
                <a:xfrm>
                  <a:off x="3054350" y="0"/>
                  <a:ext cx="9906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90" name="HTMLText4" r:id="rId6" imgW="990720" imgH="228600"/>
        </mc:Choice>
        <mc:Fallback>
          <p:control name="HTMLText4" r:id="rId6" imgW="990720" imgH="228600">
            <p:pic>
              <p:nvPicPr>
                <p:cNvPr id="10" name="HTMLText4"/>
                <p:cNvPicPr preferRelativeResize="0">
                  <a:picLocks noChangeArrowheads="1" noChangeShapeType="1"/>
                </p:cNvPicPr>
                <p:nvPr/>
              </p:nvPicPr>
              <p:blipFill>
                <a:blip r:embed="rId10"/>
                <a:srcRect/>
                <a:stretch>
                  <a:fillRect/>
                </a:stretch>
              </p:blipFill>
              <p:spPr bwMode="auto">
                <a:xfrm>
                  <a:off x="3054350" y="0"/>
                  <a:ext cx="9906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91" name="HTMLText5" r:id="rId7" imgW="990720" imgH="228600"/>
        </mc:Choice>
        <mc:Fallback>
          <p:control name="HTMLText5" r:id="rId7" imgW="990720" imgH="228600">
            <p:pic>
              <p:nvPicPr>
                <p:cNvPr id="11" name="HTMLText5"/>
                <p:cNvPicPr preferRelativeResize="0">
                  <a:picLocks noChangeArrowheads="1" noChangeShapeType="1"/>
                </p:cNvPicPr>
                <p:nvPr/>
              </p:nvPicPr>
              <p:blipFill>
                <a:blip r:embed="rId10"/>
                <a:srcRect/>
                <a:stretch>
                  <a:fillRect/>
                </a:stretch>
              </p:blipFill>
              <p:spPr bwMode="auto">
                <a:xfrm>
                  <a:off x="3054350" y="0"/>
                  <a:ext cx="9906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502256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Vote on PAR</a:t>
            </a:r>
            <a:endParaRPr dirty="0"/>
          </a:p>
        </p:txBody>
      </p:sp>
      <p:sp>
        <p:nvSpPr>
          <p:cNvPr id="12291" name="Content Placeholder 2"/>
          <p:cNvSpPr>
            <a:spLocks noGrp="1"/>
          </p:cNvSpPr>
          <p:nvPr>
            <p:ph idx="1"/>
          </p:nvPr>
        </p:nvSpPr>
        <p:spPr/>
        <p:txBody>
          <a:bodyPr/>
          <a:lstStyle/>
          <a:p>
            <a:pPr marL="0" indent="0">
              <a:buNone/>
            </a:pPr>
            <a:r>
              <a:rPr dirty="0"/>
              <a:t>Motion to </a:t>
            </a:r>
            <a:r>
              <a:rPr lang="en-US" dirty="0"/>
              <a:t>Empower the Chair to request a PAR extension for 1900.5.1 per contents of</a:t>
            </a:r>
            <a:endParaRPr dirty="0"/>
          </a:p>
          <a:p>
            <a:pPr marL="0" indent="0" eaLnBrk="1" fontAlgn="auto" hangingPunct="1">
              <a:lnSpc>
                <a:spcPct val="115000"/>
              </a:lnSpc>
              <a:spcBef>
                <a:spcPts val="0"/>
              </a:spcBef>
              <a:spcAft>
                <a:spcPts val="0"/>
              </a:spcAft>
              <a:buNone/>
              <a:defRPr/>
            </a:pPr>
            <a:r>
              <a:rPr lang="en-US" dirty="0"/>
              <a:t>5-17-0018-01 and conduct any procedural activities required to establish the extension</a:t>
            </a:r>
            <a:endParaRPr dirty="0"/>
          </a:p>
          <a:p>
            <a:r>
              <a:rPr dirty="0"/>
              <a:t>Mover:  </a:t>
            </a:r>
            <a:r>
              <a:rPr lang="en-US" dirty="0"/>
              <a:t>Reinhard</a:t>
            </a:r>
          </a:p>
          <a:p>
            <a:r>
              <a:rPr dirty="0"/>
              <a:t>Second: </a:t>
            </a:r>
            <a:r>
              <a:rPr lang="en-US" dirty="0"/>
              <a:t>Carlos</a:t>
            </a:r>
            <a:endParaRPr dirty="0"/>
          </a:p>
          <a:p>
            <a:r>
              <a:rPr lang="en-US" dirty="0"/>
              <a:t>Vote:  UC</a:t>
            </a:r>
            <a:endParaRPr dirty="0"/>
          </a:p>
        </p:txBody>
      </p:sp>
      <p:sp>
        <p:nvSpPr>
          <p:cNvPr id="4" name="Date Placeholder 3"/>
          <p:cNvSpPr>
            <a:spLocks noGrp="1"/>
          </p:cNvSpPr>
          <p:nvPr>
            <p:ph type="dt" sz="quarter" idx="10"/>
          </p:nvPr>
        </p:nvSpPr>
        <p:spPr/>
        <p:txBody>
          <a:bodyPr/>
          <a:lstStyle/>
          <a:p>
            <a:pPr>
              <a:defRPr/>
            </a:pPr>
            <a:fld id="{D4F36FDF-2B1D-4E43-AFFD-7EEE754E16B1}"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2508945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r>
              <a:rPr lang="en-US" altLang="en-US" sz="1400" b="1" dirty="0">
                <a:solidFill>
                  <a:srgbClr val="FF0000"/>
                </a:solidFill>
              </a:rPr>
              <a:t>NEED PAR EXTENSION</a:t>
            </a:r>
          </a:p>
          <a:p>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D8005534-8BDB-4BAA-8444-029147C0A960}"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15</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All Balloting complete</a:t>
            </a:r>
          </a:p>
          <a:p>
            <a:r>
              <a:rPr lang="en-US" dirty="0"/>
              <a:t>Working on submittal paperwork</a:t>
            </a:r>
          </a:p>
          <a:p>
            <a:pPr lvl="1"/>
            <a:r>
              <a:rPr lang="en-US" dirty="0"/>
              <a:t>Submittal is to “review committee” (</a:t>
            </a:r>
            <a:r>
              <a:rPr lang="en-US" dirty="0" err="1"/>
              <a:t>RevCom</a:t>
            </a:r>
            <a:r>
              <a:rPr lang="en-US" dirty="0"/>
              <a:t>)</a:t>
            </a:r>
            <a:endParaRPr dirty="0"/>
          </a:p>
          <a:p>
            <a:r>
              <a:rPr lang="en-US" dirty="0"/>
              <a:t>PAR to add Schema ready to roll but waiting for </a:t>
            </a:r>
            <a:r>
              <a:rPr lang="en-US" dirty="0" err="1"/>
              <a:t>Revcom</a:t>
            </a:r>
            <a:r>
              <a:rPr lang="en-US" dirty="0"/>
              <a:t> approval of 1900.5.2 first</a:t>
            </a:r>
          </a:p>
        </p:txBody>
      </p:sp>
      <p:sp>
        <p:nvSpPr>
          <p:cNvPr id="4" name="Date Placeholder 3"/>
          <p:cNvSpPr>
            <a:spLocks noGrp="1"/>
          </p:cNvSpPr>
          <p:nvPr>
            <p:ph type="dt" sz="quarter" idx="10"/>
          </p:nvPr>
        </p:nvSpPr>
        <p:spPr/>
        <p:txBody>
          <a:bodyPr/>
          <a:lstStyle/>
          <a:p>
            <a:pPr>
              <a:defRPr/>
            </a:pPr>
            <a:fld id="{0B0ADC8C-0E35-4980-93D4-D2BFD4DAE84D}"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9100" y="0"/>
            <a:ext cx="8229600" cy="1143000"/>
          </a:xfrm>
        </p:spPr>
        <p:txBody>
          <a:bodyPr/>
          <a:lstStyle/>
          <a:p>
            <a:r>
              <a:rPr lang="en-US" dirty="0"/>
              <a:t>Status on Documentation for </a:t>
            </a:r>
            <a:r>
              <a:rPr lang="en-US" dirty="0" err="1"/>
              <a:t>RevCom</a:t>
            </a:r>
            <a:endParaRPr lang="en-US" dirty="0"/>
          </a:p>
        </p:txBody>
      </p:sp>
      <p:sp>
        <p:nvSpPr>
          <p:cNvPr id="4" name="Date Placeholder 3"/>
          <p:cNvSpPr>
            <a:spLocks noGrp="1"/>
          </p:cNvSpPr>
          <p:nvPr>
            <p:ph type="dt" sz="half" idx="10"/>
          </p:nvPr>
        </p:nvSpPr>
        <p:spPr/>
        <p:txBody>
          <a:bodyPr/>
          <a:lstStyle/>
          <a:p>
            <a:pPr>
              <a:defRPr/>
            </a:pPr>
            <a:fld id="{D317219A-9E06-4D1D-AD5A-ED18D2839202}"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17</a:t>
            </a:fld>
            <a:endParaRPr lang="en-US"/>
          </a:p>
        </p:txBody>
      </p:sp>
      <p:sp>
        <p:nvSpPr>
          <p:cNvPr id="7" name="Rectangle 1"/>
          <p:cNvSpPr>
            <a:spLocks noChangeArrowheads="1"/>
          </p:cNvSpPr>
          <p:nvPr/>
        </p:nvSpPr>
        <p:spPr bwMode="auto">
          <a:xfrm>
            <a:off x="152400" y="1158240"/>
            <a:ext cx="8763000"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latin typeface="Arial" panose="020B0604020202020204" pitchFamily="34" charset="0"/>
              </a:rPr>
              <a:t>Form for Submittal of Proposed Standards </a:t>
            </a:r>
            <a:r>
              <a:rPr lang="en-US" altLang="en-US" sz="1200" dirty="0">
                <a:latin typeface="Arial" panose="020B0604020202020204" pitchFamily="34" charset="0"/>
              </a:rPr>
              <a:t>(</a:t>
            </a:r>
            <a:r>
              <a:rPr lang="en-US" altLang="en-US" sz="1200" b="1" dirty="0">
                <a:solidFill>
                  <a:srgbClr val="FF0000"/>
                </a:solidFill>
                <a:latin typeface="Arial" panose="020B0604020202020204" pitchFamily="34" charset="0"/>
              </a:rPr>
              <a:t>AI Mat – After everything else is complete</a:t>
            </a:r>
            <a:r>
              <a:rPr lang="en-US" altLang="en-US" sz="1200" b="1" dirty="0">
                <a:latin typeface="Arial" panose="020B0604020202020204" pitchFamily="34" charset="0"/>
              </a:rPr>
              <a:t>)</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The </a:t>
            </a:r>
            <a:r>
              <a:rPr kumimoji="0" lang="en-US" altLang="en-US" sz="1000" b="0" i="0" u="none" strike="noStrike" cap="none" normalizeH="0" baseline="0" dirty="0">
                <a:ln>
                  <a:noFill/>
                </a:ln>
                <a:solidFill>
                  <a:schemeClr val="tx1"/>
                </a:solidFill>
                <a:effectLst/>
                <a:latin typeface="Arial" panose="020B0604020202020204" pitchFamily="34" charset="0"/>
                <a:hlinkClick r:id="rId2"/>
              </a:rPr>
              <a:t>Form for Submittal of Proposed Standards</a:t>
            </a:r>
            <a:r>
              <a:rPr kumimoji="0" lang="en-US" altLang="en-US" sz="1000" b="0" i="0" u="none" strike="noStrike" cap="none" normalizeH="0" baseline="0" dirty="0">
                <a:ln>
                  <a:noFill/>
                </a:ln>
                <a:solidFill>
                  <a:schemeClr val="tx1"/>
                </a:solidFill>
                <a:effectLst/>
                <a:latin typeface="Arial" panose="020B0604020202020204" pitchFamily="34" charset="0"/>
              </a:rPr>
              <a:t>   </a:t>
            </a:r>
            <a:r>
              <a:rPr kumimoji="0" lang="en-US" altLang="en-US" sz="300" b="0" i="0" u="none" strike="noStrike" cap="none" normalizeH="0" baseline="0" dirty="0">
                <a:ln>
                  <a:noFill/>
                </a:ln>
                <a:solidFill>
                  <a:schemeClr val="tx1"/>
                </a:solidFill>
                <a:effectLst/>
                <a:latin typeface="Arial" panose="020B0604020202020204" pitchFamily="34" charset="0"/>
              </a:rPr>
              <a:t> </a:t>
            </a:r>
            <a:r>
              <a:rPr kumimoji="0" lang="en-US" altLang="en-US" sz="1000" b="0" i="0" u="none" strike="noStrike" cap="none" normalizeH="0" baseline="0" dirty="0">
                <a:ln>
                  <a:noFill/>
                </a:ln>
                <a:solidFill>
                  <a:schemeClr val="tx1"/>
                </a:solidFill>
                <a:effectLst/>
                <a:latin typeface="Arial" panose="020B0604020202020204" pitchFamily="34" charset="0"/>
              </a:rPr>
              <a:t>shall be completed by a person designated by the Sponsor to act on its behalf.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rPr>
              <a:t>Please provide all of the information requested, as this form is utilized by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in determining compliance with required procedures</a:t>
            </a:r>
            <a:r>
              <a:rPr kumimoji="0" lang="en-US" altLang="en-US" sz="105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Copyright Permission Releases</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The Sponsor obtains all necessary copyright permission releases, if applicable, needed to incorporate figures or text from copyrighted documents into the proposed standard.  The written release(s) should be included with the submittal, if they had not been submitted previously. All releases should incorporate the language and requirements outlined in the sample letters within the </a:t>
            </a:r>
            <a:r>
              <a:rPr kumimoji="0" lang="en-US" altLang="en-US" sz="1000" b="0" i="0" u="none" strike="noStrike" cap="none" normalizeH="0" baseline="0" dirty="0">
                <a:ln>
                  <a:noFill/>
                </a:ln>
                <a:solidFill>
                  <a:schemeClr val="tx1"/>
                </a:solidFill>
                <a:effectLst/>
                <a:latin typeface="Arial" panose="020B0604020202020204" pitchFamily="34" charset="0"/>
                <a:hlinkClick r:id="rId3"/>
              </a:rPr>
              <a:t>IEEE Standards Style Manual</a:t>
            </a:r>
            <a:r>
              <a:rPr kumimoji="0" lang="en-US" altLang="en-US" sz="1000" b="0" i="0" u="none" strike="noStrike" cap="none" normalizeH="0" baseline="0" dirty="0">
                <a:ln>
                  <a:noFill/>
                </a:ln>
                <a:solidFill>
                  <a:schemeClr val="tx1"/>
                </a:solidFill>
                <a:effectLst/>
                <a:latin typeface="Arial" panose="020B0604020202020204" pitchFamily="34" charset="0"/>
              </a:rPr>
              <a:t>.   </a:t>
            </a:r>
            <a:endParaRPr kumimoji="0" lang="en-US" altLang="en-US" sz="3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Electronic Source Files of the Last Balloted Draft</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An electronic source file of the complete last balloted draft shall be submitted. Identify the format used to create the document (e.g. MS Word, </a:t>
            </a:r>
            <a:r>
              <a:rPr kumimoji="0" lang="en-US" altLang="en-US" sz="1000" b="0" i="0" u="none" strike="noStrike" cap="none" normalizeH="0" baseline="0" dirty="0" err="1">
                <a:ln>
                  <a:noFill/>
                </a:ln>
                <a:solidFill>
                  <a:schemeClr val="tx1"/>
                </a:solidFill>
                <a:effectLst/>
                <a:latin typeface="Arial" panose="020B0604020202020204" pitchFamily="34" charset="0"/>
              </a:rPr>
              <a:t>FrameMaker</a:t>
            </a:r>
            <a:r>
              <a:rPr kumimoji="0" lang="en-US" altLang="en-US" sz="1000" b="0" i="0" u="none" strike="noStrike" cap="none" normalizeH="0" baseline="0" dirty="0">
                <a:ln>
                  <a:noFill/>
                </a:ln>
                <a:solidFill>
                  <a:schemeClr val="tx1"/>
                </a:solidFill>
                <a:effectLst/>
                <a:latin typeface="Arial" panose="020B0604020202020204" pitchFamily="34" charset="0"/>
              </a:rPr>
              <a:t>). Figures should be submitted as separate files and labeled Fig1, Fig2 and so on. Preferred formats are .</a:t>
            </a:r>
            <a:r>
              <a:rPr kumimoji="0" lang="en-US" altLang="en-US" sz="1000" b="0" i="0" u="none" strike="noStrike" cap="none" normalizeH="0" baseline="0" dirty="0" err="1">
                <a:ln>
                  <a:noFill/>
                </a:ln>
                <a:solidFill>
                  <a:schemeClr val="tx1"/>
                </a:solidFill>
                <a:effectLst/>
                <a:latin typeface="Arial" panose="020B0604020202020204" pitchFamily="34" charset="0"/>
              </a:rPr>
              <a:t>wmf</a:t>
            </a:r>
            <a:r>
              <a:rPr kumimoji="0" lang="en-US" altLang="en-US" sz="1000" b="0" i="0" u="none" strike="noStrike" cap="none" normalizeH="0" baseline="0" dirty="0">
                <a:ln>
                  <a:noFill/>
                </a:ln>
                <a:solidFill>
                  <a:schemeClr val="tx1"/>
                </a:solidFill>
                <a:effectLst/>
                <a:latin typeface="Arial" panose="020B0604020202020204" pitchFamily="34" charset="0"/>
              </a:rPr>
              <a:t>, ,</a:t>
            </a:r>
            <a:r>
              <a:rPr kumimoji="0" lang="en-US" altLang="en-US" sz="1000" b="0" i="0" u="none" strike="noStrike" cap="none" normalizeH="0" baseline="0" dirty="0" err="1">
                <a:ln>
                  <a:noFill/>
                </a:ln>
                <a:solidFill>
                  <a:schemeClr val="tx1"/>
                </a:solidFill>
                <a:effectLst/>
                <a:latin typeface="Arial" panose="020B0604020202020204" pitchFamily="34" charset="0"/>
              </a:rPr>
              <a:t>eps</a:t>
            </a:r>
            <a:r>
              <a:rPr kumimoji="0" lang="en-US" altLang="en-US" sz="1000" b="0" i="0" u="none" strike="noStrike" cap="none" normalizeH="0" baseline="0" dirty="0">
                <a:ln>
                  <a:noFill/>
                </a:ln>
                <a:solidFill>
                  <a:schemeClr val="tx1"/>
                </a:solidFill>
                <a:effectLst/>
                <a:latin typeface="Arial" panose="020B0604020202020204" pitchFamily="34" charset="0"/>
              </a:rPr>
              <a:t>, and .tiff, or editable graphics embedded in </a:t>
            </a:r>
            <a:r>
              <a:rPr kumimoji="0" lang="en-US" altLang="en-US" sz="1000" b="0" i="0" u="none" strike="noStrike" cap="none" normalizeH="0" baseline="0" dirty="0" err="1">
                <a:ln>
                  <a:noFill/>
                </a:ln>
                <a:solidFill>
                  <a:schemeClr val="tx1"/>
                </a:solidFill>
                <a:effectLst/>
                <a:latin typeface="Arial" panose="020B0604020202020204" pitchFamily="34" charset="0"/>
              </a:rPr>
              <a:t>FrameMaker</a:t>
            </a:r>
            <a:r>
              <a:rPr kumimoji="0" lang="en-US" altLang="en-US" sz="1000" b="0" i="0" u="none" strike="noStrike" cap="none" normalizeH="0" baseline="0" dirty="0">
                <a:ln>
                  <a:noFill/>
                </a:ln>
                <a:solidFill>
                  <a:schemeClr val="tx1"/>
                </a:solidFill>
                <a:effectLst/>
                <a:latin typeface="Arial" panose="020B0604020202020204" pitchFamily="34" charset="0"/>
              </a:rPr>
              <a:t> files. If no other alternative exists, GIF and JPEG formats are acceptable.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will review the draft as balloted.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Working Group Roster</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Per Slide 4</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Names of the members of the working group or subcommittee that developed the document being submitted shall be included as they will appear in the published standard. If incorporated into the document, it’s not necessary to send a separate list.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Notification Why Comments Associated with a Negative Vote were not Recirculated</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Done on 5/14/17</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Comments associated with a negative vote that have not been shown to the balloting group via a recirculation ballot, a notification should be sent to each commenter explaining on a comment-by-comment basis why they do not require recirculation. These notices shall be submitted to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rPr>
              <a:t>Reasons why a comment associated with a negative vote does not require recirculation include the following: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panose="020B0604020202020204" pitchFamily="34" charset="0"/>
              </a:rPr>
              <a:t>Comment is not related to the project/standard being balloted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panose="020B0604020202020204" pitchFamily="34" charset="0"/>
              </a:rPr>
              <a:t>Comment is on material that is not open to comment during a particular round of balloting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panose="020B0604020202020204" pitchFamily="34" charset="0"/>
              </a:rPr>
              <a:t>Comment is a restatement of a previous comment that has already been recirculated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Other Relevant Information </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000" b="0" i="1" u="none" strike="noStrike" cap="none" normalizeH="0" baseline="0" dirty="0">
                <a:ln>
                  <a:noFill/>
                </a:ln>
                <a:solidFill>
                  <a:schemeClr val="tx1"/>
                </a:solidFill>
                <a:effectLst/>
                <a:latin typeface="Arial" panose="020B0604020202020204" pitchFamily="34" charset="0"/>
              </a:rPr>
              <a:t>such as emails from negative balloters confirming a change of their vote or mandatory coordination emails</a:t>
            </a:r>
            <a:r>
              <a:rPr kumimoji="0" lang="en-US" altLang="en-US" sz="1000" b="0" i="0" u="none" strike="noStrike" cap="none" normalizeH="0" baseline="0" dirty="0">
                <a:ln>
                  <a:noFill/>
                </a:ln>
                <a:solidFill>
                  <a:schemeClr val="tx1"/>
                </a:solidFill>
                <a:effectLst/>
                <a:latin typeface="Arial" panose="020B0604020202020204" pitchFamily="34" charset="0"/>
              </a:rPr>
              <a:t> </a:t>
            </a:r>
            <a:br>
              <a:rPr kumimoji="0" lang="en-US" altLang="en-US" sz="10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If a negative balloter changes their vote to approve or abstain outside of the balloting system, copies of the written confirmation shall be included in the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submittal. If mandatory coordination was conducted outside of the balloting system, coordination emails shall be submitted. Other relevant materials may be submitted as needed.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anose="020B0604020202020204" pitchFamily="34" charset="0"/>
              </a:rPr>
              <a:t>NOTE: </a:t>
            </a:r>
            <a:r>
              <a:rPr kumimoji="0" lang="en-US" altLang="en-US" sz="1000" b="0" i="0" u="none" strike="noStrike" cap="none" normalizeH="0" baseline="0" dirty="0">
                <a:ln>
                  <a:noFill/>
                </a:ln>
                <a:solidFill>
                  <a:schemeClr val="tx1"/>
                </a:solidFill>
                <a:effectLst/>
                <a:latin typeface="Arial" panose="020B0604020202020204" pitchFamily="34" charset="0"/>
              </a:rPr>
              <a:t>Conditional submittals —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will consider reviewing a submittal if a recirculation ballot is in progress at the specified submittal deadline, provided the recirculated draft and all submittal documentation except required materials related to the in-progress recirculation are submitted by the submittal deadline. There shall be no negative votes on new issues, but additional negatives on prior issues are allowed provided the 75% approval rate required is achieved. See </a:t>
            </a:r>
            <a:r>
              <a:rPr kumimoji="0" lang="en-US" altLang="en-US" sz="1000" b="0" i="0" u="none" strike="noStrike" cap="none" normalizeH="0" baseline="0" dirty="0" err="1">
                <a:ln>
                  <a:noFill/>
                </a:ln>
                <a:solidFill>
                  <a:schemeClr val="tx1"/>
                </a:solidFill>
                <a:effectLst/>
                <a:latin typeface="Arial" panose="020B0604020202020204" pitchFamily="34" charset="0"/>
                <a:hlinkClick r:id="rId4"/>
              </a:rPr>
              <a:t>RevCom</a:t>
            </a:r>
            <a:r>
              <a:rPr kumimoji="0" lang="en-US" altLang="en-US" sz="1000" b="0" i="0" u="none" strike="noStrike" cap="none" normalizeH="0" baseline="0" dirty="0">
                <a:ln>
                  <a:noFill/>
                </a:ln>
                <a:solidFill>
                  <a:schemeClr val="tx1"/>
                </a:solidFill>
                <a:effectLst/>
                <a:latin typeface="Arial" panose="020B0604020202020204" pitchFamily="34" charset="0"/>
                <a:hlinkClick r:id="rId4"/>
              </a:rPr>
              <a:t> Conventions</a:t>
            </a:r>
            <a:r>
              <a:rPr kumimoji="0" lang="en-US" altLang="en-US" sz="1000" b="0" i="0" u="none" strike="noStrike" cap="none" normalizeH="0" baseline="0" dirty="0">
                <a:ln>
                  <a:noFill/>
                </a:ln>
                <a:solidFill>
                  <a:schemeClr val="tx1"/>
                </a:solidFill>
                <a:effectLst/>
                <a:latin typeface="Arial" panose="020B0604020202020204" pitchFamily="34" charset="0"/>
              </a:rPr>
              <a:t> for more details.</a:t>
            </a:r>
          </a:p>
        </p:txBody>
      </p:sp>
      <p:pic>
        <p:nvPicPr>
          <p:cNvPr id="1026" name="Picture 2" descr="lock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8575" y="576262"/>
            <a:ext cx="123825"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280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2296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a:solidFill>
                  <a:srgbClr val="FF0000"/>
                </a:solidFill>
              </a:rPr>
              <a:t>8/1/17</a:t>
            </a:r>
          </a:p>
          <a:p>
            <a:r>
              <a:rPr altLang="en-US" sz="1400" dirty="0"/>
              <a:t>Reference implementation available				</a:t>
            </a:r>
            <a:r>
              <a:rPr altLang="en-US" sz="1400" dirty="0">
                <a:solidFill>
                  <a:srgbClr val="FF0000"/>
                </a:solidFill>
              </a:rPr>
              <a:t>10/16 </a:t>
            </a:r>
            <a:endParaRPr altLang="en-US" sz="1400" b="1" dirty="0">
              <a:solidFill>
                <a:srgbClr val="FF0000"/>
              </a:solidFill>
            </a:endParaRPr>
          </a:p>
          <a:p>
            <a:r>
              <a:rPr altLang="en-US" sz="1400" dirty="0"/>
              <a:t>Certification available					</a:t>
            </a:r>
            <a:r>
              <a:rPr altLang="en-US" sz="1400" dirty="0">
                <a:solidFill>
                  <a:srgbClr val="FF0000"/>
                </a:solidFill>
              </a:rPr>
              <a:t>?</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782B4192-874B-4B15-A838-C4564FFD8A6C}"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18</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p:txBody>
          <a:bodyPr/>
          <a:lstStyle/>
          <a:p>
            <a:r>
              <a:rPr dirty="0"/>
              <a:t>Leadership meetings</a:t>
            </a:r>
          </a:p>
          <a:p>
            <a:pPr lvl="1"/>
            <a:r>
              <a:rPr lang="en-US" dirty="0"/>
              <a:t>None</a:t>
            </a:r>
            <a:endParaRPr dirty="0"/>
          </a:p>
          <a:p>
            <a:pPr lvl="2"/>
            <a:endParaRPr lang="en-US" dirty="0"/>
          </a:p>
          <a:p>
            <a:r>
              <a:rPr lang="en-US" dirty="0"/>
              <a:t>Is it time to revisit the 1900.5 Architecture?</a:t>
            </a:r>
          </a:p>
          <a:p>
            <a:pPr lvl="1"/>
            <a:r>
              <a:rPr lang="en-US" dirty="0"/>
              <a:t>Ad Hoc discussions?  Discuss Ad Hoc at end of meeting</a:t>
            </a:r>
          </a:p>
          <a:p>
            <a:endParaRPr lang="en-US" dirty="0"/>
          </a:p>
          <a:p>
            <a:r>
              <a:rPr lang="en-US" dirty="0"/>
              <a:t>Other activities?  1900.5.2 amendment for Schema</a:t>
            </a:r>
          </a:p>
        </p:txBody>
      </p:sp>
      <p:sp>
        <p:nvSpPr>
          <p:cNvPr id="4" name="Date Placeholder 3"/>
          <p:cNvSpPr>
            <a:spLocks noGrp="1"/>
          </p:cNvSpPr>
          <p:nvPr>
            <p:ph type="dt" sz="quarter" idx="10"/>
          </p:nvPr>
        </p:nvSpPr>
        <p:spPr/>
        <p:txBody>
          <a:bodyPr/>
          <a:lstStyle/>
          <a:p>
            <a:pPr>
              <a:defRPr/>
            </a:pPr>
            <a:fld id="{D56D869A-C06F-43D0-A55F-ADC22D29E8AE}"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t> Monthly WG Meeting</a:t>
            </a:r>
            <a:br>
              <a:rPr/>
            </a:br>
            <a:r>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E1072A58-0894-462F-BCA0-484E7E9A0813}" type="datetime1">
              <a:rPr lang="en-US" smtClean="0"/>
              <a:t>7/11/2017</a:t>
            </a:fld>
            <a:endParaRPr lang="en-US"/>
          </a:p>
        </p:txBody>
      </p:sp>
      <p:sp>
        <p:nvSpPr>
          <p:cNvPr id="3" name="Footer Placeholder 2"/>
          <p:cNvSpPr>
            <a:spLocks noGrp="1"/>
          </p:cNvSpPr>
          <p:nvPr>
            <p:ph type="ftr" sz="quarter" idx="11"/>
          </p:nvPr>
        </p:nvSpPr>
        <p:spPr/>
        <p:txBody>
          <a:bodyPr/>
          <a:lstStyle/>
          <a:p>
            <a:pPr>
              <a:defRPr/>
            </a:pPr>
            <a:r>
              <a:rPr lang="en-US"/>
              <a:t>Doc #: 5-17-0018-01-agen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1900.5.2</a:t>
            </a:r>
          </a:p>
          <a:p>
            <a:r>
              <a:rPr lang="en-US" sz="2800" dirty="0"/>
              <a:t>DARPA Spectrum Challenge?  Status  </a:t>
            </a:r>
          </a:p>
          <a:p>
            <a:pPr lvl="1"/>
            <a:r>
              <a:rPr lang="en-US" sz="2400" dirty="0"/>
              <a:t>PM(Paul Tilghman) pitch </a:t>
            </a:r>
            <a:r>
              <a:rPr lang="en-US" sz="2400" dirty="0" err="1"/>
              <a:t>WInnForum</a:t>
            </a:r>
            <a:endParaRPr lang="en-US" sz="2400" dirty="0"/>
          </a:p>
          <a:p>
            <a:pPr lvl="2"/>
            <a:r>
              <a:rPr lang="en-US" sz="2000" dirty="0"/>
              <a:t>Interest in Commercial overlap</a:t>
            </a:r>
          </a:p>
          <a:p>
            <a:pPr lvl="2"/>
            <a:r>
              <a:rPr lang="en-US" sz="2000" dirty="0"/>
              <a:t>Opportunistic use of commercial spectrum / networks</a:t>
            </a:r>
          </a:p>
        </p:txBody>
      </p:sp>
      <p:sp>
        <p:nvSpPr>
          <p:cNvPr id="4" name="Date Placeholder 3"/>
          <p:cNvSpPr>
            <a:spLocks noGrp="1"/>
          </p:cNvSpPr>
          <p:nvPr>
            <p:ph type="dt" sz="quarter" idx="10"/>
          </p:nvPr>
        </p:nvSpPr>
        <p:spPr/>
        <p:txBody>
          <a:bodyPr/>
          <a:lstStyle/>
          <a:p>
            <a:pPr>
              <a:defRPr/>
            </a:pPr>
            <a:fld id="{27FCAE34-2C7B-4FFA-898D-058D9E2AA085}"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1219200"/>
            <a:ext cx="8229600" cy="4525963"/>
          </a:xfrm>
        </p:spPr>
        <p:txBody>
          <a:bodyPr/>
          <a:lstStyle/>
          <a:p>
            <a:r>
              <a:rPr lang="en-US" dirty="0"/>
              <a:t>01 August 2017 is next scheduled monthly electronic meeting</a:t>
            </a:r>
          </a:p>
          <a:p>
            <a:r>
              <a:rPr lang="en-US" dirty="0"/>
              <a:t>Ad </a:t>
            </a:r>
            <a:r>
              <a:rPr lang="en-US" dirty="0" err="1"/>
              <a:t>Hocs</a:t>
            </a:r>
            <a:r>
              <a:rPr lang="en-US" dirty="0"/>
              <a:t> – Architecture</a:t>
            </a:r>
          </a:p>
          <a:p>
            <a:pPr lvl="1"/>
            <a:r>
              <a:rPr lang="en-US" dirty="0"/>
              <a:t>Schedule for August meeting if possible</a:t>
            </a:r>
          </a:p>
          <a:p>
            <a:r>
              <a:rPr lang="en-US" dirty="0"/>
              <a:t>Meeting Platform</a:t>
            </a:r>
          </a:p>
          <a:p>
            <a:pPr lvl="1"/>
            <a:r>
              <a:rPr lang="en-US" dirty="0"/>
              <a:t>GoToMeeting</a:t>
            </a:r>
          </a:p>
          <a:p>
            <a:pPr lvl="1"/>
            <a:r>
              <a:rPr lang="en-US" dirty="0" err="1"/>
              <a:t>JoinMe</a:t>
            </a:r>
            <a:endParaRPr lang="en-US" dirty="0"/>
          </a:p>
          <a:p>
            <a:pPr lvl="1"/>
            <a:r>
              <a:rPr lang="en-US" dirty="0"/>
              <a:t>WebEx</a:t>
            </a:r>
          </a:p>
          <a:p>
            <a:pPr lvl="1"/>
            <a:r>
              <a:rPr lang="en-US" dirty="0" err="1"/>
              <a:t>Loopup</a:t>
            </a:r>
            <a:r>
              <a:rPr lang="en-US" dirty="0"/>
              <a:t> </a:t>
            </a:r>
          </a:p>
        </p:txBody>
      </p:sp>
      <p:sp>
        <p:nvSpPr>
          <p:cNvPr id="4" name="Date Placeholder 3"/>
          <p:cNvSpPr>
            <a:spLocks noGrp="1"/>
          </p:cNvSpPr>
          <p:nvPr>
            <p:ph type="dt" sz="quarter" idx="10"/>
          </p:nvPr>
        </p:nvSpPr>
        <p:spPr/>
        <p:txBody>
          <a:bodyPr/>
          <a:lstStyle/>
          <a:p>
            <a:pPr>
              <a:defRPr/>
            </a:pPr>
            <a:fld id="{0A604B2E-9825-4029-A816-A1BF2BE53C78}"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err="1"/>
              <a:t>AoB</a:t>
            </a:r>
            <a:r>
              <a:rPr lang="en-US" dirty="0"/>
              <a:t>?</a:t>
            </a:r>
          </a:p>
          <a:p>
            <a:pPr lvl="1"/>
            <a:r>
              <a:rPr lang="en-US" dirty="0"/>
              <a:t>Face to Face in Finland in September</a:t>
            </a:r>
          </a:p>
          <a:p>
            <a:pPr lvl="2"/>
            <a:r>
              <a:rPr lang="en-US" dirty="0"/>
              <a:t>Defer to </a:t>
            </a:r>
            <a:r>
              <a:rPr lang="en-US" dirty="0" err="1"/>
              <a:t>DySPAN</a:t>
            </a:r>
            <a:r>
              <a:rPr lang="en-US" dirty="0"/>
              <a:t>-SC</a:t>
            </a:r>
          </a:p>
          <a:p>
            <a:endParaRPr lang="en-US" dirty="0"/>
          </a:p>
          <a:p>
            <a:r>
              <a:rPr lang="en-US" dirty="0"/>
              <a:t>Adjourn to Ad Hoc?</a:t>
            </a:r>
          </a:p>
          <a:p>
            <a:pPr lvl="1"/>
            <a:r>
              <a:rPr lang="en-US" dirty="0"/>
              <a:t>Will need to continue 1900.5.1 ad hoc at next monthly meeting </a:t>
            </a:r>
            <a:r>
              <a:rPr lang="en-US"/>
              <a:t>in August</a:t>
            </a:r>
            <a:endParaRPr lang="en-US" dirty="0"/>
          </a:p>
          <a:p>
            <a:endParaRPr lang="en-US" dirty="0"/>
          </a:p>
        </p:txBody>
      </p:sp>
      <p:sp>
        <p:nvSpPr>
          <p:cNvPr id="4" name="Date Placeholder 3"/>
          <p:cNvSpPr>
            <a:spLocks noGrp="1"/>
          </p:cNvSpPr>
          <p:nvPr>
            <p:ph type="dt" sz="quarter" idx="10"/>
          </p:nvPr>
        </p:nvSpPr>
        <p:spPr/>
        <p:txBody>
          <a:bodyPr/>
          <a:lstStyle/>
          <a:p>
            <a:pPr>
              <a:defRPr/>
            </a:pPr>
            <a:fld id="{881C8D91-FB0E-4B10-AA6B-2936AC609FCC}"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2394736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07/11/17 @2:30 PM EDT</a:t>
            </a:r>
          </a:p>
        </p:txBody>
      </p:sp>
      <p:sp>
        <p:nvSpPr>
          <p:cNvPr id="4" name="Date Placeholder 3"/>
          <p:cNvSpPr>
            <a:spLocks noGrp="1"/>
          </p:cNvSpPr>
          <p:nvPr>
            <p:ph type="dt" sz="half" idx="10"/>
          </p:nvPr>
        </p:nvSpPr>
        <p:spPr/>
        <p:txBody>
          <a:bodyPr/>
          <a:lstStyle/>
          <a:p>
            <a:pPr>
              <a:defRPr/>
            </a:pPr>
            <a:fld id="{1A933125-7F63-45C7-BDFB-94473133D65A}"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74B39C67-5328-4915-A0E4-6AE3FA4A49FD}" type="datetime1">
              <a:rPr lang="en-US" smtClean="0"/>
              <a:t>7/11/2017</a:t>
            </a:fld>
            <a:endParaRPr lang="en-US"/>
          </a:p>
        </p:txBody>
      </p:sp>
      <p:sp>
        <p:nvSpPr>
          <p:cNvPr id="3" name="Footer Placeholder 2"/>
          <p:cNvSpPr>
            <a:spLocks noGrp="1"/>
          </p:cNvSpPr>
          <p:nvPr>
            <p:ph type="ftr" sz="quarter" idx="11"/>
          </p:nvPr>
        </p:nvSpPr>
        <p:spPr/>
        <p:txBody>
          <a:bodyPr/>
          <a:lstStyle/>
          <a:p>
            <a:pPr>
              <a:defRPr/>
            </a:pPr>
            <a:r>
              <a:rPr lang="en-US"/>
              <a:t>Doc #: 5-17-0018-01-agen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F8B43C6D-2E3B-4DA8-AC4E-652A4D9BCD90}" type="datetime1">
              <a:rPr lang="en-US" smtClean="0"/>
              <a:t>7/11/2017</a:t>
            </a:fld>
            <a:endParaRPr lang="en-US"/>
          </a:p>
        </p:txBody>
      </p:sp>
      <p:sp>
        <p:nvSpPr>
          <p:cNvPr id="4" name="Footer Placeholder 3"/>
          <p:cNvSpPr>
            <a:spLocks noGrp="1"/>
          </p:cNvSpPr>
          <p:nvPr>
            <p:ph type="ftr" sz="quarter" idx="11"/>
          </p:nvPr>
        </p:nvSpPr>
        <p:spPr/>
        <p:txBody>
          <a:bodyPr/>
          <a:lstStyle/>
          <a:p>
            <a:pPr>
              <a:defRPr/>
            </a:pPr>
            <a:r>
              <a:rPr lang="en-US"/>
              <a:t>Doc #: 5-17-0018-01-agen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(7 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11" name="Table 10"/>
          <p:cNvGraphicFramePr>
            <a:graphicFrameLocks noGrp="1"/>
          </p:cNvGraphicFramePr>
          <p:nvPr>
            <p:extLst>
              <p:ext uri="{D42A27DB-BD31-4B8C-83A1-F6EECF244321}">
                <p14:modId xmlns:p14="http://schemas.microsoft.com/office/powerpoint/2010/main" val="1350117773"/>
              </p:ext>
            </p:extLst>
          </p:nvPr>
        </p:nvGraphicFramePr>
        <p:xfrm>
          <a:off x="1359318" y="663375"/>
          <a:ext cx="5193882" cy="5200870"/>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val="3933110754"/>
                    </a:ext>
                  </a:extLst>
                </a:gridCol>
                <a:gridCol w="755725">
                  <a:extLst>
                    <a:ext uri="{9D8B030D-6E8A-4147-A177-3AD203B41FA5}">
                      <a16:colId xmlns:a16="http://schemas.microsoft.com/office/drawing/2014/main" val="437782173"/>
                    </a:ext>
                  </a:extLst>
                </a:gridCol>
                <a:gridCol w="879384">
                  <a:extLst>
                    <a:ext uri="{9D8B030D-6E8A-4147-A177-3AD203B41FA5}">
                      <a16:colId xmlns:a16="http://schemas.microsoft.com/office/drawing/2014/main" val="456333653"/>
                    </a:ext>
                  </a:extLst>
                </a:gridCol>
                <a:gridCol w="1016793">
                  <a:extLst>
                    <a:ext uri="{9D8B030D-6E8A-4147-A177-3AD203B41FA5}">
                      <a16:colId xmlns:a16="http://schemas.microsoft.com/office/drawing/2014/main" val="2725925286"/>
                    </a:ext>
                  </a:extLst>
                </a:gridCol>
                <a:gridCol w="1786255">
                  <a:extLst>
                    <a:ext uri="{9D8B030D-6E8A-4147-A177-3AD203B41FA5}">
                      <a16:colId xmlns:a16="http://schemas.microsoft.com/office/drawing/2014/main" val="3194889194"/>
                    </a:ext>
                  </a:extLst>
                </a:gridCol>
              </a:tblGrid>
              <a:tr h="395181">
                <a:tc>
                  <a:txBody>
                    <a:bodyPr/>
                    <a:lstStyle/>
                    <a:p>
                      <a:pPr algn="l" fontAlgn="b"/>
                      <a:r>
                        <a:rPr lang="en-US" sz="1100" b="0" i="0" u="none" strike="noStrike" dirty="0">
                          <a:solidFill>
                            <a:srgbClr val="000000"/>
                          </a:solidFill>
                          <a:effectLst/>
                          <a:latin typeface="Calibri" panose="020F0502020204030204" pitchFamily="34" charset="0"/>
                        </a:rPr>
                        <a:t>7/11</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496310346"/>
                  </a:ext>
                </a:extLst>
              </a:tr>
              <a:tr h="27253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14587679"/>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616822689"/>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468811701"/>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884951325"/>
                  </a:ext>
                </a:extLst>
              </a:tr>
              <a:tr h="244377">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10290411"/>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914129306"/>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95237685"/>
                  </a:ext>
                </a:extLst>
              </a:tr>
              <a:tr h="27253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080895612"/>
                  </a:ext>
                </a:extLst>
              </a:tr>
              <a:tr h="126812">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338477"/>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59065480"/>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126139980"/>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a16="http://schemas.microsoft.com/office/drawing/2014/main" val="3282424631"/>
                  </a:ext>
                </a:extLst>
              </a:tr>
              <a:tr h="244377">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73736825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Chesapeake Technology International</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6203015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41119617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48426422"/>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073334843"/>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90784067"/>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lvl="1">
              <a:buFont typeface="+mj-lt"/>
              <a:buAutoNum type="alphaLcParenR"/>
            </a:pPr>
            <a:r>
              <a:rPr lang="en-US" dirty="0">
                <a:latin typeface="Times New Roman" pitchFamily="18" charset="0"/>
              </a:rPr>
              <a:t>Vote on PAR Extension</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a:latin typeface="Times New Roman" pitchFamily="18" charset="0"/>
              </a:rPr>
              <a:t>WInnForum</a:t>
            </a:r>
            <a:r>
              <a:rPr lang="en-US" dirty="0">
                <a:latin typeface="Times New Roman" pitchFamily="18" charset="0"/>
              </a:rPr>
              <a:t> 3.6GHz stakeholders  / FCC</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a:t>
            </a: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19362768-542F-4909-8C4B-E6AE541E2222}" type="datetime1">
              <a:rPr lang="en-US" smtClean="0"/>
              <a:t>7/11/2017</a:t>
            </a:fld>
            <a:endParaRPr lang="en-US"/>
          </a:p>
        </p:txBody>
      </p:sp>
      <p:sp>
        <p:nvSpPr>
          <p:cNvPr id="3" name="Footer Placeholder 2"/>
          <p:cNvSpPr>
            <a:spLocks noGrp="1"/>
          </p:cNvSpPr>
          <p:nvPr>
            <p:ph type="ftr" sz="quarter" idx="11"/>
          </p:nvPr>
        </p:nvSpPr>
        <p:spPr/>
        <p:txBody>
          <a:bodyPr/>
          <a:lstStyle/>
          <a:p>
            <a:pPr>
              <a:defRPr/>
            </a:pPr>
            <a:r>
              <a:rPr lang="en-US"/>
              <a:t>Doc #: 5-17-0018-01-agen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5-17-00x</a:t>
            </a:r>
            <a:r>
              <a:rPr lang="en-US" dirty="0"/>
              <a:t>18</a:t>
            </a:r>
            <a:r>
              <a:rPr dirty="0"/>
              <a:t>-0</a:t>
            </a:r>
            <a:r>
              <a:rPr lang="en-US" dirty="0"/>
              <a:t>1</a:t>
            </a:r>
            <a:endParaRPr dirty="0"/>
          </a:p>
          <a:p>
            <a:endParaRPr dirty="0"/>
          </a:p>
          <a:p>
            <a:r>
              <a:rPr dirty="0"/>
              <a:t>Mover: </a:t>
            </a:r>
            <a:r>
              <a:rPr lang="en-US" dirty="0"/>
              <a:t>Carlos</a:t>
            </a:r>
            <a:endParaRPr dirty="0"/>
          </a:p>
          <a:p>
            <a:r>
              <a:rPr dirty="0"/>
              <a:t>Second: </a:t>
            </a:r>
            <a:r>
              <a:rPr lang="en-US" dirty="0"/>
              <a:t>John</a:t>
            </a:r>
          </a:p>
          <a:p>
            <a:r>
              <a:rPr lang="en-US" dirty="0"/>
              <a:t>Vote: UC</a:t>
            </a:r>
            <a:endParaRPr dirty="0"/>
          </a:p>
        </p:txBody>
      </p:sp>
      <p:sp>
        <p:nvSpPr>
          <p:cNvPr id="4" name="Date Placeholder 3"/>
          <p:cNvSpPr>
            <a:spLocks noGrp="1"/>
          </p:cNvSpPr>
          <p:nvPr>
            <p:ph type="dt" sz="quarter" idx="10"/>
          </p:nvPr>
        </p:nvSpPr>
        <p:spPr/>
        <p:txBody>
          <a:bodyPr/>
          <a:lstStyle/>
          <a:p>
            <a:pPr>
              <a:defRPr/>
            </a:pPr>
            <a:fld id="{8E355EF6-C8C3-4797-BA2F-73546D9AAAEE}" type="datetime1">
              <a:rPr lang="en-US" smtClean="0"/>
              <a:t>7/11/2017</a:t>
            </a:fld>
            <a:endParaRPr lang="en-US"/>
          </a:p>
        </p:txBody>
      </p:sp>
      <p:sp>
        <p:nvSpPr>
          <p:cNvPr id="5" name="Footer Placeholder 4"/>
          <p:cNvSpPr>
            <a:spLocks noGrp="1"/>
          </p:cNvSpPr>
          <p:nvPr>
            <p:ph type="ftr" sz="quarter" idx="11"/>
          </p:nvPr>
        </p:nvSpPr>
        <p:spPr/>
        <p:txBody>
          <a:bodyPr/>
          <a:lstStyle/>
          <a:p>
            <a:pPr>
              <a:defRPr/>
            </a:pPr>
            <a:r>
              <a:rPr lang="en-US"/>
              <a:t>Doc #: 5-17-0018-01-agen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C5B3B99-CD28-467D-934C-51D83AD658A4}" type="datetime1">
              <a:rPr lang="en-US" smtClean="0"/>
              <a:t>7/11/2017</a:t>
            </a:fld>
            <a:endParaRPr lang="en-US"/>
          </a:p>
        </p:txBody>
      </p:sp>
      <p:sp>
        <p:nvSpPr>
          <p:cNvPr id="3" name="Footer Placeholder 2"/>
          <p:cNvSpPr>
            <a:spLocks noGrp="1"/>
          </p:cNvSpPr>
          <p:nvPr>
            <p:ph type="ftr" sz="quarter" idx="11"/>
          </p:nvPr>
        </p:nvSpPr>
        <p:spPr/>
        <p:txBody>
          <a:bodyPr/>
          <a:lstStyle/>
          <a:p>
            <a:pPr>
              <a:defRPr/>
            </a:pPr>
            <a:r>
              <a:rPr lang="en-US"/>
              <a:t>Doc #: 5-17-0018-01-agen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9FF62451-97DC-4196-B8CC-E31BA2C20A29}" type="datetime1">
              <a:rPr lang="en-US" smtClean="0"/>
              <a:t>7/11/2017</a:t>
            </a:fld>
            <a:endParaRPr lang="en-US"/>
          </a:p>
        </p:txBody>
      </p:sp>
      <p:sp>
        <p:nvSpPr>
          <p:cNvPr id="3" name="Footer Placeholder 2"/>
          <p:cNvSpPr>
            <a:spLocks noGrp="1"/>
          </p:cNvSpPr>
          <p:nvPr>
            <p:ph type="ftr" sz="quarter" idx="11"/>
          </p:nvPr>
        </p:nvSpPr>
        <p:spPr/>
        <p:txBody>
          <a:bodyPr/>
          <a:lstStyle/>
          <a:p>
            <a:pPr>
              <a:defRPr/>
            </a:pPr>
            <a:r>
              <a:rPr lang="en-US"/>
              <a:t>Doc #: 5-17-0018-01-agen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44A4C71C-37F7-425E-A09A-BEF5BD921B3E}" type="datetime1">
              <a:rPr lang="en-US" smtClean="0"/>
              <a:t>7/11/2017</a:t>
            </a:fld>
            <a:endParaRPr lang="en-US"/>
          </a:p>
        </p:txBody>
      </p:sp>
      <p:sp>
        <p:nvSpPr>
          <p:cNvPr id="3" name="Footer Placeholder 2"/>
          <p:cNvSpPr>
            <a:spLocks noGrp="1"/>
          </p:cNvSpPr>
          <p:nvPr>
            <p:ph type="ftr" sz="quarter" idx="11"/>
          </p:nvPr>
        </p:nvSpPr>
        <p:spPr/>
        <p:txBody>
          <a:bodyPr/>
          <a:lstStyle/>
          <a:p>
            <a:pPr>
              <a:defRPr/>
            </a:pPr>
            <a:r>
              <a:rPr lang="en-US"/>
              <a:t>Doc #: 5-17-0018-01-agen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12181</TotalTime>
  <Words>2015</Words>
  <Application>Microsoft Office PowerPoint</Application>
  <PresentationFormat>On-screen Show (4:3)</PresentationFormat>
  <Paragraphs>423</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PAR Extension Questions</vt:lpstr>
      <vt:lpstr>Vote on PAR</vt:lpstr>
      <vt:lpstr>Working Schedule for 1900.5.1</vt:lpstr>
      <vt:lpstr>Current Status for 1900.5.2</vt:lpstr>
      <vt:lpstr>Status on Documentation for RevCom</vt:lpstr>
      <vt:lpstr>Working Schedule for 1900.5.2</vt:lpstr>
      <vt:lpstr>Other DySPAN-SC Activities</vt:lpstr>
      <vt:lpstr>Marketing Inputs</vt:lpstr>
      <vt:lpstr>Meeting Planning</vt:lpstr>
      <vt:lpstr>Ad Hoc?</vt:lpstr>
      <vt:lpstr>IEEE 1900.5 Meeting 07/11/17 @2:30 PM EDT</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283</cp:revision>
  <dcterms:created xsi:type="dcterms:W3CDTF">2013-08-13T02:52:21Z</dcterms:created>
  <dcterms:modified xsi:type="dcterms:W3CDTF">2017-07-11T20:35:27Z</dcterms:modified>
</cp:coreProperties>
</file>